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5"/>
  </p:notesMasterIdLst>
  <p:sldIdLst>
    <p:sldId id="256" r:id="rId2"/>
    <p:sldId id="584" r:id="rId3"/>
    <p:sldId id="476" r:id="rId4"/>
    <p:sldId id="477" r:id="rId5"/>
    <p:sldId id="512" r:id="rId6"/>
    <p:sldId id="513" r:id="rId7"/>
    <p:sldId id="514" r:id="rId8"/>
    <p:sldId id="515" r:id="rId9"/>
    <p:sldId id="478" r:id="rId10"/>
    <p:sldId id="567" r:id="rId11"/>
    <p:sldId id="323" r:id="rId12"/>
    <p:sldId id="580" r:id="rId13"/>
    <p:sldId id="622" r:id="rId14"/>
    <p:sldId id="507" r:id="rId15"/>
    <p:sldId id="312" r:id="rId16"/>
    <p:sldId id="313" r:id="rId17"/>
    <p:sldId id="602" r:id="rId18"/>
    <p:sldId id="314" r:id="rId19"/>
    <p:sldId id="603" r:id="rId20"/>
    <p:sldId id="604" r:id="rId21"/>
    <p:sldId id="318" r:id="rId22"/>
    <p:sldId id="605" r:id="rId23"/>
    <p:sldId id="480" r:id="rId24"/>
    <p:sldId id="606" r:id="rId25"/>
    <p:sldId id="320" r:id="rId26"/>
    <p:sldId id="653" r:id="rId27"/>
    <p:sldId id="654" r:id="rId28"/>
    <p:sldId id="322" r:id="rId29"/>
    <p:sldId id="586" r:id="rId30"/>
    <p:sldId id="491" r:id="rId31"/>
    <p:sldId id="295" r:id="rId32"/>
    <p:sldId id="296" r:id="rId33"/>
    <p:sldId id="623" r:id="rId34"/>
    <p:sldId id="566" r:id="rId35"/>
    <p:sldId id="531" r:id="rId36"/>
    <p:sldId id="532" r:id="rId37"/>
    <p:sldId id="633" r:id="rId38"/>
    <p:sldId id="533" r:id="rId39"/>
    <p:sldId id="534" r:id="rId40"/>
    <p:sldId id="293" r:id="rId41"/>
    <p:sldId id="262" r:id="rId42"/>
    <p:sldId id="536" r:id="rId43"/>
    <p:sldId id="264" r:id="rId44"/>
    <p:sldId id="538" r:id="rId45"/>
    <p:sldId id="266" r:id="rId46"/>
    <p:sldId id="267" r:id="rId47"/>
    <p:sldId id="636" r:id="rId48"/>
    <p:sldId id="540" r:id="rId49"/>
    <p:sldId id="648" r:id="rId50"/>
    <p:sldId id="315" r:id="rId51"/>
    <p:sldId id="649" r:id="rId52"/>
    <p:sldId id="308" r:id="rId53"/>
    <p:sldId id="316" r:id="rId54"/>
    <p:sldId id="650" r:id="rId55"/>
    <p:sldId id="317" r:id="rId56"/>
    <p:sldId id="651" r:id="rId57"/>
    <p:sldId id="652" r:id="rId58"/>
    <p:sldId id="618" r:id="rId59"/>
    <p:sldId id="288" r:id="rId60"/>
    <p:sldId id="657" r:id="rId61"/>
    <p:sldId id="619" r:id="rId62"/>
    <p:sldId id="634" r:id="rId63"/>
    <p:sldId id="582" r:id="rId64"/>
    <p:sldId id="258" r:id="rId65"/>
    <p:sldId id="549" r:id="rId66"/>
    <p:sldId id="550" r:id="rId67"/>
    <p:sldId id="260" r:id="rId68"/>
    <p:sldId id="272" r:id="rId69"/>
    <p:sldId id="585" r:id="rId70"/>
    <p:sldId id="552" r:id="rId71"/>
    <p:sldId id="553" r:id="rId72"/>
    <p:sldId id="270" r:id="rId73"/>
    <p:sldId id="257" r:id="rId74"/>
    <p:sldId id="559" r:id="rId75"/>
    <p:sldId id="310" r:id="rId76"/>
    <p:sldId id="560" r:id="rId77"/>
    <p:sldId id="261" r:id="rId78"/>
    <p:sldId id="655" r:id="rId79"/>
    <p:sldId id="656" r:id="rId80"/>
    <p:sldId id="263" r:id="rId81"/>
    <p:sldId id="621" r:id="rId82"/>
    <p:sldId id="646" r:id="rId83"/>
    <p:sldId id="647"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5"/>
    <p:restoredTop sz="94737"/>
  </p:normalViewPr>
  <p:slideViewPr>
    <p:cSldViewPr snapToGrid="0" snapToObjects="1">
      <p:cViewPr varScale="1">
        <p:scale>
          <a:sx n="116" d="100"/>
          <a:sy n="116" d="100"/>
        </p:scale>
        <p:origin x="224" y="752"/>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14712-25B4-9E49-9BD4-CE84A26978AE}" type="datetimeFigureOut">
              <a:rPr lang="en-US" smtClean="0"/>
              <a:t>4/28/26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91C7C-3389-584B-B24E-96C93FB5D08C}" type="slidenum">
              <a:rPr lang="en-US" smtClean="0"/>
              <a:t>‹#›</a:t>
            </a:fld>
            <a:endParaRPr lang="en-US"/>
          </a:p>
        </p:txBody>
      </p:sp>
    </p:spTree>
    <p:extLst>
      <p:ext uri="{BB962C8B-B14F-4D97-AF65-F5344CB8AC3E}">
        <p14:creationId xmlns:p14="http://schemas.microsoft.com/office/powerpoint/2010/main" val="402409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1385F-3123-EB46-91AE-98DA63A36CB2}" type="slidenum">
              <a:rPr lang="en-US">
                <a:solidFill>
                  <a:prstClr val="black"/>
                </a:solidFill>
              </a:rPr>
              <a:pPr/>
              <a:t>6</a:t>
            </a:fld>
            <a:endParaRPr lang="en-US">
              <a:solidFill>
                <a:prstClr val="black"/>
              </a:solidFill>
            </a:endParaRPr>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58489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BC04E1-AAEF-AE48-BDE0-BE9F3979E28D}" type="slidenum">
              <a:rPr lang="en-US"/>
              <a:pPr/>
              <a:t>24</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3080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6C548-6A75-5B4E-AA14-EC0DC103903F}" type="slidenum">
              <a:rPr lang="en-US"/>
              <a:pPr/>
              <a:t>31</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9704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3A90E-0A3B-C843-8CE6-D49943EF5047}" type="slidenum">
              <a:rPr lang="en-US"/>
              <a:pPr/>
              <a:t>32</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48066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27F3D-2A97-4A8D-82DA-62D07F25497B}" type="slidenum">
              <a:rPr lang="en-US"/>
              <a:pPr/>
              <a:t>42</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xfrm>
            <a:off x="688182" y="4415790"/>
            <a:ext cx="5505450" cy="4183380"/>
          </a:xfrm>
        </p:spPr>
        <p:txBody>
          <a:bodyPr/>
          <a:lstStyle/>
          <a:p>
            <a:endParaRPr lang="en-US"/>
          </a:p>
        </p:txBody>
      </p:sp>
    </p:spTree>
    <p:extLst>
      <p:ext uri="{BB962C8B-B14F-4D97-AF65-F5344CB8AC3E}">
        <p14:creationId xmlns:p14="http://schemas.microsoft.com/office/powerpoint/2010/main" val="554949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F263B-54BE-6B4C-B42F-E0E9F884DE1C}" type="slidenum">
              <a:rPr lang="en-US"/>
              <a:pPr/>
              <a:t>45</a:t>
            </a:fld>
            <a:endParaRPr lang="en-US"/>
          </a:p>
        </p:txBody>
      </p:sp>
      <p:sp>
        <p:nvSpPr>
          <p:cNvPr id="527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7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110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28495-320A-457F-9099-AF68A1AF7DAF}" type="slidenum">
              <a:rPr lang="en-US">
                <a:solidFill>
                  <a:prstClr val="black"/>
                </a:solidFill>
              </a:rPr>
              <a:pPr/>
              <a:t>48</a:t>
            </a:fld>
            <a:endParaRPr lang="en-US">
              <a:solidFill>
                <a:prstClr val="black"/>
              </a:solidFill>
            </a:endParaRPr>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xfrm>
            <a:off x="688182" y="4415790"/>
            <a:ext cx="5505450" cy="4183380"/>
          </a:xfrm>
        </p:spPr>
        <p:txBody>
          <a:bodyPr/>
          <a:lstStyle/>
          <a:p>
            <a:endParaRPr lang="en-US"/>
          </a:p>
        </p:txBody>
      </p:sp>
    </p:spTree>
    <p:extLst>
      <p:ext uri="{BB962C8B-B14F-4D97-AF65-F5344CB8AC3E}">
        <p14:creationId xmlns:p14="http://schemas.microsoft.com/office/powerpoint/2010/main" val="2138513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01955-79FE-E4CA-EA72-5C46E981E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701DC-210E-B94B-024C-1A32322372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5B169-5B87-EABA-32F3-FEFB93CE98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396CB-91B7-BDFB-3ECE-E0FDE0451343}"/>
              </a:ext>
            </a:extLst>
          </p:cNvPr>
          <p:cNvSpPr>
            <a:spLocks noGrp="1"/>
          </p:cNvSpPr>
          <p:nvPr>
            <p:ph type="sldNum" sz="quarter" idx="10"/>
          </p:nvPr>
        </p:nvSpPr>
        <p:spPr/>
        <p:txBody>
          <a:bodyPr/>
          <a:lstStyle/>
          <a:p>
            <a:fld id="{FA86DC48-1220-204F-9056-94CD2E3A394F}" type="slidenum">
              <a:rPr lang="en-US" smtClean="0"/>
              <a:t>60</a:t>
            </a:fld>
            <a:endParaRPr lang="en-US"/>
          </a:p>
        </p:txBody>
      </p:sp>
    </p:spTree>
    <p:extLst>
      <p:ext uri="{BB962C8B-B14F-4D97-AF65-F5344CB8AC3E}">
        <p14:creationId xmlns:p14="http://schemas.microsoft.com/office/powerpoint/2010/main" val="2615263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 charset="0"/>
                <a:ea typeface="ＭＳ Ｐゴシック" pitchFamily="1" charset="-128"/>
              </a:defRPr>
            </a:lvl1pPr>
            <a:lvl2pPr marL="37518269" indent="-37066053"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2217"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04433"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5665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08866"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fld id="{2F4BF22A-BF96-457D-B3D0-EFF49FA7E3FC}" type="slidenum">
              <a:rPr lang="en-US" sz="1200"/>
              <a:pPr eaLnBrk="1" hangingPunct="1"/>
              <a:t>64</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Times New Roman" pitchFamily="1" charset="0"/>
              <a:ea typeface="ＭＳ Ｐゴシック" pitchFamily="1" charset="-128"/>
            </a:endParaRPr>
          </a:p>
        </p:txBody>
      </p:sp>
    </p:spTree>
    <p:extLst>
      <p:ext uri="{BB962C8B-B14F-4D97-AF65-F5344CB8AC3E}">
        <p14:creationId xmlns:p14="http://schemas.microsoft.com/office/powerpoint/2010/main" val="211767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6927C-84A8-D143-8EFD-30C6F30A8306}" type="slidenum">
              <a:rPr lang="en-US"/>
              <a:pPr/>
              <a:t>66</a:t>
            </a:fld>
            <a:endParaRPr lang="en-US"/>
          </a:p>
        </p:txBody>
      </p:sp>
      <p:sp>
        <p:nvSpPr>
          <p:cNvPr id="1300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0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8233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A0FFB-2AA7-5446-9A39-0A5E701AA416}" type="slidenum">
              <a:rPr lang="en-US" altLang="en-US"/>
              <a:pPr/>
              <a:t>67</a:t>
            </a:fld>
            <a:endParaRPr lang="en-US" alt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7533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140B7C-810F-804C-B844-7224C95E210D}" type="slidenum">
              <a:rPr lang="en-US">
                <a:solidFill>
                  <a:prstClr val="black"/>
                </a:solidFill>
              </a:rPr>
              <a:pPr/>
              <a:t>7</a:t>
            </a:fld>
            <a:endParaRPr lang="en-US">
              <a:solidFill>
                <a:prstClr val="black"/>
              </a:solidFill>
            </a:endParaRPr>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4333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2E5AC3-FCC8-AC46-8CA8-7E661A0D532D}" type="slidenum">
              <a:rPr lang="en-US"/>
              <a:pPr/>
              <a:t>70</a:t>
            </a:fld>
            <a:endParaRPr lang="en-US"/>
          </a:p>
        </p:txBody>
      </p:sp>
      <p:sp>
        <p:nvSpPr>
          <p:cNvPr id="1320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8627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 charset="0"/>
                <a:ea typeface="ＭＳ Ｐゴシック" pitchFamily="1" charset="-128"/>
              </a:defRPr>
            </a:lvl1pPr>
            <a:lvl2pPr marL="37930970" indent="-37473780"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191"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382"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573"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764"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fld id="{F245DC5C-441D-4C52-A274-BF606014AEF3}" type="slidenum">
              <a:rPr lang="en-US" sz="1200"/>
              <a:pPr eaLnBrk="1" hangingPunct="1"/>
              <a:t>74</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pitchFamily="1" charset="0"/>
              <a:ea typeface="ＭＳ Ｐゴシック" pitchFamily="1" charset="-128"/>
            </a:endParaRPr>
          </a:p>
        </p:txBody>
      </p:sp>
    </p:spTree>
    <p:extLst>
      <p:ext uri="{BB962C8B-B14F-4D97-AF65-F5344CB8AC3E}">
        <p14:creationId xmlns:p14="http://schemas.microsoft.com/office/powerpoint/2010/main" val="2066667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 charset="0"/>
                <a:ea typeface="ＭＳ Ｐゴシック" pitchFamily="1" charset="-128"/>
              </a:defRPr>
            </a:lvl1pPr>
            <a:lvl2pPr marL="37930970" indent="-37473780"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191"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382"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573"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764"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fld id="{F387815D-EBDC-4D98-8DAD-AFACB1FE7535}" type="slidenum">
              <a:rPr lang="en-US" sz="1200"/>
              <a:pPr eaLnBrk="1" hangingPunct="1"/>
              <a:t>76</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pitchFamily="1" charset="0"/>
              <a:ea typeface="ＭＳ Ｐゴシック" pitchFamily="1" charset="-128"/>
            </a:endParaRPr>
          </a:p>
        </p:txBody>
      </p:sp>
    </p:spTree>
    <p:extLst>
      <p:ext uri="{BB962C8B-B14F-4D97-AF65-F5344CB8AC3E}">
        <p14:creationId xmlns:p14="http://schemas.microsoft.com/office/powerpoint/2010/main" val="3431754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 charset="0"/>
                <a:ea typeface="ＭＳ Ｐゴシック" pitchFamily="1" charset="-128"/>
              </a:defRPr>
            </a:lvl1pPr>
            <a:lvl2pPr marL="37518269" indent="-37066053"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2217"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04433"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5665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08866"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fld id="{22EDB84E-DC9C-4794-82FA-FEDB80FBCA6D}" type="slidenum">
              <a:rPr lang="en-US" sz="1200"/>
              <a:pPr eaLnBrk="1" hangingPunct="1"/>
              <a:t>77</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Times New Roman" pitchFamily="1" charset="0"/>
              <a:ea typeface="ＭＳ Ｐゴシック" pitchFamily="1" charset="-128"/>
            </a:endParaRPr>
          </a:p>
        </p:txBody>
      </p:sp>
    </p:spTree>
    <p:extLst>
      <p:ext uri="{BB962C8B-B14F-4D97-AF65-F5344CB8AC3E}">
        <p14:creationId xmlns:p14="http://schemas.microsoft.com/office/powerpoint/2010/main" val="2493145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 charset="0"/>
                <a:ea typeface="ＭＳ Ｐゴシック" pitchFamily="1" charset="-128"/>
              </a:defRPr>
            </a:lvl1pPr>
            <a:lvl2pPr marL="37518269" indent="-37066053"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2217"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04433"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5665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08866"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fld id="{DE246A61-719B-44C9-94BF-4E6368F2AFAD}" type="slidenum">
              <a:rPr lang="en-US" sz="1200"/>
              <a:pPr eaLnBrk="1" hangingPunct="1"/>
              <a:t>78</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pitchFamily="1" charset="0"/>
              <a:ea typeface="ＭＳ Ｐゴシック" pitchFamily="1" charset="-128"/>
            </a:endParaRPr>
          </a:p>
        </p:txBody>
      </p:sp>
    </p:spTree>
    <p:extLst>
      <p:ext uri="{BB962C8B-B14F-4D97-AF65-F5344CB8AC3E}">
        <p14:creationId xmlns:p14="http://schemas.microsoft.com/office/powerpoint/2010/main" val="445776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8B427-0CBC-865D-CAD9-880D6EAC59D2}"/>
            </a:ext>
          </a:extLst>
        </p:cNvPr>
        <p:cNvGrpSpPr/>
        <p:nvPr/>
      </p:nvGrpSpPr>
      <p:grpSpPr>
        <a:xfrm>
          <a:off x="0" y="0"/>
          <a:ext cx="0" cy="0"/>
          <a:chOff x="0" y="0"/>
          <a:chExt cx="0" cy="0"/>
        </a:xfrm>
      </p:grpSpPr>
      <p:sp>
        <p:nvSpPr>
          <p:cNvPr id="98306" name="Rectangle 7">
            <a:extLst>
              <a:ext uri="{FF2B5EF4-FFF2-40B4-BE49-F238E27FC236}">
                <a16:creationId xmlns:a16="http://schemas.microsoft.com/office/drawing/2014/main" id="{DE898CF7-9185-9662-CB6E-57F113783D28}"/>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 charset="0"/>
                <a:ea typeface="ＭＳ Ｐゴシック" pitchFamily="1" charset="-128"/>
              </a:defRPr>
            </a:lvl1pPr>
            <a:lvl2pPr marL="37518269" indent="-37066053"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2217"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04433"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5665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08866"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fld id="{DE246A61-719B-44C9-94BF-4E6368F2AFAD}" type="slidenum">
              <a:rPr lang="en-US" sz="1200"/>
              <a:pPr eaLnBrk="1" hangingPunct="1"/>
              <a:t>79</a:t>
            </a:fld>
            <a:endParaRPr lang="en-US" sz="1200"/>
          </a:p>
        </p:txBody>
      </p:sp>
      <p:sp>
        <p:nvSpPr>
          <p:cNvPr id="98307" name="Rectangle 2">
            <a:extLst>
              <a:ext uri="{FF2B5EF4-FFF2-40B4-BE49-F238E27FC236}">
                <a16:creationId xmlns:a16="http://schemas.microsoft.com/office/drawing/2014/main" id="{3EE2DC6B-ED5C-6157-1D24-10C28E097BAC}"/>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FDB05136-12B7-6F04-DBD6-A6D796737C05}"/>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Times New Roman" pitchFamily="1" charset="0"/>
              <a:ea typeface="ＭＳ Ｐゴシック" pitchFamily="1" charset="-128"/>
            </a:endParaRPr>
          </a:p>
        </p:txBody>
      </p:sp>
    </p:spTree>
    <p:extLst>
      <p:ext uri="{BB962C8B-B14F-4D97-AF65-F5344CB8AC3E}">
        <p14:creationId xmlns:p14="http://schemas.microsoft.com/office/powerpoint/2010/main" val="779990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4B586-FBEA-4709-8475-BFAAF27648AB}" type="slidenum">
              <a:rPr lang="en-US"/>
              <a:pPr/>
              <a:t>80</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An idealized experiment in which 100 cases, none of which are significant, are tested with the Benjamini-Hochberg procedure, controlling the false discovery rate at 20%. The blue dots are the ranked p-values from the 100 cases, and the red line is the significance threshold established by the Benjamini-Hochberg procedure. None of the cases can be declared significant.</a:t>
            </a:r>
          </a:p>
        </p:txBody>
      </p:sp>
    </p:spTree>
    <p:extLst>
      <p:ext uri="{BB962C8B-B14F-4D97-AF65-F5344CB8AC3E}">
        <p14:creationId xmlns:p14="http://schemas.microsoft.com/office/powerpoint/2010/main" val="2649257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6AF501-4E8A-4A67-B3A6-20C9A8E268AB}" type="slidenum">
              <a:rPr lang="en-US"/>
              <a:pPr/>
              <a:t>81</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t>An idealized experiment in which 10 cases with significantly low p-values are mixed with 90 cases that are not significant. All cases can be declared significant up to the highest-ranked case that falls below the significance threshold.</a:t>
            </a:r>
          </a:p>
        </p:txBody>
      </p:sp>
    </p:spTree>
    <p:extLst>
      <p:ext uri="{BB962C8B-B14F-4D97-AF65-F5344CB8AC3E}">
        <p14:creationId xmlns:p14="http://schemas.microsoft.com/office/powerpoint/2010/main" val="2467956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DC004-FF7E-C24E-8C44-FFA7724F6CBD}" type="slidenum">
              <a:rPr lang="en-US"/>
              <a:pPr/>
              <a:t>82</a:t>
            </a:fld>
            <a:endParaRPr lang="en-US"/>
          </a:p>
        </p:txBody>
      </p:sp>
      <p:sp>
        <p:nvSpPr>
          <p:cNvPr id="1454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5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76540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4DA9E-D5BA-2847-822F-0FB1E5C77821}" type="slidenum">
              <a:rPr lang="en-US">
                <a:solidFill>
                  <a:prstClr val="black"/>
                </a:solidFill>
              </a:rPr>
              <a:pPr/>
              <a:t>8</a:t>
            </a:fld>
            <a:endParaRPr lang="en-US">
              <a:solidFill>
                <a:prstClr val="black"/>
              </a:solidFill>
            </a:endParaRPr>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2752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4B976-78A0-E74F-9B94-8B517B3B654E}" type="slidenum">
              <a:rPr lang="en-US">
                <a:solidFill>
                  <a:prstClr val="black"/>
                </a:solidFill>
              </a:rPr>
              <a:pPr/>
              <a:t>10</a:t>
            </a:fld>
            <a:endParaRPr lang="en-US">
              <a:solidFill>
                <a:prstClr val="black"/>
              </a:solidFill>
            </a:endParaRPr>
          </a:p>
        </p:txBody>
      </p:sp>
      <p:sp>
        <p:nvSpPr>
          <p:cNvPr id="1935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3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708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6DC48-1220-204F-9056-94CD2E3A394F}" type="slidenum">
              <a:rPr lang="en-US" smtClean="0"/>
              <a:t>11</a:t>
            </a:fld>
            <a:endParaRPr lang="en-US"/>
          </a:p>
        </p:txBody>
      </p:sp>
    </p:spTree>
    <p:extLst>
      <p:ext uri="{BB962C8B-B14F-4D97-AF65-F5344CB8AC3E}">
        <p14:creationId xmlns:p14="http://schemas.microsoft.com/office/powerpoint/2010/main" val="11229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9EE2C-C250-4CD4-9B96-6F5C3E3343CE}" type="slidenum">
              <a:rPr lang="en-US"/>
              <a:pPr/>
              <a:t>12</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454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5B25C-FCF8-604B-A231-D3066593E7ED}" type="slidenum">
              <a:rPr lang="en-US">
                <a:solidFill>
                  <a:prstClr val="black"/>
                </a:solidFill>
              </a:rPr>
              <a:pPr/>
              <a:t>14</a:t>
            </a:fld>
            <a:endParaRPr lang="en-US">
              <a:solidFill>
                <a:prstClr val="black"/>
              </a:solidFill>
            </a:endParaRP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660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BC04E1-AAEF-AE48-BDE0-BE9F3979E28D}" type="slidenum">
              <a:rPr lang="en-US"/>
              <a:pPr/>
              <a:t>15</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274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6B9AE-CF2F-0E46-ADBC-6CCE1DE50A21}" type="slidenum">
              <a:rPr lang="en-US"/>
              <a:pPr/>
              <a:t>22</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095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34B4-D411-6D49-9782-4E61C05529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CC9C7B-A416-104A-BA31-914FBA2F3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0E6F6E-0366-0A4F-99AB-AD6B615C4FDB}"/>
              </a:ext>
            </a:extLst>
          </p:cNvPr>
          <p:cNvSpPr>
            <a:spLocks noGrp="1"/>
          </p:cNvSpPr>
          <p:nvPr>
            <p:ph type="dt" sz="half" idx="10"/>
          </p:nvPr>
        </p:nvSpPr>
        <p:spPr/>
        <p:txBody>
          <a:bodyPr/>
          <a:lstStyle/>
          <a:p>
            <a:fld id="{B7659560-B6C7-9042-BB5B-2430B8CF4CBB}" type="datetime1">
              <a:rPr lang="en-US" smtClean="0"/>
              <a:t>4/28/26</a:t>
            </a:fld>
            <a:endParaRPr lang="en-US"/>
          </a:p>
        </p:txBody>
      </p:sp>
      <p:sp>
        <p:nvSpPr>
          <p:cNvPr id="5" name="Footer Placeholder 4">
            <a:extLst>
              <a:ext uri="{FF2B5EF4-FFF2-40B4-BE49-F238E27FC236}">
                <a16:creationId xmlns:a16="http://schemas.microsoft.com/office/drawing/2014/main" id="{496419E8-E6C5-E844-82C2-EFF23503D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92F7E-4150-CE4D-BD1F-502434729C18}"/>
              </a:ext>
            </a:extLst>
          </p:cNvPr>
          <p:cNvSpPr>
            <a:spLocks noGrp="1"/>
          </p:cNvSpPr>
          <p:nvPr>
            <p:ph type="sldNum" sz="quarter" idx="12"/>
          </p:nvPr>
        </p:nvSpPr>
        <p:spPr/>
        <p:txBody>
          <a:bodyPr/>
          <a:lstStyle/>
          <a:p>
            <a:fld id="{3CCACD2C-B79C-B240-AB66-3D9B004523F1}" type="slidenum">
              <a:rPr lang="en-US" smtClean="0"/>
              <a:t>‹#›</a:t>
            </a:fld>
            <a:endParaRPr lang="en-US"/>
          </a:p>
        </p:txBody>
      </p:sp>
    </p:spTree>
    <p:extLst>
      <p:ext uri="{BB962C8B-B14F-4D97-AF65-F5344CB8AC3E}">
        <p14:creationId xmlns:p14="http://schemas.microsoft.com/office/powerpoint/2010/main" val="419959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437B-3645-7749-87BE-83BAE7EBDF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F99E50-C5F2-8946-9C3D-E66A922ED3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93277-7C1C-DA4A-A76C-67E4898353B7}"/>
              </a:ext>
            </a:extLst>
          </p:cNvPr>
          <p:cNvSpPr>
            <a:spLocks noGrp="1"/>
          </p:cNvSpPr>
          <p:nvPr>
            <p:ph type="dt" sz="half" idx="10"/>
          </p:nvPr>
        </p:nvSpPr>
        <p:spPr/>
        <p:txBody>
          <a:bodyPr/>
          <a:lstStyle/>
          <a:p>
            <a:fld id="{C4D9F2D3-B3D1-6C41-8F24-AC95075B24EB}" type="datetime1">
              <a:rPr lang="en-US" smtClean="0"/>
              <a:t>4/28/26</a:t>
            </a:fld>
            <a:endParaRPr lang="en-US"/>
          </a:p>
        </p:txBody>
      </p:sp>
      <p:sp>
        <p:nvSpPr>
          <p:cNvPr id="5" name="Footer Placeholder 4">
            <a:extLst>
              <a:ext uri="{FF2B5EF4-FFF2-40B4-BE49-F238E27FC236}">
                <a16:creationId xmlns:a16="http://schemas.microsoft.com/office/drawing/2014/main" id="{13CEA399-E0B6-FF4F-849B-E2F45B7BD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F7E86-307F-4640-93F8-EA76CAE232B0}"/>
              </a:ext>
            </a:extLst>
          </p:cNvPr>
          <p:cNvSpPr>
            <a:spLocks noGrp="1"/>
          </p:cNvSpPr>
          <p:nvPr>
            <p:ph type="sldNum" sz="quarter" idx="12"/>
          </p:nvPr>
        </p:nvSpPr>
        <p:spPr/>
        <p:txBody>
          <a:bodyPr/>
          <a:lstStyle/>
          <a:p>
            <a:fld id="{3CCACD2C-B79C-B240-AB66-3D9B004523F1}" type="slidenum">
              <a:rPr lang="en-US" smtClean="0"/>
              <a:t>‹#›</a:t>
            </a:fld>
            <a:endParaRPr lang="en-US"/>
          </a:p>
        </p:txBody>
      </p:sp>
    </p:spTree>
    <p:extLst>
      <p:ext uri="{BB962C8B-B14F-4D97-AF65-F5344CB8AC3E}">
        <p14:creationId xmlns:p14="http://schemas.microsoft.com/office/powerpoint/2010/main" val="305895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257AAE-1072-8F44-88E9-F5861A0DB8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0290BE-1B12-D647-BCB0-64CBEC6A15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AA3C7-F912-6D47-A8EC-BE3DECDDB5F5}"/>
              </a:ext>
            </a:extLst>
          </p:cNvPr>
          <p:cNvSpPr>
            <a:spLocks noGrp="1"/>
          </p:cNvSpPr>
          <p:nvPr>
            <p:ph type="dt" sz="half" idx="10"/>
          </p:nvPr>
        </p:nvSpPr>
        <p:spPr/>
        <p:txBody>
          <a:bodyPr/>
          <a:lstStyle/>
          <a:p>
            <a:fld id="{90B125D8-8FA2-F248-A5D0-0AF3302244E6}" type="datetime1">
              <a:rPr lang="en-US" smtClean="0"/>
              <a:t>4/28/26</a:t>
            </a:fld>
            <a:endParaRPr lang="en-US"/>
          </a:p>
        </p:txBody>
      </p:sp>
      <p:sp>
        <p:nvSpPr>
          <p:cNvPr id="5" name="Footer Placeholder 4">
            <a:extLst>
              <a:ext uri="{FF2B5EF4-FFF2-40B4-BE49-F238E27FC236}">
                <a16:creationId xmlns:a16="http://schemas.microsoft.com/office/drawing/2014/main" id="{CDAFAC5E-E5AC-344C-B1CA-088C733C7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A45E1-233A-E147-B47A-172F0E0EDA65}"/>
              </a:ext>
            </a:extLst>
          </p:cNvPr>
          <p:cNvSpPr>
            <a:spLocks noGrp="1"/>
          </p:cNvSpPr>
          <p:nvPr>
            <p:ph type="sldNum" sz="quarter" idx="12"/>
          </p:nvPr>
        </p:nvSpPr>
        <p:spPr/>
        <p:txBody>
          <a:bodyPr/>
          <a:lstStyle/>
          <a:p>
            <a:fld id="{3CCACD2C-B79C-B240-AB66-3D9B004523F1}" type="slidenum">
              <a:rPr lang="en-US" smtClean="0"/>
              <a:t>‹#›</a:t>
            </a:fld>
            <a:endParaRPr lang="en-US"/>
          </a:p>
        </p:txBody>
      </p:sp>
    </p:spTree>
    <p:extLst>
      <p:ext uri="{BB962C8B-B14F-4D97-AF65-F5344CB8AC3E}">
        <p14:creationId xmlns:p14="http://schemas.microsoft.com/office/powerpoint/2010/main" val="3779233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49" name="Shape 149"/>
          <p:cNvSpPr>
            <a:spLocks noGrp="1"/>
          </p:cNvSpPr>
          <p:nvPr>
            <p:ph type="title"/>
          </p:nvPr>
        </p:nvSpPr>
        <p:spPr>
          <a:xfrm>
            <a:off x="2413000" y="177800"/>
            <a:ext cx="7353300" cy="1714500"/>
          </a:xfrm>
          <a:prstGeom prst="rect">
            <a:avLst/>
          </a:prstGeom>
        </p:spPr>
        <p:txBody>
          <a:bodyPr lIns="50800" tIns="50800" rIns="50800" bIns="50800">
            <a:noAutofit/>
          </a:bodyPr>
          <a:lstStyle>
            <a:lvl1pPr algn="ctr" defTabSz="406400">
              <a:lnSpc>
                <a:spcPct val="100000"/>
              </a:lnSpc>
              <a:defRPr sz="5800">
                <a:latin typeface="Gill Sans"/>
                <a:ea typeface="Gill Sans"/>
                <a:cs typeface="Gill Sans"/>
                <a:sym typeface="Gill Sans"/>
              </a:defRPr>
            </a:lvl1pPr>
          </a:lstStyle>
          <a:p>
            <a:r>
              <a:t>Title Text</a:t>
            </a:r>
          </a:p>
        </p:txBody>
      </p:sp>
      <p:sp>
        <p:nvSpPr>
          <p:cNvPr id="150" name="Shape 150"/>
          <p:cNvSpPr>
            <a:spLocks noGrp="1"/>
          </p:cNvSpPr>
          <p:nvPr>
            <p:ph type="body" sz="half" idx="1"/>
          </p:nvPr>
        </p:nvSpPr>
        <p:spPr>
          <a:xfrm>
            <a:off x="2413000" y="1943100"/>
            <a:ext cx="7353300" cy="4013200"/>
          </a:xfrm>
          <a:prstGeom prst="rect">
            <a:avLst/>
          </a:prstGeom>
        </p:spPr>
        <p:txBody>
          <a:bodyPr lIns="50800" tIns="50800" rIns="50800" bIns="50800" anchor="ctr">
            <a:noAutofit/>
          </a:bodyPr>
          <a:lstStyle>
            <a:lvl1pPr marL="889000" indent="-571500" defTabSz="406400">
              <a:lnSpc>
                <a:spcPct val="100000"/>
              </a:lnSpc>
              <a:spcBef>
                <a:spcPts val="1700"/>
              </a:spcBef>
              <a:buSzPct val="171000"/>
              <a:buFontTx/>
              <a:defRPr>
                <a:latin typeface="Gill Sans"/>
                <a:ea typeface="Gill Sans"/>
                <a:cs typeface="Gill Sans"/>
                <a:sym typeface="Gill Sans"/>
              </a:defRPr>
            </a:lvl1pPr>
            <a:lvl2pPr marL="1333500" indent="-571500" defTabSz="406400">
              <a:lnSpc>
                <a:spcPct val="100000"/>
              </a:lnSpc>
              <a:spcBef>
                <a:spcPts val="1700"/>
              </a:spcBef>
              <a:buSzPct val="171000"/>
              <a:buFontTx/>
              <a:defRPr>
                <a:latin typeface="Gill Sans"/>
                <a:ea typeface="Gill Sans"/>
                <a:cs typeface="Gill Sans"/>
                <a:sym typeface="Gill Sans"/>
              </a:defRPr>
            </a:lvl2pPr>
            <a:lvl3pPr marL="1778000" indent="-571500" defTabSz="406400">
              <a:lnSpc>
                <a:spcPct val="100000"/>
              </a:lnSpc>
              <a:spcBef>
                <a:spcPts val="1700"/>
              </a:spcBef>
              <a:buSzPct val="171000"/>
              <a:buFontTx/>
              <a:defRPr>
                <a:latin typeface="Gill Sans"/>
                <a:ea typeface="Gill Sans"/>
                <a:cs typeface="Gill Sans"/>
                <a:sym typeface="Gill Sans"/>
              </a:defRPr>
            </a:lvl3pPr>
            <a:lvl4pPr marL="2222500" indent="-571500" defTabSz="406400">
              <a:lnSpc>
                <a:spcPct val="100000"/>
              </a:lnSpc>
              <a:spcBef>
                <a:spcPts val="1700"/>
              </a:spcBef>
              <a:buSzPct val="171000"/>
              <a:buFontTx/>
              <a:defRPr>
                <a:latin typeface="Gill Sans"/>
                <a:ea typeface="Gill Sans"/>
                <a:cs typeface="Gill Sans"/>
                <a:sym typeface="Gill Sans"/>
              </a:defRPr>
            </a:lvl4pPr>
            <a:lvl5pPr marL="2667000" indent="-571500" defTabSz="406400">
              <a:lnSpc>
                <a:spcPct val="100000"/>
              </a:lnSpc>
              <a:spcBef>
                <a:spcPts val="1700"/>
              </a:spcBef>
              <a:buSzPct val="171000"/>
              <a:buFontTx/>
              <a:defRPr>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51" name="Shape 151"/>
          <p:cNvSpPr>
            <a:spLocks noGrp="1"/>
          </p:cNvSpPr>
          <p:nvPr>
            <p:ph type="sldNum" sz="quarter" idx="2"/>
          </p:nvPr>
        </p:nvSpPr>
        <p:spPr>
          <a:xfrm>
            <a:off x="5956300" y="6489700"/>
            <a:ext cx="266700" cy="279400"/>
          </a:xfrm>
          <a:prstGeom prst="rect">
            <a:avLst/>
          </a:prstGeom>
        </p:spPr>
        <p:txBody>
          <a:bodyPr wrap="none" lIns="50800" tIns="50800" rIns="50800" bIns="50800" anchor="t"/>
          <a:lstStyle>
            <a:lvl1pPr algn="ctr" defTabSz="406400">
              <a:defRPr sz="1200">
                <a:solidFill>
                  <a:srgbClr val="000000"/>
                </a:solidFill>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256141679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BCE2E3B-7EA0-8843-9FDD-8A815643054E}" type="datetime1">
              <a:rPr lang="en-US" smtClean="0">
                <a:solidFill>
                  <a:prstClr val="black">
                    <a:tint val="75000"/>
                  </a:prstClr>
                </a:solidFill>
              </a:rPr>
              <a:t>4/28/26</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E625A1E7-720B-4894-A3B1-07DC8A39128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52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62667" y="241300"/>
            <a:ext cx="7992533" cy="609600"/>
          </a:xfrm>
        </p:spPr>
        <p:txBody>
          <a:bodyPr/>
          <a:lstStyle/>
          <a:p>
            <a:r>
              <a:rPr lang="en-US"/>
              <a:t>Click to edit Master title style</a:t>
            </a:r>
          </a:p>
        </p:txBody>
      </p:sp>
      <p:sp>
        <p:nvSpPr>
          <p:cNvPr id="3" name="Content Placeholder 2"/>
          <p:cNvSpPr>
            <a:spLocks noGrp="1"/>
          </p:cNvSpPr>
          <p:nvPr>
            <p:ph sz="half" idx="1"/>
          </p:nvPr>
        </p:nvSpPr>
        <p:spPr>
          <a:xfrm>
            <a:off x="914400" y="1511300"/>
            <a:ext cx="5130800" cy="474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48400" y="1511300"/>
            <a:ext cx="5130800" cy="474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11200" y="6400800"/>
            <a:ext cx="2540000" cy="304800"/>
          </a:xfrm>
        </p:spPr>
        <p:txBody>
          <a:bodyPr/>
          <a:lstStyle>
            <a:lvl1pPr>
              <a:defRPr/>
            </a:lvl1pPr>
          </a:lstStyle>
          <a:p>
            <a:fld id="{28EFB144-6174-9E42-938B-9F71DC0DAF9F}" type="datetime1">
              <a:rPr lang="en-US" smtClean="0"/>
              <a:t>4/28/26</a:t>
            </a:fld>
            <a:endParaRPr lang="en-US"/>
          </a:p>
        </p:txBody>
      </p:sp>
      <p:sp>
        <p:nvSpPr>
          <p:cNvPr id="6" name="Footer Placeholder 5"/>
          <p:cNvSpPr>
            <a:spLocks noGrp="1"/>
          </p:cNvSpPr>
          <p:nvPr>
            <p:ph type="ftr" sz="quarter" idx="11"/>
          </p:nvPr>
        </p:nvSpPr>
        <p:spPr>
          <a:xfrm>
            <a:off x="4165600" y="6400800"/>
            <a:ext cx="3860800" cy="3048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400800"/>
            <a:ext cx="2540000" cy="304800"/>
          </a:xfrm>
        </p:spPr>
        <p:txBody>
          <a:bodyPr/>
          <a:lstStyle>
            <a:lvl1pPr>
              <a:defRPr/>
            </a:lvl1pPr>
          </a:lstStyle>
          <a:p>
            <a:fld id="{180BC9EF-05E8-46F9-B3D6-EDE85DA31AFB}" type="slidenum">
              <a:rPr lang="en-US"/>
              <a:pPr/>
              <a:t>‹#›</a:t>
            </a:fld>
            <a:endParaRPr lang="en-US"/>
          </a:p>
        </p:txBody>
      </p:sp>
    </p:spTree>
    <p:extLst>
      <p:ext uri="{BB962C8B-B14F-4D97-AF65-F5344CB8AC3E}">
        <p14:creationId xmlns:p14="http://schemas.microsoft.com/office/powerpoint/2010/main" val="22198845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E027-98EF-5546-95B6-47CA14EC29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2470A6-F22C-8C43-A4E1-DC1F8CD616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DB8B1-60C8-A446-BA91-6253FE6C921D}"/>
              </a:ext>
            </a:extLst>
          </p:cNvPr>
          <p:cNvSpPr>
            <a:spLocks noGrp="1"/>
          </p:cNvSpPr>
          <p:nvPr>
            <p:ph type="dt" sz="half" idx="10"/>
          </p:nvPr>
        </p:nvSpPr>
        <p:spPr/>
        <p:txBody>
          <a:bodyPr/>
          <a:lstStyle/>
          <a:p>
            <a:fld id="{4A766809-27C1-FE4F-A5F0-273C441756F1}" type="datetime1">
              <a:rPr lang="en-US" smtClean="0"/>
              <a:t>4/28/26</a:t>
            </a:fld>
            <a:endParaRPr lang="en-US"/>
          </a:p>
        </p:txBody>
      </p:sp>
      <p:sp>
        <p:nvSpPr>
          <p:cNvPr id="5" name="Footer Placeholder 4">
            <a:extLst>
              <a:ext uri="{FF2B5EF4-FFF2-40B4-BE49-F238E27FC236}">
                <a16:creationId xmlns:a16="http://schemas.microsoft.com/office/drawing/2014/main" id="{1B881337-BA1D-D247-94AB-75917688B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4F50D-B6C2-FE4A-8B94-B5FA5E26E1C9}"/>
              </a:ext>
            </a:extLst>
          </p:cNvPr>
          <p:cNvSpPr>
            <a:spLocks noGrp="1"/>
          </p:cNvSpPr>
          <p:nvPr>
            <p:ph type="sldNum" sz="quarter" idx="12"/>
          </p:nvPr>
        </p:nvSpPr>
        <p:spPr/>
        <p:txBody>
          <a:bodyPr/>
          <a:lstStyle/>
          <a:p>
            <a:fld id="{3CCACD2C-B79C-B240-AB66-3D9B004523F1}" type="slidenum">
              <a:rPr lang="en-US" smtClean="0"/>
              <a:t>‹#›</a:t>
            </a:fld>
            <a:endParaRPr lang="en-US"/>
          </a:p>
        </p:txBody>
      </p:sp>
    </p:spTree>
    <p:extLst>
      <p:ext uri="{BB962C8B-B14F-4D97-AF65-F5344CB8AC3E}">
        <p14:creationId xmlns:p14="http://schemas.microsoft.com/office/powerpoint/2010/main" val="69296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9192-678E-614B-86CD-F39EED0F2D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BACACB-5F9A-B048-8DB1-9B252FDC7C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9D4FE4-CD94-E84A-93BA-A538DCD86920}"/>
              </a:ext>
            </a:extLst>
          </p:cNvPr>
          <p:cNvSpPr>
            <a:spLocks noGrp="1"/>
          </p:cNvSpPr>
          <p:nvPr>
            <p:ph type="dt" sz="half" idx="10"/>
          </p:nvPr>
        </p:nvSpPr>
        <p:spPr/>
        <p:txBody>
          <a:bodyPr/>
          <a:lstStyle/>
          <a:p>
            <a:fld id="{98EF73B4-F8CE-D44E-8FC7-62325D740C61}" type="datetime1">
              <a:rPr lang="en-US" smtClean="0"/>
              <a:t>4/28/26</a:t>
            </a:fld>
            <a:endParaRPr lang="en-US"/>
          </a:p>
        </p:txBody>
      </p:sp>
      <p:sp>
        <p:nvSpPr>
          <p:cNvPr id="5" name="Footer Placeholder 4">
            <a:extLst>
              <a:ext uri="{FF2B5EF4-FFF2-40B4-BE49-F238E27FC236}">
                <a16:creationId xmlns:a16="http://schemas.microsoft.com/office/drawing/2014/main" id="{9A901C90-DEF7-624E-9A7A-F9F1823C4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9407D-CA8D-7540-A76C-AFE4002B2B84}"/>
              </a:ext>
            </a:extLst>
          </p:cNvPr>
          <p:cNvSpPr>
            <a:spLocks noGrp="1"/>
          </p:cNvSpPr>
          <p:nvPr>
            <p:ph type="sldNum" sz="quarter" idx="12"/>
          </p:nvPr>
        </p:nvSpPr>
        <p:spPr/>
        <p:txBody>
          <a:bodyPr/>
          <a:lstStyle/>
          <a:p>
            <a:fld id="{3CCACD2C-B79C-B240-AB66-3D9B004523F1}" type="slidenum">
              <a:rPr lang="en-US" smtClean="0"/>
              <a:t>‹#›</a:t>
            </a:fld>
            <a:endParaRPr lang="en-US"/>
          </a:p>
        </p:txBody>
      </p:sp>
    </p:spTree>
    <p:extLst>
      <p:ext uri="{BB962C8B-B14F-4D97-AF65-F5344CB8AC3E}">
        <p14:creationId xmlns:p14="http://schemas.microsoft.com/office/powerpoint/2010/main" val="7688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6640-C2C9-284C-882D-B1B3AACB3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8EFF76-4937-D34F-B60B-76F83888AC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431411-C318-3849-8AF7-B4A3FAB1F1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D8D5BB-DDF6-CE4F-AB81-B737ACE0F8E2}"/>
              </a:ext>
            </a:extLst>
          </p:cNvPr>
          <p:cNvSpPr>
            <a:spLocks noGrp="1"/>
          </p:cNvSpPr>
          <p:nvPr>
            <p:ph type="dt" sz="half" idx="10"/>
          </p:nvPr>
        </p:nvSpPr>
        <p:spPr/>
        <p:txBody>
          <a:bodyPr/>
          <a:lstStyle/>
          <a:p>
            <a:fld id="{91439560-9F57-7F4D-91F2-CA38B33CFA63}" type="datetime1">
              <a:rPr lang="en-US" smtClean="0"/>
              <a:t>4/28/26</a:t>
            </a:fld>
            <a:endParaRPr lang="en-US"/>
          </a:p>
        </p:txBody>
      </p:sp>
      <p:sp>
        <p:nvSpPr>
          <p:cNvPr id="6" name="Footer Placeholder 5">
            <a:extLst>
              <a:ext uri="{FF2B5EF4-FFF2-40B4-BE49-F238E27FC236}">
                <a16:creationId xmlns:a16="http://schemas.microsoft.com/office/drawing/2014/main" id="{A4233188-C62E-BB40-8BCB-42C046AD82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8AEE6-4F66-2C46-B8EE-F15AA4A89E49}"/>
              </a:ext>
            </a:extLst>
          </p:cNvPr>
          <p:cNvSpPr>
            <a:spLocks noGrp="1"/>
          </p:cNvSpPr>
          <p:nvPr>
            <p:ph type="sldNum" sz="quarter" idx="12"/>
          </p:nvPr>
        </p:nvSpPr>
        <p:spPr/>
        <p:txBody>
          <a:bodyPr/>
          <a:lstStyle/>
          <a:p>
            <a:fld id="{3CCACD2C-B79C-B240-AB66-3D9B004523F1}" type="slidenum">
              <a:rPr lang="en-US" smtClean="0"/>
              <a:t>‹#›</a:t>
            </a:fld>
            <a:endParaRPr lang="en-US"/>
          </a:p>
        </p:txBody>
      </p:sp>
    </p:spTree>
    <p:extLst>
      <p:ext uri="{BB962C8B-B14F-4D97-AF65-F5344CB8AC3E}">
        <p14:creationId xmlns:p14="http://schemas.microsoft.com/office/powerpoint/2010/main" val="297284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4763-4294-DB4B-93F5-A427DD4A16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FDA521-40BD-A04F-B8E2-70C8EEFC58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98CF89-434C-FA4E-8B2E-5C78AC619D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32F6C6-C1DA-C341-BCA6-68477F3A7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F12D49-6354-DF4A-927F-08BE200E4B4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827CA0-16C5-C74D-8038-B5702AD7D404}"/>
              </a:ext>
            </a:extLst>
          </p:cNvPr>
          <p:cNvSpPr>
            <a:spLocks noGrp="1"/>
          </p:cNvSpPr>
          <p:nvPr>
            <p:ph type="dt" sz="half" idx="10"/>
          </p:nvPr>
        </p:nvSpPr>
        <p:spPr/>
        <p:txBody>
          <a:bodyPr/>
          <a:lstStyle/>
          <a:p>
            <a:fld id="{D7F2B7EF-252B-A04D-8F97-03F5716FF368}" type="datetime1">
              <a:rPr lang="en-US" smtClean="0"/>
              <a:t>4/28/26</a:t>
            </a:fld>
            <a:endParaRPr lang="en-US"/>
          </a:p>
        </p:txBody>
      </p:sp>
      <p:sp>
        <p:nvSpPr>
          <p:cNvPr id="8" name="Footer Placeholder 7">
            <a:extLst>
              <a:ext uri="{FF2B5EF4-FFF2-40B4-BE49-F238E27FC236}">
                <a16:creationId xmlns:a16="http://schemas.microsoft.com/office/drawing/2014/main" id="{4A45D2C4-35CE-A740-9F84-FDD7D8B7A4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E37A84-C1B3-DC46-8095-EAA39068118D}"/>
              </a:ext>
            </a:extLst>
          </p:cNvPr>
          <p:cNvSpPr>
            <a:spLocks noGrp="1"/>
          </p:cNvSpPr>
          <p:nvPr>
            <p:ph type="sldNum" sz="quarter" idx="12"/>
          </p:nvPr>
        </p:nvSpPr>
        <p:spPr/>
        <p:txBody>
          <a:bodyPr/>
          <a:lstStyle/>
          <a:p>
            <a:fld id="{3CCACD2C-B79C-B240-AB66-3D9B004523F1}" type="slidenum">
              <a:rPr lang="en-US" smtClean="0"/>
              <a:t>‹#›</a:t>
            </a:fld>
            <a:endParaRPr lang="en-US"/>
          </a:p>
        </p:txBody>
      </p:sp>
    </p:spTree>
    <p:extLst>
      <p:ext uri="{BB962C8B-B14F-4D97-AF65-F5344CB8AC3E}">
        <p14:creationId xmlns:p14="http://schemas.microsoft.com/office/powerpoint/2010/main" val="239945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90D6A-07C0-3749-B2D4-E6766AA1FE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E05C7B-AD14-1C42-9C60-4ADC612DF092}"/>
              </a:ext>
            </a:extLst>
          </p:cNvPr>
          <p:cNvSpPr>
            <a:spLocks noGrp="1"/>
          </p:cNvSpPr>
          <p:nvPr>
            <p:ph type="dt" sz="half" idx="10"/>
          </p:nvPr>
        </p:nvSpPr>
        <p:spPr/>
        <p:txBody>
          <a:bodyPr/>
          <a:lstStyle/>
          <a:p>
            <a:fld id="{AD6C6D1C-16CE-1D4A-AED5-9FD576CA9A57}" type="datetime1">
              <a:rPr lang="en-US" smtClean="0"/>
              <a:t>4/28/26</a:t>
            </a:fld>
            <a:endParaRPr lang="en-US"/>
          </a:p>
        </p:txBody>
      </p:sp>
      <p:sp>
        <p:nvSpPr>
          <p:cNvPr id="4" name="Footer Placeholder 3">
            <a:extLst>
              <a:ext uri="{FF2B5EF4-FFF2-40B4-BE49-F238E27FC236}">
                <a16:creationId xmlns:a16="http://schemas.microsoft.com/office/drawing/2014/main" id="{661E866A-9442-7642-922D-0A62D807F4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EFE63C-91FF-294E-BEAD-6E1406D6D35C}"/>
              </a:ext>
            </a:extLst>
          </p:cNvPr>
          <p:cNvSpPr>
            <a:spLocks noGrp="1"/>
          </p:cNvSpPr>
          <p:nvPr>
            <p:ph type="sldNum" sz="quarter" idx="12"/>
          </p:nvPr>
        </p:nvSpPr>
        <p:spPr/>
        <p:txBody>
          <a:bodyPr/>
          <a:lstStyle/>
          <a:p>
            <a:fld id="{3CCACD2C-B79C-B240-AB66-3D9B004523F1}" type="slidenum">
              <a:rPr lang="en-US" smtClean="0"/>
              <a:t>‹#›</a:t>
            </a:fld>
            <a:endParaRPr lang="en-US"/>
          </a:p>
        </p:txBody>
      </p:sp>
    </p:spTree>
    <p:extLst>
      <p:ext uri="{BB962C8B-B14F-4D97-AF65-F5344CB8AC3E}">
        <p14:creationId xmlns:p14="http://schemas.microsoft.com/office/powerpoint/2010/main" val="14271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3A484-C6D9-3C4A-99F8-DACFD6D0C7D2}"/>
              </a:ext>
            </a:extLst>
          </p:cNvPr>
          <p:cNvSpPr>
            <a:spLocks noGrp="1"/>
          </p:cNvSpPr>
          <p:nvPr>
            <p:ph type="dt" sz="half" idx="10"/>
          </p:nvPr>
        </p:nvSpPr>
        <p:spPr/>
        <p:txBody>
          <a:bodyPr/>
          <a:lstStyle/>
          <a:p>
            <a:fld id="{1469D3F5-7BD2-4E4F-8BE6-BC65DB0B28D5}" type="datetime1">
              <a:rPr lang="en-US" smtClean="0"/>
              <a:t>4/28/26</a:t>
            </a:fld>
            <a:endParaRPr lang="en-US"/>
          </a:p>
        </p:txBody>
      </p:sp>
      <p:sp>
        <p:nvSpPr>
          <p:cNvPr id="3" name="Footer Placeholder 2">
            <a:extLst>
              <a:ext uri="{FF2B5EF4-FFF2-40B4-BE49-F238E27FC236}">
                <a16:creationId xmlns:a16="http://schemas.microsoft.com/office/drawing/2014/main" id="{6E0A048E-8A65-ED4A-846B-3FB1DAAF24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46F703-F1FA-8B44-BF45-F98B4B9ECB3A}"/>
              </a:ext>
            </a:extLst>
          </p:cNvPr>
          <p:cNvSpPr>
            <a:spLocks noGrp="1"/>
          </p:cNvSpPr>
          <p:nvPr>
            <p:ph type="sldNum" sz="quarter" idx="12"/>
          </p:nvPr>
        </p:nvSpPr>
        <p:spPr/>
        <p:txBody>
          <a:bodyPr/>
          <a:lstStyle/>
          <a:p>
            <a:fld id="{3CCACD2C-B79C-B240-AB66-3D9B004523F1}" type="slidenum">
              <a:rPr lang="en-US" smtClean="0"/>
              <a:t>‹#›</a:t>
            </a:fld>
            <a:endParaRPr lang="en-US"/>
          </a:p>
        </p:txBody>
      </p:sp>
    </p:spTree>
    <p:extLst>
      <p:ext uri="{BB962C8B-B14F-4D97-AF65-F5344CB8AC3E}">
        <p14:creationId xmlns:p14="http://schemas.microsoft.com/office/powerpoint/2010/main" val="61081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FDBD-A5F3-3441-82CE-BD99458693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8CC650-4FEC-3344-B644-38DB3E925C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802501-156E-AC46-8010-CE0971E6C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55EF7A-68F0-784E-B57A-3F3F8BC554FB}"/>
              </a:ext>
            </a:extLst>
          </p:cNvPr>
          <p:cNvSpPr>
            <a:spLocks noGrp="1"/>
          </p:cNvSpPr>
          <p:nvPr>
            <p:ph type="dt" sz="half" idx="10"/>
          </p:nvPr>
        </p:nvSpPr>
        <p:spPr/>
        <p:txBody>
          <a:bodyPr/>
          <a:lstStyle/>
          <a:p>
            <a:fld id="{2155EEA1-36A6-1E4E-B283-E4F2AFC8CAB8}" type="datetime1">
              <a:rPr lang="en-US" smtClean="0"/>
              <a:t>4/28/26</a:t>
            </a:fld>
            <a:endParaRPr lang="en-US"/>
          </a:p>
        </p:txBody>
      </p:sp>
      <p:sp>
        <p:nvSpPr>
          <p:cNvPr id="6" name="Footer Placeholder 5">
            <a:extLst>
              <a:ext uri="{FF2B5EF4-FFF2-40B4-BE49-F238E27FC236}">
                <a16:creationId xmlns:a16="http://schemas.microsoft.com/office/drawing/2014/main" id="{06968B92-B0E0-5B40-8E8D-B157C3C7A0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5775F8-13E0-014A-B4F0-24071F64C070}"/>
              </a:ext>
            </a:extLst>
          </p:cNvPr>
          <p:cNvSpPr>
            <a:spLocks noGrp="1"/>
          </p:cNvSpPr>
          <p:nvPr>
            <p:ph type="sldNum" sz="quarter" idx="12"/>
          </p:nvPr>
        </p:nvSpPr>
        <p:spPr/>
        <p:txBody>
          <a:bodyPr/>
          <a:lstStyle/>
          <a:p>
            <a:fld id="{3CCACD2C-B79C-B240-AB66-3D9B004523F1}" type="slidenum">
              <a:rPr lang="en-US" smtClean="0"/>
              <a:t>‹#›</a:t>
            </a:fld>
            <a:endParaRPr lang="en-US"/>
          </a:p>
        </p:txBody>
      </p:sp>
    </p:spTree>
    <p:extLst>
      <p:ext uri="{BB962C8B-B14F-4D97-AF65-F5344CB8AC3E}">
        <p14:creationId xmlns:p14="http://schemas.microsoft.com/office/powerpoint/2010/main" val="11348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1402-DB2C-0B45-B15C-E1A0C1F80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2DB24E-B6B7-234E-B80D-13304AE31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A03A67-8574-E547-A556-005C374DB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514D0C-5ABD-2B4F-B441-F32DF6AF9E39}"/>
              </a:ext>
            </a:extLst>
          </p:cNvPr>
          <p:cNvSpPr>
            <a:spLocks noGrp="1"/>
          </p:cNvSpPr>
          <p:nvPr>
            <p:ph type="dt" sz="half" idx="10"/>
          </p:nvPr>
        </p:nvSpPr>
        <p:spPr/>
        <p:txBody>
          <a:bodyPr/>
          <a:lstStyle/>
          <a:p>
            <a:fld id="{7DBD8BB3-3CD4-2545-B684-362ABEDFA57E}" type="datetime1">
              <a:rPr lang="en-US" smtClean="0"/>
              <a:t>4/28/26</a:t>
            </a:fld>
            <a:endParaRPr lang="en-US"/>
          </a:p>
        </p:txBody>
      </p:sp>
      <p:sp>
        <p:nvSpPr>
          <p:cNvPr id="6" name="Footer Placeholder 5">
            <a:extLst>
              <a:ext uri="{FF2B5EF4-FFF2-40B4-BE49-F238E27FC236}">
                <a16:creationId xmlns:a16="http://schemas.microsoft.com/office/drawing/2014/main" id="{BA2D341A-F34C-7D4F-80E2-34B8A20D46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EB59C-CD8B-AC49-88E0-05418AEAEB43}"/>
              </a:ext>
            </a:extLst>
          </p:cNvPr>
          <p:cNvSpPr>
            <a:spLocks noGrp="1"/>
          </p:cNvSpPr>
          <p:nvPr>
            <p:ph type="sldNum" sz="quarter" idx="12"/>
          </p:nvPr>
        </p:nvSpPr>
        <p:spPr/>
        <p:txBody>
          <a:bodyPr/>
          <a:lstStyle/>
          <a:p>
            <a:fld id="{3CCACD2C-B79C-B240-AB66-3D9B004523F1}" type="slidenum">
              <a:rPr lang="en-US" smtClean="0"/>
              <a:t>‹#›</a:t>
            </a:fld>
            <a:endParaRPr lang="en-US"/>
          </a:p>
        </p:txBody>
      </p:sp>
    </p:spTree>
    <p:extLst>
      <p:ext uri="{BB962C8B-B14F-4D97-AF65-F5344CB8AC3E}">
        <p14:creationId xmlns:p14="http://schemas.microsoft.com/office/powerpoint/2010/main" val="318391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C1DC0-1CF5-114D-8C71-42AEA39167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3D9014-D210-8E48-ABC1-1F9865B04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78C11-9737-2946-86B4-74E2C7CCF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953A1-70F9-2C48-9E53-B48A1FB13B68}" type="datetime1">
              <a:rPr lang="en-US" smtClean="0"/>
              <a:t>4/28/26</a:t>
            </a:fld>
            <a:endParaRPr lang="en-US"/>
          </a:p>
        </p:txBody>
      </p:sp>
      <p:sp>
        <p:nvSpPr>
          <p:cNvPr id="5" name="Footer Placeholder 4">
            <a:extLst>
              <a:ext uri="{FF2B5EF4-FFF2-40B4-BE49-F238E27FC236}">
                <a16:creationId xmlns:a16="http://schemas.microsoft.com/office/drawing/2014/main" id="{78CB71BA-6850-F441-BC84-F62E8F30D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FD5482-3883-E043-9318-D8A02262F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ACD2C-B79C-B240-AB66-3D9B004523F1}" type="slidenum">
              <a:rPr lang="en-US" smtClean="0"/>
              <a:t>‹#›</a:t>
            </a:fld>
            <a:endParaRPr lang="en-US"/>
          </a:p>
        </p:txBody>
      </p:sp>
    </p:spTree>
    <p:extLst>
      <p:ext uri="{BB962C8B-B14F-4D97-AF65-F5344CB8AC3E}">
        <p14:creationId xmlns:p14="http://schemas.microsoft.com/office/powerpoint/2010/main" val="3919630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7.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8.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14.1.48." TargetMode="External"/><Relationship Id="rId2" Type="http://schemas.openxmlformats.org/officeDocument/2006/relationships/hyperlink" Target="https://urldefense.com/v3/__https:/doi.org/10.1093/bioinformatics/5.2.89__;!!K-Hz7m0Vt54!gKoY3E_mz-VKw3hzteG2nwyAF0zbQWnX_A4CKXv0NftsG8uISIaBH4LH2nvh0WZNw6h_NoTCW1xopSepA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485C-30A4-8143-A391-618B654FEE5D}"/>
              </a:ext>
            </a:extLst>
          </p:cNvPr>
          <p:cNvSpPr>
            <a:spLocks noGrp="1"/>
          </p:cNvSpPr>
          <p:nvPr>
            <p:ph type="ctrTitle"/>
          </p:nvPr>
        </p:nvSpPr>
        <p:spPr/>
        <p:txBody>
          <a:bodyPr/>
          <a:lstStyle/>
          <a:p>
            <a:r>
              <a:rPr lang="en-US" dirty="0"/>
              <a:t>Transcription factor binding motifs</a:t>
            </a:r>
          </a:p>
        </p:txBody>
      </p:sp>
      <p:sp>
        <p:nvSpPr>
          <p:cNvPr id="3" name="Subtitle 2">
            <a:extLst>
              <a:ext uri="{FF2B5EF4-FFF2-40B4-BE49-F238E27FC236}">
                <a16:creationId xmlns:a16="http://schemas.microsoft.com/office/drawing/2014/main" id="{10C12DFD-2E8F-FF41-90B8-E77F30633917}"/>
              </a:ext>
            </a:extLst>
          </p:cNvPr>
          <p:cNvSpPr>
            <a:spLocks noGrp="1"/>
          </p:cNvSpPr>
          <p:nvPr>
            <p:ph type="subTitle" idx="1"/>
          </p:nvPr>
        </p:nvSpPr>
        <p:spPr/>
        <p:txBody>
          <a:bodyPr/>
          <a:lstStyle/>
          <a:p>
            <a:r>
              <a:rPr lang="en-US" dirty="0"/>
              <a:t>Prof. William Stafford Noble</a:t>
            </a:r>
          </a:p>
          <a:p>
            <a:r>
              <a:rPr lang="en-US" dirty="0"/>
              <a:t>GENOME 541</a:t>
            </a:r>
          </a:p>
          <a:p>
            <a:r>
              <a:rPr lang="en-US" dirty="0" err="1"/>
              <a:t>wnoble@uw.edu</a:t>
            </a:r>
            <a:endParaRPr lang="en-US" dirty="0"/>
          </a:p>
          <a:p>
            <a:endParaRPr lang="en-US" dirty="0"/>
          </a:p>
        </p:txBody>
      </p:sp>
      <p:sp>
        <p:nvSpPr>
          <p:cNvPr id="4" name="Slide Number Placeholder 3">
            <a:extLst>
              <a:ext uri="{FF2B5EF4-FFF2-40B4-BE49-F238E27FC236}">
                <a16:creationId xmlns:a16="http://schemas.microsoft.com/office/drawing/2014/main" id="{7D5A2622-3146-BD60-A381-F48CE9EEA8A8}"/>
              </a:ext>
            </a:extLst>
          </p:cNvPr>
          <p:cNvSpPr>
            <a:spLocks noGrp="1"/>
          </p:cNvSpPr>
          <p:nvPr>
            <p:ph type="sldNum" sz="quarter" idx="12"/>
          </p:nvPr>
        </p:nvSpPr>
        <p:spPr/>
        <p:txBody>
          <a:bodyPr/>
          <a:lstStyle/>
          <a:p>
            <a:fld id="{3CCACD2C-B79C-B240-AB66-3D9B004523F1}" type="slidenum">
              <a:rPr lang="en-US" smtClean="0"/>
              <a:t>1</a:t>
            </a:fld>
            <a:endParaRPr lang="en-US"/>
          </a:p>
        </p:txBody>
      </p:sp>
    </p:spTree>
    <p:extLst>
      <p:ext uri="{BB962C8B-B14F-4D97-AF65-F5344CB8AC3E}">
        <p14:creationId xmlns:p14="http://schemas.microsoft.com/office/powerpoint/2010/main" val="3789751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Log-odds score</a:t>
            </a:r>
          </a:p>
        </p:txBody>
      </p:sp>
      <p:sp>
        <p:nvSpPr>
          <p:cNvPr id="192515" name="AutoShape 3"/>
          <p:cNvSpPr>
            <a:spLocks noChangeArrowheads="1"/>
          </p:cNvSpPr>
          <p:nvPr/>
        </p:nvSpPr>
        <p:spPr bwMode="auto">
          <a:xfrm>
            <a:off x="5562600" y="1143000"/>
            <a:ext cx="2438400" cy="609600"/>
          </a:xfrm>
          <a:prstGeom prst="wedgeRectCallout">
            <a:avLst>
              <a:gd name="adj1" fmla="val 48505"/>
              <a:gd name="adj2" fmla="val 205208"/>
            </a:avLst>
          </a:prstGeom>
          <a:solidFill>
            <a:schemeClr val="accent4"/>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457200"/>
            <a:r>
              <a:rPr lang="en-US" dirty="0">
                <a:solidFill>
                  <a:prstClr val="black"/>
                </a:solidFill>
                <a:latin typeface="Calibri"/>
              </a:rPr>
              <a:t>The nucleotide </a:t>
            </a:r>
            <a:r>
              <a:rPr lang="en-US" altLang="ja-JP" i="1" dirty="0">
                <a:solidFill>
                  <a:prstClr val="black"/>
                </a:solidFill>
                <a:latin typeface="Arial"/>
              </a:rPr>
              <a:t>A</a:t>
            </a:r>
            <a:r>
              <a:rPr lang="en-US" dirty="0">
                <a:solidFill>
                  <a:prstClr val="black"/>
                </a:solidFill>
                <a:latin typeface="Calibri"/>
              </a:rPr>
              <a:t> is observed.</a:t>
            </a:r>
          </a:p>
        </p:txBody>
      </p:sp>
      <p:sp>
        <p:nvSpPr>
          <p:cNvPr id="192516" name="AutoShape 4"/>
          <p:cNvSpPr>
            <a:spLocks noChangeArrowheads="1"/>
          </p:cNvSpPr>
          <p:nvPr/>
        </p:nvSpPr>
        <p:spPr bwMode="auto">
          <a:xfrm>
            <a:off x="8153400" y="762000"/>
            <a:ext cx="2514600" cy="1143000"/>
          </a:xfrm>
          <a:prstGeom prst="wedgeRectCallout">
            <a:avLst>
              <a:gd name="adj1" fmla="val -40972"/>
              <a:gd name="adj2" fmla="val 115694"/>
            </a:avLst>
          </a:prstGeom>
          <a:solidFill>
            <a:schemeClr val="accent4"/>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457200"/>
            <a:r>
              <a:rPr lang="en-US" dirty="0">
                <a:solidFill>
                  <a:prstClr val="black"/>
                </a:solidFill>
                <a:latin typeface="Calibri"/>
              </a:rPr>
              <a:t>The nucleotide was generated by the foreground model (i.e., the PSSM).</a:t>
            </a:r>
          </a:p>
        </p:txBody>
      </p:sp>
      <p:sp>
        <p:nvSpPr>
          <p:cNvPr id="192517" name="AutoShape 5"/>
          <p:cNvSpPr>
            <a:spLocks noChangeArrowheads="1"/>
          </p:cNvSpPr>
          <p:nvPr/>
        </p:nvSpPr>
        <p:spPr bwMode="auto">
          <a:xfrm>
            <a:off x="7924800" y="4191000"/>
            <a:ext cx="2743200" cy="1219200"/>
          </a:xfrm>
          <a:prstGeom prst="wedgeRectCallout">
            <a:avLst>
              <a:gd name="adj1" fmla="val -32639"/>
              <a:gd name="adj2" fmla="val -89194"/>
            </a:avLst>
          </a:prstGeom>
          <a:solidFill>
            <a:schemeClr val="accent4"/>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457200"/>
            <a:r>
              <a:rPr lang="en-US" dirty="0">
                <a:solidFill>
                  <a:prstClr val="black"/>
                </a:solidFill>
                <a:latin typeface="Calibri"/>
              </a:rPr>
              <a:t>The nucleotide was generated by the background model (i.e., randomly selected).</a:t>
            </a:r>
          </a:p>
        </p:txBody>
      </p:sp>
      <p:graphicFrame>
        <p:nvGraphicFramePr>
          <p:cNvPr id="192518" name="Object 6"/>
          <p:cNvGraphicFramePr>
            <a:graphicFrameLocks noGrp="1" noChangeAspect="1"/>
          </p:cNvGraphicFramePr>
          <p:nvPr>
            <p:ph sz="half" idx="2"/>
          </p:nvPr>
        </p:nvGraphicFramePr>
        <p:xfrm>
          <a:off x="6491289" y="2568575"/>
          <a:ext cx="2486025" cy="1289050"/>
        </p:xfrm>
        <a:graphic>
          <a:graphicData uri="http://schemas.openxmlformats.org/presentationml/2006/ole">
            <mc:AlternateContent xmlns:mc="http://schemas.openxmlformats.org/markup-compatibility/2006">
              <mc:Choice xmlns:v="urn:schemas-microsoft-com:vml" Requires="v">
                <p:oleObj name="Equation" r:id="rId3" imgW="1028700" imgH="533400" progId="Equation.3">
                  <p:embed/>
                </p:oleObj>
              </mc:Choice>
              <mc:Fallback>
                <p:oleObj name="Equation" r:id="rId3" imgW="1028700" imgH="5334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1289" y="2568575"/>
                        <a:ext cx="2486025" cy="128905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8097" dir="2700000" algn="ctr" rotWithShape="0">
                                <a:srgbClr val="808080">
                                  <a:alpha val="74997"/>
                                </a:srgbClr>
                              </a:outerShdw>
                            </a:effectLst>
                          </a14:hiddenEffects>
                        </a:ext>
                      </a:extLst>
                    </p:spPr>
                  </p:pic>
                </p:oleObj>
              </mc:Fallback>
            </mc:AlternateContent>
          </a:graphicData>
        </a:graphic>
      </p:graphicFrame>
      <p:sp>
        <p:nvSpPr>
          <p:cNvPr id="192519" name="Rectangle 7"/>
          <p:cNvSpPr>
            <a:spLocks noGrp="1" noChangeArrowheads="1"/>
          </p:cNvSpPr>
          <p:nvPr>
            <p:ph type="body" sz="half" idx="1"/>
          </p:nvPr>
        </p:nvSpPr>
        <p:spPr>
          <a:noFill/>
          <a:ln/>
        </p:spPr>
        <p:txBody>
          <a:bodyPr/>
          <a:lstStyle/>
          <a:p>
            <a:pPr marL="457200" indent="-457200">
              <a:buFontTx/>
              <a:buAutoNum type="arabicPeriod"/>
            </a:pPr>
            <a:r>
              <a:rPr lang="en-US" sz="2400" dirty="0"/>
              <a:t>Estimate the probability of observing each nucleotide.</a:t>
            </a:r>
          </a:p>
          <a:p>
            <a:pPr marL="457200" indent="-457200">
              <a:buFontTx/>
              <a:buAutoNum type="arabicPeriod"/>
            </a:pPr>
            <a:r>
              <a:rPr lang="en-US" sz="2400" dirty="0"/>
              <a:t>Divide by the background probability of observing the same nucleotide.</a:t>
            </a:r>
          </a:p>
          <a:p>
            <a:pPr marL="457200" indent="-457200">
              <a:buFontTx/>
              <a:buAutoNum type="arabicPeriod"/>
            </a:pPr>
            <a:r>
              <a:rPr lang="en-US" sz="2400" dirty="0"/>
              <a:t>Take the log so that the scores are additive.</a:t>
            </a:r>
          </a:p>
        </p:txBody>
      </p:sp>
      <p:sp>
        <p:nvSpPr>
          <p:cNvPr id="2" name="Slide Number Placeholder 1">
            <a:extLst>
              <a:ext uri="{FF2B5EF4-FFF2-40B4-BE49-F238E27FC236}">
                <a16:creationId xmlns:a16="http://schemas.microsoft.com/office/drawing/2014/main" id="{76D77BD3-9C99-6E87-82F6-E86AE8F3BF0E}"/>
              </a:ext>
            </a:extLst>
          </p:cNvPr>
          <p:cNvSpPr>
            <a:spLocks noGrp="1"/>
          </p:cNvSpPr>
          <p:nvPr>
            <p:ph type="sldNum" sz="quarter" idx="12"/>
          </p:nvPr>
        </p:nvSpPr>
        <p:spPr/>
        <p:txBody>
          <a:bodyPr/>
          <a:lstStyle/>
          <a:p>
            <a:fld id="{E625A1E7-720B-4894-A3B1-07DC8A391288}"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486531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25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2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animBg="1"/>
      <p:bldP spid="192516" grpId="0" animBg="1"/>
      <p:bldP spid="1925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428"/>
            <a:ext cx="10515600" cy="1325563"/>
          </a:xfrm>
        </p:spPr>
        <p:txBody>
          <a:bodyPr/>
          <a:lstStyle/>
          <a:p>
            <a:r>
              <a:rPr lang="en-US" dirty="0"/>
              <a:t>Representing motifs as PSSMs</a:t>
            </a:r>
          </a:p>
        </p:txBody>
      </p:sp>
      <p:sp>
        <p:nvSpPr>
          <p:cNvPr id="4" name="TextBox 3"/>
          <p:cNvSpPr txBox="1"/>
          <p:nvPr/>
        </p:nvSpPr>
        <p:spPr>
          <a:xfrm>
            <a:off x="543332" y="1356980"/>
            <a:ext cx="1018227" cy="2585323"/>
          </a:xfrm>
          <a:prstGeom prst="rect">
            <a:avLst/>
          </a:prstGeom>
          <a:noFill/>
        </p:spPr>
        <p:txBody>
          <a:bodyPr wrap="none" rtlCol="0">
            <a:spAutoFit/>
          </a:bodyPr>
          <a:lstStyle/>
          <a:p>
            <a:r>
              <a:rPr lang="en-US" dirty="0">
                <a:latin typeface="Courier New"/>
                <a:cs typeface="Courier New"/>
              </a:rPr>
              <a:t>AAGTGT</a:t>
            </a:r>
          </a:p>
          <a:p>
            <a:r>
              <a:rPr lang="en-US" dirty="0">
                <a:latin typeface="Courier New"/>
                <a:cs typeface="Courier New"/>
              </a:rPr>
              <a:t>TAATGT</a:t>
            </a:r>
          </a:p>
          <a:p>
            <a:r>
              <a:rPr lang="en-US" dirty="0">
                <a:latin typeface="Courier New"/>
                <a:cs typeface="Courier New"/>
              </a:rPr>
              <a:t>AATTGT</a:t>
            </a:r>
          </a:p>
          <a:p>
            <a:r>
              <a:rPr lang="en-US" dirty="0">
                <a:latin typeface="Courier New"/>
                <a:cs typeface="Courier New"/>
              </a:rPr>
              <a:t>AATTGA</a:t>
            </a:r>
          </a:p>
          <a:p>
            <a:r>
              <a:rPr lang="en-US" dirty="0">
                <a:latin typeface="Courier New"/>
                <a:cs typeface="Courier New"/>
              </a:rPr>
              <a:t>ATCTGT</a:t>
            </a:r>
          </a:p>
          <a:p>
            <a:r>
              <a:rPr lang="en-US" dirty="0">
                <a:latin typeface="Courier New"/>
                <a:cs typeface="Courier New"/>
              </a:rPr>
              <a:t>AATTGT</a:t>
            </a:r>
          </a:p>
          <a:p>
            <a:r>
              <a:rPr lang="en-US" dirty="0">
                <a:latin typeface="Courier New"/>
                <a:cs typeface="Courier New"/>
              </a:rPr>
              <a:t>TGTTGT</a:t>
            </a:r>
          </a:p>
          <a:p>
            <a:r>
              <a:rPr lang="en-US" dirty="0">
                <a:latin typeface="Courier New"/>
                <a:cs typeface="Courier New"/>
              </a:rPr>
              <a:t>AAATGA</a:t>
            </a:r>
          </a:p>
          <a:p>
            <a:r>
              <a:rPr lang="en-US" dirty="0">
                <a:latin typeface="Courier New"/>
                <a:cs typeface="Courier New"/>
              </a:rPr>
              <a:t>TTTTGT</a:t>
            </a:r>
          </a:p>
        </p:txBody>
      </p:sp>
      <p:sp>
        <p:nvSpPr>
          <p:cNvPr id="5" name="TextBox 4"/>
          <p:cNvSpPr txBox="1"/>
          <p:nvPr/>
        </p:nvSpPr>
        <p:spPr>
          <a:xfrm>
            <a:off x="1702256" y="1356980"/>
            <a:ext cx="1985452" cy="1200329"/>
          </a:xfrm>
          <a:prstGeom prst="rect">
            <a:avLst/>
          </a:prstGeom>
          <a:noFill/>
        </p:spPr>
        <p:txBody>
          <a:bodyPr wrap="none" rtlCol="0">
            <a:spAutoFit/>
          </a:bodyPr>
          <a:lstStyle/>
          <a:p>
            <a:r>
              <a:rPr lang="en-US" dirty="0">
                <a:latin typeface="Courier New"/>
                <a:cs typeface="Courier New"/>
              </a:rPr>
              <a:t>A 6 6 2 0 0 2</a:t>
            </a:r>
          </a:p>
          <a:p>
            <a:r>
              <a:rPr lang="en-US" dirty="0">
                <a:latin typeface="Courier New"/>
                <a:cs typeface="Courier New"/>
              </a:rPr>
              <a:t>C 0 0 1 0 0 0</a:t>
            </a:r>
          </a:p>
          <a:p>
            <a:r>
              <a:rPr lang="en-US" dirty="0">
                <a:latin typeface="Courier New"/>
                <a:cs typeface="Courier New"/>
              </a:rPr>
              <a:t>G 0 1 1 0 9 0</a:t>
            </a:r>
          </a:p>
          <a:p>
            <a:r>
              <a:rPr lang="en-US" dirty="0">
                <a:latin typeface="Courier New"/>
                <a:cs typeface="Courier New"/>
              </a:rPr>
              <a:t>T 3 2 5 9 0 7</a:t>
            </a:r>
          </a:p>
        </p:txBody>
      </p:sp>
      <p:sp>
        <p:nvSpPr>
          <p:cNvPr id="7" name="TextBox 6"/>
          <p:cNvSpPr txBox="1"/>
          <p:nvPr/>
        </p:nvSpPr>
        <p:spPr>
          <a:xfrm>
            <a:off x="3871348" y="1356980"/>
            <a:ext cx="4596130" cy="1200329"/>
          </a:xfrm>
          <a:prstGeom prst="rect">
            <a:avLst/>
          </a:prstGeom>
          <a:noFill/>
        </p:spPr>
        <p:txBody>
          <a:bodyPr wrap="none" rtlCol="0">
            <a:spAutoFit/>
          </a:bodyPr>
          <a:lstStyle/>
          <a:p>
            <a:r>
              <a:rPr lang="en-US" dirty="0">
                <a:latin typeface="Courier New"/>
                <a:cs typeface="Courier New"/>
              </a:rPr>
              <a:t>A 6.25 6.25 2.25 0.25 0.25 2.25 </a:t>
            </a:r>
          </a:p>
          <a:p>
            <a:r>
              <a:rPr lang="en-US" dirty="0">
                <a:latin typeface="Courier New"/>
                <a:cs typeface="Courier New"/>
              </a:rPr>
              <a:t>C 0.25 0.25 1.25 0.25 0.25 0.25 </a:t>
            </a:r>
          </a:p>
          <a:p>
            <a:r>
              <a:rPr lang="en-US" dirty="0">
                <a:latin typeface="Courier New"/>
                <a:cs typeface="Courier New"/>
              </a:rPr>
              <a:t>G 0.25 1.25 1.25 0.25 9.25 0.25 </a:t>
            </a:r>
          </a:p>
          <a:p>
            <a:r>
              <a:rPr lang="en-US" dirty="0">
                <a:latin typeface="Courier New"/>
                <a:cs typeface="Courier New"/>
              </a:rPr>
              <a:t>T 3.25 2.25 5.25 9.25 0.25 7.25 </a:t>
            </a:r>
          </a:p>
        </p:txBody>
      </p:sp>
      <p:sp>
        <p:nvSpPr>
          <p:cNvPr id="8" name="TextBox 7"/>
          <p:cNvSpPr txBox="1"/>
          <p:nvPr/>
        </p:nvSpPr>
        <p:spPr>
          <a:xfrm>
            <a:off x="3044198" y="2666087"/>
            <a:ext cx="5423280" cy="1200329"/>
          </a:xfrm>
          <a:prstGeom prst="rect">
            <a:avLst/>
          </a:prstGeom>
          <a:noFill/>
        </p:spPr>
        <p:txBody>
          <a:bodyPr wrap="none" rtlCol="0">
            <a:spAutoFit/>
          </a:bodyPr>
          <a:lstStyle/>
          <a:p>
            <a:r>
              <a:rPr lang="en-US" dirty="0">
                <a:latin typeface="Courier New"/>
                <a:cs typeface="Courier New"/>
              </a:rPr>
              <a:t>A 0.625 0.625 0.225 0.025 0.025 0.225 </a:t>
            </a:r>
          </a:p>
          <a:p>
            <a:r>
              <a:rPr lang="en-US" dirty="0">
                <a:latin typeface="Courier New"/>
                <a:cs typeface="Courier New"/>
              </a:rPr>
              <a:t>C 0.025 0.025 0.125 0.025 0.025 0.025 </a:t>
            </a:r>
          </a:p>
          <a:p>
            <a:r>
              <a:rPr lang="en-US" dirty="0">
                <a:latin typeface="Courier New"/>
                <a:cs typeface="Courier New"/>
              </a:rPr>
              <a:t>G 0.025 0.125 0.125 0.025 0.925 0.025 </a:t>
            </a:r>
          </a:p>
          <a:p>
            <a:r>
              <a:rPr lang="en-US" dirty="0">
                <a:latin typeface="Courier New"/>
                <a:cs typeface="Courier New"/>
              </a:rPr>
              <a:t>T 0.325 0.225 0.525 0.925 0.025 0.725 </a:t>
            </a:r>
          </a:p>
        </p:txBody>
      </p:sp>
      <p:sp>
        <p:nvSpPr>
          <p:cNvPr id="10" name="TextBox 9"/>
          <p:cNvSpPr txBox="1"/>
          <p:nvPr/>
        </p:nvSpPr>
        <p:spPr>
          <a:xfrm>
            <a:off x="3157498" y="5190390"/>
            <a:ext cx="5309980" cy="1200329"/>
          </a:xfrm>
          <a:prstGeom prst="rect">
            <a:avLst/>
          </a:prstGeom>
          <a:noFill/>
        </p:spPr>
        <p:txBody>
          <a:bodyPr wrap="none" rtlCol="0">
            <a:spAutoFit/>
          </a:bodyPr>
          <a:lstStyle/>
          <a:p>
            <a:r>
              <a:rPr lang="en-US" dirty="0">
                <a:latin typeface="Courier New"/>
                <a:cs typeface="Courier New"/>
              </a:rPr>
              <a:t>A  1.32  1.32 -0.15 -3.32 -3.32 -0.15</a:t>
            </a:r>
          </a:p>
          <a:p>
            <a:r>
              <a:rPr lang="en-US" dirty="0">
                <a:latin typeface="Courier New"/>
                <a:cs typeface="Courier New"/>
              </a:rPr>
              <a:t>C -3.32 -3.32 -1.00 -3.32 -3.32 -3.32</a:t>
            </a:r>
          </a:p>
          <a:p>
            <a:r>
              <a:rPr lang="en-US" dirty="0">
                <a:latin typeface="Courier New"/>
                <a:cs typeface="Courier New"/>
              </a:rPr>
              <a:t>G -3.32 -1.00 -1.00 -3.32  1.89 -3.32</a:t>
            </a:r>
          </a:p>
          <a:p>
            <a:r>
              <a:rPr lang="en-US" dirty="0">
                <a:latin typeface="Courier New"/>
                <a:cs typeface="Courier New"/>
              </a:rPr>
              <a:t>T  0.38 -0.15  1.07  1.89 -3.32  1.54</a:t>
            </a:r>
          </a:p>
        </p:txBody>
      </p:sp>
      <p:sp>
        <p:nvSpPr>
          <p:cNvPr id="11" name="Content Placeholder 2">
            <a:extLst>
              <a:ext uri="{FF2B5EF4-FFF2-40B4-BE49-F238E27FC236}">
                <a16:creationId xmlns:a16="http://schemas.microsoft.com/office/drawing/2014/main" id="{963BA134-7F2C-B741-9C92-E173A5ECEA6D}"/>
              </a:ext>
            </a:extLst>
          </p:cNvPr>
          <p:cNvSpPr>
            <a:spLocks noGrp="1"/>
          </p:cNvSpPr>
          <p:nvPr>
            <p:ph sz="half" idx="1"/>
          </p:nvPr>
        </p:nvSpPr>
        <p:spPr>
          <a:xfrm>
            <a:off x="8303821" y="2039381"/>
            <a:ext cx="3888179" cy="4351338"/>
          </a:xfrm>
        </p:spPr>
        <p:txBody>
          <a:bodyPr>
            <a:normAutofit/>
          </a:bodyPr>
          <a:lstStyle/>
          <a:p>
            <a:r>
              <a:rPr lang="en-US" dirty="0"/>
              <a:t>Add a </a:t>
            </a:r>
            <a:r>
              <a:rPr lang="en-US" dirty="0" err="1"/>
              <a:t>pseudocount</a:t>
            </a:r>
            <a:r>
              <a:rPr lang="en-US" dirty="0"/>
              <a:t>.</a:t>
            </a:r>
          </a:p>
          <a:p>
            <a:endParaRPr lang="en-US" dirty="0"/>
          </a:p>
          <a:p>
            <a:r>
              <a:rPr lang="en-US" dirty="0"/>
              <a:t>Convert to frequencies.</a:t>
            </a:r>
          </a:p>
          <a:p>
            <a:endParaRPr lang="en-US" dirty="0"/>
          </a:p>
          <a:p>
            <a:r>
              <a:rPr lang="en-US" dirty="0"/>
              <a:t>Divide by background</a:t>
            </a:r>
          </a:p>
          <a:p>
            <a:endParaRPr lang="en-US" dirty="0"/>
          </a:p>
          <a:p>
            <a:r>
              <a:rPr lang="en-US" dirty="0"/>
              <a:t>Take the logarithm.</a:t>
            </a:r>
          </a:p>
          <a:p>
            <a:endParaRPr lang="en-US" dirty="0"/>
          </a:p>
          <a:p>
            <a:endParaRPr lang="en-US" dirty="0"/>
          </a:p>
          <a:p>
            <a:endParaRPr lang="en-US" dirty="0"/>
          </a:p>
        </p:txBody>
      </p:sp>
      <p:sp>
        <p:nvSpPr>
          <p:cNvPr id="9" name="TextBox 8">
            <a:extLst>
              <a:ext uri="{FF2B5EF4-FFF2-40B4-BE49-F238E27FC236}">
                <a16:creationId xmlns:a16="http://schemas.microsoft.com/office/drawing/2014/main" id="{C60ECCFA-9A77-EF4F-AD48-64C29D688C58}"/>
              </a:ext>
            </a:extLst>
          </p:cNvPr>
          <p:cNvSpPr txBox="1"/>
          <p:nvPr/>
        </p:nvSpPr>
        <p:spPr>
          <a:xfrm>
            <a:off x="3044198" y="3881283"/>
            <a:ext cx="5423280" cy="1200329"/>
          </a:xfrm>
          <a:prstGeom prst="rect">
            <a:avLst/>
          </a:prstGeom>
          <a:noFill/>
        </p:spPr>
        <p:txBody>
          <a:bodyPr wrap="none" rtlCol="0">
            <a:spAutoFit/>
          </a:bodyPr>
          <a:lstStyle/>
          <a:p>
            <a:r>
              <a:rPr lang="en-US" dirty="0">
                <a:latin typeface="Courier New"/>
                <a:cs typeface="Courier New"/>
              </a:rPr>
              <a:t>A 2.500 2.500 0.900 0.100 0.100 0.900 </a:t>
            </a:r>
          </a:p>
          <a:p>
            <a:r>
              <a:rPr lang="en-US" dirty="0">
                <a:latin typeface="Courier New"/>
                <a:cs typeface="Courier New"/>
              </a:rPr>
              <a:t>C 0.100 0.100 0.500 0.100 0.100 0.100 </a:t>
            </a:r>
          </a:p>
          <a:p>
            <a:r>
              <a:rPr lang="en-US" dirty="0">
                <a:latin typeface="Courier New"/>
                <a:cs typeface="Courier New"/>
              </a:rPr>
              <a:t>G 0.100 0.500 0.500 0.100 3.700 0.100 </a:t>
            </a:r>
          </a:p>
          <a:p>
            <a:r>
              <a:rPr lang="en-US" dirty="0">
                <a:latin typeface="Courier New"/>
                <a:cs typeface="Courier New"/>
              </a:rPr>
              <a:t>T 1.300 0.900 2.100 3.700 0.100 2.900 </a:t>
            </a:r>
          </a:p>
        </p:txBody>
      </p:sp>
      <p:sp>
        <p:nvSpPr>
          <p:cNvPr id="3" name="Slide Number Placeholder 2">
            <a:extLst>
              <a:ext uri="{FF2B5EF4-FFF2-40B4-BE49-F238E27FC236}">
                <a16:creationId xmlns:a16="http://schemas.microsoft.com/office/drawing/2014/main" id="{0B6E3937-2080-BD48-1910-FDFE7D740785}"/>
              </a:ext>
            </a:extLst>
          </p:cNvPr>
          <p:cNvSpPr>
            <a:spLocks noGrp="1"/>
          </p:cNvSpPr>
          <p:nvPr>
            <p:ph type="sldNum" sz="quarter" idx="12"/>
          </p:nvPr>
        </p:nvSpPr>
        <p:spPr/>
        <p:txBody>
          <a:bodyPr/>
          <a:lstStyle/>
          <a:p>
            <a:fld id="{3CCACD2C-B79C-B240-AB66-3D9B004523F1}" type="slidenum">
              <a:rPr lang="en-US" smtClean="0"/>
              <a:t>11</a:t>
            </a:fld>
            <a:endParaRPr lang="en-US"/>
          </a:p>
        </p:txBody>
      </p:sp>
    </p:spTree>
    <p:extLst>
      <p:ext uri="{BB962C8B-B14F-4D97-AF65-F5344CB8AC3E}">
        <p14:creationId xmlns:p14="http://schemas.microsoft.com/office/powerpoint/2010/main" val="27086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uiExpand="1"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dirty="0"/>
              <a:t>Motif logos scale letters by relative entropy</a:t>
            </a:r>
          </a:p>
        </p:txBody>
      </p:sp>
      <p:graphicFrame>
        <p:nvGraphicFramePr>
          <p:cNvPr id="7" name="Object 6"/>
          <p:cNvGraphicFramePr>
            <a:graphicFrameLocks noChangeAspect="1"/>
          </p:cNvGraphicFramePr>
          <p:nvPr/>
        </p:nvGraphicFramePr>
        <p:xfrm>
          <a:off x="6934201" y="1600200"/>
          <a:ext cx="2983345" cy="1447800"/>
        </p:xfrm>
        <a:graphic>
          <a:graphicData uri="http://schemas.openxmlformats.org/presentationml/2006/ole">
            <mc:AlternateContent xmlns:mc="http://schemas.openxmlformats.org/markup-compatibility/2006">
              <mc:Choice xmlns:v="urn:schemas-microsoft-com:vml" Requires="v">
                <p:oleObj name="Equation" r:id="rId3" imgW="863600" imgH="419100" progId="Equation.3">
                  <p:embed/>
                </p:oleObj>
              </mc:Choice>
              <mc:Fallback>
                <p:oleObj name="Equation" r:id="rId3" imgW="8636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1" y="1600200"/>
                        <a:ext cx="2983345" cy="1447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 name="Content Placeholder 2"/>
          <p:cNvSpPr txBox="1">
            <a:spLocks/>
          </p:cNvSpPr>
          <p:nvPr/>
        </p:nvSpPr>
        <p:spPr>
          <a:xfrm>
            <a:off x="6858000" y="3732197"/>
            <a:ext cx="3124200" cy="312420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dirty="0"/>
              <a:t>p</a:t>
            </a:r>
            <a:r>
              <a:rPr lang="en-US" i="1" baseline="-25000" dirty="0"/>
              <a:t>i,</a:t>
            </a:r>
            <a:r>
              <a:rPr lang="en-US" i="1" baseline="-25000" dirty="0">
                <a:sym typeface="Symbol" charset="2"/>
              </a:rPr>
              <a:t></a:t>
            </a:r>
            <a:r>
              <a:rPr lang="en-US" dirty="0"/>
              <a:t> = probability of </a:t>
            </a:r>
            <a:r>
              <a:rPr lang="en-US" i="1" dirty="0">
                <a:sym typeface="Symbol" charset="2"/>
              </a:rPr>
              <a:t></a:t>
            </a:r>
            <a:r>
              <a:rPr lang="en-US" dirty="0"/>
              <a:t> in matrix position </a:t>
            </a:r>
            <a:r>
              <a:rPr lang="en-US" i="1" dirty="0" err="1"/>
              <a:t>i</a:t>
            </a:r>
            <a:endParaRPr lang="en-US" i="1" dirty="0"/>
          </a:p>
          <a:p>
            <a:r>
              <a:rPr lang="en-US" i="1" dirty="0"/>
              <a:t>b</a:t>
            </a:r>
            <a:r>
              <a:rPr lang="en-US" i="1" baseline="-25000" dirty="0">
                <a:sym typeface="Symbol" charset="2"/>
              </a:rPr>
              <a:t></a:t>
            </a:r>
            <a:r>
              <a:rPr lang="en-US" dirty="0"/>
              <a:t> = background frequency of </a:t>
            </a:r>
            <a:r>
              <a:rPr lang="en-US" i="1" dirty="0">
                <a:sym typeface="Symbol" charset="2"/>
              </a:rPr>
              <a:t></a:t>
            </a:r>
            <a:endParaRPr lang="en-US" dirty="0"/>
          </a:p>
          <a:p>
            <a:endParaRPr lang="en-US" dirty="0"/>
          </a:p>
        </p:txBody>
      </p:sp>
      <p:pic>
        <p:nvPicPr>
          <p:cNvPr id="9" name="Picture 4" descr="exon-intr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1" y="1752601"/>
            <a:ext cx="4025955" cy="171132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962401"/>
            <a:ext cx="4724400" cy="2325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00400" y="3307060"/>
            <a:ext cx="1676164" cy="369332"/>
          </a:xfrm>
          <a:prstGeom prst="rect">
            <a:avLst/>
          </a:prstGeom>
          <a:noFill/>
        </p:spPr>
        <p:txBody>
          <a:bodyPr wrap="none" rtlCol="0">
            <a:spAutoFit/>
          </a:bodyPr>
          <a:lstStyle/>
          <a:p>
            <a:r>
              <a:rPr lang="en-US" dirty="0"/>
              <a:t>Splice site motif</a:t>
            </a:r>
          </a:p>
        </p:txBody>
      </p:sp>
      <p:sp>
        <p:nvSpPr>
          <p:cNvPr id="4" name="TextBox 3"/>
          <p:cNvSpPr txBox="1"/>
          <p:nvPr/>
        </p:nvSpPr>
        <p:spPr>
          <a:xfrm>
            <a:off x="2926198" y="6288161"/>
            <a:ext cx="1960408" cy="369332"/>
          </a:xfrm>
          <a:prstGeom prst="rect">
            <a:avLst/>
          </a:prstGeom>
          <a:noFill/>
        </p:spPr>
        <p:txBody>
          <a:bodyPr wrap="none" rtlCol="0">
            <a:spAutoFit/>
          </a:bodyPr>
          <a:lstStyle/>
          <a:p>
            <a:r>
              <a:rPr lang="en-US" dirty="0"/>
              <a:t>CTCF binding motif</a:t>
            </a:r>
          </a:p>
        </p:txBody>
      </p:sp>
      <p:sp>
        <p:nvSpPr>
          <p:cNvPr id="2" name="Slide Number Placeholder 1">
            <a:extLst>
              <a:ext uri="{FF2B5EF4-FFF2-40B4-BE49-F238E27FC236}">
                <a16:creationId xmlns:a16="http://schemas.microsoft.com/office/drawing/2014/main" id="{7116379C-DBCE-E5E0-6E4C-30A54A402B89}"/>
              </a:ext>
            </a:extLst>
          </p:cNvPr>
          <p:cNvSpPr>
            <a:spLocks noGrp="1"/>
          </p:cNvSpPr>
          <p:nvPr>
            <p:ph type="sldNum" sz="quarter" idx="12"/>
          </p:nvPr>
        </p:nvSpPr>
        <p:spPr/>
        <p:txBody>
          <a:bodyPr/>
          <a:lstStyle/>
          <a:p>
            <a:fld id="{3CCACD2C-B79C-B240-AB66-3D9B004523F1}" type="slidenum">
              <a:rPr lang="en-US" smtClean="0"/>
              <a:t>12</a:t>
            </a:fld>
            <a:endParaRPr lang="en-US"/>
          </a:p>
        </p:txBody>
      </p:sp>
    </p:spTree>
    <p:extLst>
      <p:ext uri="{BB962C8B-B14F-4D97-AF65-F5344CB8AC3E}">
        <p14:creationId xmlns:p14="http://schemas.microsoft.com/office/powerpoint/2010/main" val="3648978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p>
        </p:txBody>
      </p:sp>
      <p:sp>
        <p:nvSpPr>
          <p:cNvPr id="5" name="Content Placeholder 4"/>
          <p:cNvSpPr>
            <a:spLocks noGrp="1"/>
          </p:cNvSpPr>
          <p:nvPr>
            <p:ph idx="1"/>
          </p:nvPr>
        </p:nvSpPr>
        <p:spPr/>
        <p:txBody>
          <a:bodyPr/>
          <a:lstStyle/>
          <a:p>
            <a:r>
              <a:rPr lang="en-US" dirty="0"/>
              <a:t>Representing motifs</a:t>
            </a:r>
          </a:p>
          <a:p>
            <a:r>
              <a:rPr lang="en-US" dirty="0"/>
              <a:t>Motif discovery</a:t>
            </a:r>
          </a:p>
          <a:p>
            <a:pPr lvl="1"/>
            <a:r>
              <a:rPr lang="en-US" dirty="0"/>
              <a:t>Gibbs sampling</a:t>
            </a:r>
          </a:p>
          <a:p>
            <a:pPr lvl="1"/>
            <a:r>
              <a:rPr lang="en-US" dirty="0"/>
              <a:t>MEME</a:t>
            </a:r>
          </a:p>
          <a:p>
            <a:r>
              <a:rPr lang="en-US" dirty="0"/>
              <a:t>Scanning for motif occurrences</a:t>
            </a:r>
          </a:p>
          <a:p>
            <a:r>
              <a:rPr lang="en-US" dirty="0"/>
              <a:t>Multiple testing correction</a:t>
            </a:r>
          </a:p>
        </p:txBody>
      </p:sp>
      <p:sp>
        <p:nvSpPr>
          <p:cNvPr id="2" name="Slide Number Placeholder 1">
            <a:extLst>
              <a:ext uri="{FF2B5EF4-FFF2-40B4-BE49-F238E27FC236}">
                <a16:creationId xmlns:a16="http://schemas.microsoft.com/office/drawing/2014/main" id="{836B543A-040A-5EBA-5F3C-9B46AC830CB1}"/>
              </a:ext>
            </a:extLst>
          </p:cNvPr>
          <p:cNvSpPr>
            <a:spLocks noGrp="1"/>
          </p:cNvSpPr>
          <p:nvPr>
            <p:ph type="sldNum" sz="quarter" idx="12"/>
          </p:nvPr>
        </p:nvSpPr>
        <p:spPr/>
        <p:txBody>
          <a:bodyPr/>
          <a:lstStyle/>
          <a:p>
            <a:fld id="{3CCACD2C-B79C-B240-AB66-3D9B004523F1}" type="slidenum">
              <a:rPr lang="en-US" smtClean="0"/>
              <a:t>13</a:t>
            </a:fld>
            <a:endParaRPr lang="en-US"/>
          </a:p>
        </p:txBody>
      </p:sp>
    </p:spTree>
    <p:extLst>
      <p:ext uri="{BB962C8B-B14F-4D97-AF65-F5344CB8AC3E}">
        <p14:creationId xmlns:p14="http://schemas.microsoft.com/office/powerpoint/2010/main" val="4050363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Gibbs sampling</a:t>
            </a:r>
          </a:p>
        </p:txBody>
      </p:sp>
      <p:sp>
        <p:nvSpPr>
          <p:cNvPr id="4" name="Text Placeholder 3"/>
          <p:cNvSpPr txBox="1">
            <a:spLocks noGrp="1"/>
          </p:cNvSpPr>
          <p:nvPr>
            <p:ph type="body" idx="1"/>
          </p:nvPr>
        </p:nvSpPr>
        <p:spPr>
          <a:xfrm>
            <a:off x="831850" y="4589463"/>
            <a:ext cx="10298113" cy="757130"/>
          </a:xfrm>
          <a:prstGeom prst="rect">
            <a:avLst/>
          </a:prstGeom>
          <a:noFill/>
        </p:spPr>
        <p:txBody>
          <a:bodyPr wrap="square" rtlCol="0">
            <a:spAutoFit/>
          </a:bodyPr>
          <a:lstStyle/>
          <a:p>
            <a:r>
              <a:rPr lang="en-US" dirty="0"/>
              <a:t>Lawrence et al. “Detecting subtle sequence signals: A Gibbs sampling strategy for multiple alignment.” </a:t>
            </a:r>
            <a:r>
              <a:rPr lang="en-US" i="1" dirty="0"/>
              <a:t>Science</a:t>
            </a:r>
            <a:r>
              <a:rPr lang="en-US" dirty="0"/>
              <a:t> 1993</a:t>
            </a:r>
          </a:p>
        </p:txBody>
      </p:sp>
      <p:sp>
        <p:nvSpPr>
          <p:cNvPr id="2" name="Slide Number Placeholder 1">
            <a:extLst>
              <a:ext uri="{FF2B5EF4-FFF2-40B4-BE49-F238E27FC236}">
                <a16:creationId xmlns:a16="http://schemas.microsoft.com/office/drawing/2014/main" id="{7869A919-8A13-7B70-52A8-4E90410536B2}"/>
              </a:ext>
            </a:extLst>
          </p:cNvPr>
          <p:cNvSpPr>
            <a:spLocks noGrp="1"/>
          </p:cNvSpPr>
          <p:nvPr>
            <p:ph type="sldNum" sz="quarter" idx="12"/>
          </p:nvPr>
        </p:nvSpPr>
        <p:spPr/>
        <p:txBody>
          <a:bodyPr/>
          <a:lstStyle/>
          <a:p>
            <a:fld id="{3CCACD2C-B79C-B240-AB66-3D9B004523F1}" type="slidenum">
              <a:rPr lang="en-US" smtClean="0"/>
              <a:t>14</a:t>
            </a:fld>
            <a:endParaRPr lang="en-US"/>
          </a:p>
        </p:txBody>
      </p:sp>
    </p:spTree>
    <p:extLst>
      <p:ext uri="{BB962C8B-B14F-4D97-AF65-F5344CB8AC3E}">
        <p14:creationId xmlns:p14="http://schemas.microsoft.com/office/powerpoint/2010/main" val="2291776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dirty="0"/>
              <a:t>Alternating approach</a:t>
            </a:r>
          </a:p>
        </p:txBody>
      </p:sp>
      <p:sp>
        <p:nvSpPr>
          <p:cNvPr id="2" name="Content Placeholder 1">
            <a:extLst>
              <a:ext uri="{FF2B5EF4-FFF2-40B4-BE49-F238E27FC236}">
                <a16:creationId xmlns:a16="http://schemas.microsoft.com/office/drawing/2014/main" id="{3B79D735-4183-E24E-B07F-BDBBED528713}"/>
              </a:ext>
            </a:extLst>
          </p:cNvPr>
          <p:cNvSpPr>
            <a:spLocks noGrp="1"/>
          </p:cNvSpPr>
          <p:nvPr>
            <p:ph idx="1"/>
          </p:nvPr>
        </p:nvSpPr>
        <p:spPr/>
        <p:txBody>
          <a:bodyPr/>
          <a:lstStyle/>
          <a:p>
            <a:pPr marL="609600" indent="-609600">
              <a:buFontTx/>
              <a:buAutoNum type="arabicPeriod"/>
            </a:pPr>
            <a:r>
              <a:rPr lang="en-US" dirty="0"/>
              <a:t>Guess locations of motif instances</a:t>
            </a:r>
          </a:p>
          <a:p>
            <a:pPr marL="609600" indent="-609600">
              <a:buFontTx/>
              <a:buAutoNum type="arabicPeriod"/>
            </a:pPr>
            <a:r>
              <a:rPr lang="en-US" dirty="0"/>
              <a:t>Use instances to </a:t>
            </a:r>
            <a:r>
              <a:rPr lang="en-US" u="sng" dirty="0"/>
              <a:t>predict a weight matrix</a:t>
            </a:r>
          </a:p>
          <a:p>
            <a:pPr marL="609600" indent="-609600">
              <a:buFontTx/>
              <a:buAutoNum type="arabicPeriod"/>
            </a:pPr>
            <a:r>
              <a:rPr lang="en-US" dirty="0"/>
              <a:t>Use weight matrix to </a:t>
            </a:r>
            <a:r>
              <a:rPr lang="en-US" u="sng" dirty="0"/>
              <a:t>predict instances</a:t>
            </a:r>
            <a:r>
              <a:rPr lang="en-US" dirty="0"/>
              <a:t> in the input sequences</a:t>
            </a:r>
          </a:p>
          <a:p>
            <a:pPr marL="609600" indent="-609600">
              <a:buFontTx/>
              <a:buAutoNum type="arabicPeriod"/>
            </a:pPr>
            <a:r>
              <a:rPr lang="en-US" dirty="0"/>
              <a:t>Repeat 2 &amp; 3 until satisfied.</a:t>
            </a:r>
          </a:p>
          <a:p>
            <a:endParaRPr lang="en-US" dirty="0"/>
          </a:p>
        </p:txBody>
      </p:sp>
      <p:sp>
        <p:nvSpPr>
          <p:cNvPr id="3" name="Slide Number Placeholder 2">
            <a:extLst>
              <a:ext uri="{FF2B5EF4-FFF2-40B4-BE49-F238E27FC236}">
                <a16:creationId xmlns:a16="http://schemas.microsoft.com/office/drawing/2014/main" id="{D80C98A0-C73D-9554-75BE-79DAA7DD8A1C}"/>
              </a:ext>
            </a:extLst>
          </p:cNvPr>
          <p:cNvSpPr>
            <a:spLocks noGrp="1"/>
          </p:cNvSpPr>
          <p:nvPr>
            <p:ph type="sldNum" sz="quarter" idx="12"/>
          </p:nvPr>
        </p:nvSpPr>
        <p:spPr/>
        <p:txBody>
          <a:bodyPr/>
          <a:lstStyle/>
          <a:p>
            <a:fld id="{3CCACD2C-B79C-B240-AB66-3D9B004523F1}" type="slidenum">
              <a:rPr lang="en-US" smtClean="0"/>
              <a:t>15</a:t>
            </a:fld>
            <a:endParaRPr lang="en-US"/>
          </a:p>
        </p:txBody>
      </p:sp>
    </p:spTree>
    <p:extLst>
      <p:ext uri="{BB962C8B-B14F-4D97-AF65-F5344CB8AC3E}">
        <p14:creationId xmlns:p14="http://schemas.microsoft.com/office/powerpoint/2010/main" val="215667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3"/>
          <p:cNvSpPr>
            <a:spLocks noChangeArrowheads="1"/>
          </p:cNvSpPr>
          <p:nvPr/>
        </p:nvSpPr>
        <p:spPr bwMode="auto">
          <a:xfrm>
            <a:off x="2198689" y="476250"/>
            <a:ext cx="7793037" cy="1143000"/>
          </a:xfrm>
          <a:prstGeom prst="rect">
            <a:avLst/>
          </a:prstGeom>
          <a:noFill/>
          <a:ln w="9525">
            <a:noFill/>
            <a:miter lim="800000"/>
            <a:headEnd/>
            <a:tailEnd/>
          </a:ln>
        </p:spPr>
        <p:txBody>
          <a:bodyPr anchor="ctr">
            <a:prstTxWarp prst="textNoShape">
              <a:avLst/>
            </a:prstTxWarp>
          </a:bodyPr>
          <a:lstStyle/>
          <a:p>
            <a:endParaRPr lang="en-US" sz="4000" b="1" dirty="0">
              <a:solidFill>
                <a:schemeClr val="tx2"/>
              </a:solidFill>
            </a:endParaRPr>
          </a:p>
        </p:txBody>
      </p:sp>
      <p:grpSp>
        <p:nvGrpSpPr>
          <p:cNvPr id="5" name="Group 4">
            <a:extLst>
              <a:ext uri="{FF2B5EF4-FFF2-40B4-BE49-F238E27FC236}">
                <a16:creationId xmlns:a16="http://schemas.microsoft.com/office/drawing/2014/main" id="{CE4F3D2D-65FF-0043-8536-D3C63EA43131}"/>
              </a:ext>
            </a:extLst>
          </p:cNvPr>
          <p:cNvGrpSpPr/>
          <p:nvPr/>
        </p:nvGrpSpPr>
        <p:grpSpPr>
          <a:xfrm>
            <a:off x="1981200" y="2603500"/>
            <a:ext cx="8432800" cy="2103438"/>
            <a:chOff x="2120900" y="4102100"/>
            <a:chExt cx="8432800" cy="2103438"/>
          </a:xfrm>
        </p:grpSpPr>
        <p:grpSp>
          <p:nvGrpSpPr>
            <p:cNvPr id="2" name="Group 4"/>
            <p:cNvGrpSpPr>
              <a:grpSpLocks/>
            </p:cNvGrpSpPr>
            <p:nvPr/>
          </p:nvGrpSpPr>
          <p:grpSpPr bwMode="auto">
            <a:xfrm>
              <a:off x="2120900" y="4102100"/>
              <a:ext cx="8432800" cy="2103438"/>
              <a:chOff x="144" y="1152"/>
              <a:chExt cx="5312" cy="1325"/>
            </a:xfrm>
          </p:grpSpPr>
          <p:sp>
            <p:nvSpPr>
              <p:cNvPr id="33806" name="Text Box 5"/>
              <p:cNvSpPr txBox="1">
                <a:spLocks noChangeArrowheads="1"/>
              </p:cNvSpPr>
              <p:nvPr/>
            </p:nvSpPr>
            <p:spPr bwMode="auto">
              <a:xfrm>
                <a:off x="144" y="1152"/>
                <a:ext cx="5136" cy="173"/>
              </a:xfrm>
              <a:prstGeom prst="rect">
                <a:avLst/>
              </a:prstGeom>
              <a:noFill/>
              <a:ln w="9525">
                <a:noFill/>
                <a:miter lim="800000"/>
                <a:headEnd/>
                <a:tailEnd/>
              </a:ln>
            </p:spPr>
            <p:txBody>
              <a:bodyPr>
                <a:prstTxWarp prst="textNoShape">
                  <a:avLst/>
                </a:prstTxWarp>
                <a:spAutoFit/>
              </a:bodyPr>
              <a:lstStyle/>
              <a:p>
                <a:pPr eaLnBrk="0" hangingPunct="0"/>
                <a:r>
                  <a:rPr lang="en-US" sz="1200" b="1" dirty="0">
                    <a:latin typeface="Courier New" pitchFamily="1" charset="0"/>
                  </a:rPr>
                  <a:t>5’- TCTCTCTCCACGGCTAATTAGGTGATCATGAAAAAATGAAAAATTCATGAGAAAAGAGTCAGACATCGAAACATACAT</a:t>
                </a:r>
              </a:p>
            </p:txBody>
          </p:sp>
          <p:sp>
            <p:nvSpPr>
              <p:cNvPr id="33807" name="Rectangle 6"/>
              <p:cNvSpPr>
                <a:spLocks noChangeArrowheads="1"/>
              </p:cNvSpPr>
              <p:nvPr/>
            </p:nvSpPr>
            <p:spPr bwMode="auto">
              <a:xfrm>
                <a:off x="144" y="135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ATGGCAGAATCACTTTAAAACGTGGCCCCACCCGCTGCACCCTGTGCATTTTGTACGTTACTGCGAAATGACTCAACG</a:t>
                </a:r>
              </a:p>
            </p:txBody>
          </p:sp>
          <p:sp>
            <p:nvSpPr>
              <p:cNvPr id="33808" name="Rectangle 7"/>
              <p:cNvSpPr>
                <a:spLocks noChangeArrowheads="1"/>
              </p:cNvSpPr>
              <p:nvPr/>
            </p:nvSpPr>
            <p:spPr bwMode="auto">
              <a:xfrm>
                <a:off x="144" y="154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CACATCCAACGAATCACCTCACCGTTATCGTGACTCACTTTCTTTCGCATCGCCGAAGTGCCATAAAAAATATTTTTT</a:t>
                </a:r>
              </a:p>
            </p:txBody>
          </p:sp>
          <p:sp>
            <p:nvSpPr>
              <p:cNvPr id="33809" name="Rectangle 8"/>
              <p:cNvSpPr>
                <a:spLocks noChangeArrowheads="1"/>
              </p:cNvSpPr>
              <p:nvPr/>
            </p:nvSpPr>
            <p:spPr bwMode="auto">
              <a:xfrm>
                <a:off x="144" y="17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TGCGAACAAAAGAGTCATTACAACGAGGAAATAGAAGAAAATGAAAAATTTTCGACAAAATGTATAGTCATTTCTATC</a:t>
                </a:r>
              </a:p>
            </p:txBody>
          </p:sp>
          <p:sp>
            <p:nvSpPr>
              <p:cNvPr id="33810" name="Rectangle 9"/>
              <p:cNvSpPr>
                <a:spLocks noChangeArrowheads="1"/>
              </p:cNvSpPr>
              <p:nvPr/>
            </p:nvSpPr>
            <p:spPr bwMode="auto">
              <a:xfrm>
                <a:off x="144" y="19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ACAAAGGTACCTTCCTGGCCAATCTCACAGATTTAATATAGTAAATTGTCATGCATATGACTCATCCCGAACATGAAA</a:t>
                </a:r>
              </a:p>
            </p:txBody>
          </p:sp>
          <p:sp>
            <p:nvSpPr>
              <p:cNvPr id="33811" name="Rectangle 10"/>
              <p:cNvSpPr>
                <a:spLocks noChangeArrowheads="1"/>
              </p:cNvSpPr>
              <p:nvPr/>
            </p:nvSpPr>
            <p:spPr bwMode="auto">
              <a:xfrm>
                <a:off x="144" y="211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ATTGATTGACTCATTTTCCTCTGACTACTACCAGTTCAAAATGTTAGAGAAAAATAGAAAAGCAGAAAAAATAAATAA</a:t>
                </a:r>
              </a:p>
            </p:txBody>
          </p:sp>
          <p:sp>
            <p:nvSpPr>
              <p:cNvPr id="33812" name="Rectangle 11"/>
              <p:cNvSpPr>
                <a:spLocks noChangeArrowheads="1"/>
              </p:cNvSpPr>
              <p:nvPr/>
            </p:nvSpPr>
            <p:spPr bwMode="auto">
              <a:xfrm>
                <a:off x="144" y="230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GGCGCCACAGTCCGCGTTTGGTTATCCGGCTGACTCATTCTGACTCTTTTTTGGAAAGTGTGGCATGTGCTTCACACA</a:t>
                </a:r>
              </a:p>
            </p:txBody>
          </p:sp>
          <p:sp>
            <p:nvSpPr>
              <p:cNvPr id="33813" name="Text Box 12"/>
              <p:cNvSpPr txBox="1">
                <a:spLocks noChangeArrowheads="1"/>
              </p:cNvSpPr>
              <p:nvPr/>
            </p:nvSpPr>
            <p:spPr bwMode="auto">
              <a:xfrm>
                <a:off x="4992" y="1152"/>
                <a:ext cx="464"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…HIS7</a:t>
                </a:r>
                <a:r>
                  <a:rPr lang="en-US" sz="1200" b="1" i="1">
                    <a:latin typeface="Courier New" pitchFamily="1" charset="0"/>
                  </a:rPr>
                  <a:t> </a:t>
                </a:r>
              </a:p>
            </p:txBody>
          </p:sp>
          <p:sp>
            <p:nvSpPr>
              <p:cNvPr id="33814" name="Text Box 13"/>
              <p:cNvSpPr txBox="1">
                <a:spLocks noChangeArrowheads="1"/>
              </p:cNvSpPr>
              <p:nvPr/>
            </p:nvSpPr>
            <p:spPr bwMode="auto">
              <a:xfrm>
                <a:off x="4992" y="134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…ARO4</a:t>
                </a:r>
                <a:endParaRPr lang="en-US" sz="1200" b="1" i="1">
                  <a:latin typeface="Courier New" pitchFamily="1" charset="0"/>
                </a:endParaRPr>
              </a:p>
            </p:txBody>
          </p:sp>
          <p:sp>
            <p:nvSpPr>
              <p:cNvPr id="33815" name="Text Box 14"/>
              <p:cNvSpPr txBox="1">
                <a:spLocks noChangeArrowheads="1"/>
              </p:cNvSpPr>
              <p:nvPr/>
            </p:nvSpPr>
            <p:spPr bwMode="auto">
              <a:xfrm>
                <a:off x="4992" y="1536"/>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…ILV6</a:t>
                </a:r>
                <a:endParaRPr lang="en-US" sz="1200" b="1" i="1">
                  <a:latin typeface="Courier New" pitchFamily="1" charset="0"/>
                </a:endParaRPr>
              </a:p>
            </p:txBody>
          </p:sp>
          <p:sp>
            <p:nvSpPr>
              <p:cNvPr id="33816" name="Text Box 15"/>
              <p:cNvSpPr txBox="1">
                <a:spLocks noChangeArrowheads="1"/>
              </p:cNvSpPr>
              <p:nvPr/>
            </p:nvSpPr>
            <p:spPr bwMode="auto">
              <a:xfrm>
                <a:off x="4992" y="1728"/>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…THR4</a:t>
                </a:r>
                <a:endParaRPr lang="en-US" sz="1200" b="1" i="1">
                  <a:latin typeface="Courier New" pitchFamily="1" charset="0"/>
                </a:endParaRPr>
              </a:p>
            </p:txBody>
          </p:sp>
          <p:sp>
            <p:nvSpPr>
              <p:cNvPr id="33817" name="Text Box 16"/>
              <p:cNvSpPr txBox="1">
                <a:spLocks noChangeArrowheads="1"/>
              </p:cNvSpPr>
              <p:nvPr/>
            </p:nvSpPr>
            <p:spPr bwMode="auto">
              <a:xfrm>
                <a:off x="4992" y="1920"/>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…ARO1</a:t>
                </a:r>
                <a:endParaRPr lang="en-US" sz="1200" b="1" i="1">
                  <a:latin typeface="Courier New" pitchFamily="1" charset="0"/>
                </a:endParaRPr>
              </a:p>
            </p:txBody>
          </p:sp>
          <p:sp>
            <p:nvSpPr>
              <p:cNvPr id="33818" name="Text Box 17"/>
              <p:cNvSpPr txBox="1">
                <a:spLocks noChangeArrowheads="1"/>
              </p:cNvSpPr>
              <p:nvPr/>
            </p:nvSpPr>
            <p:spPr bwMode="auto">
              <a:xfrm>
                <a:off x="4992" y="2112"/>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…HOM2</a:t>
                </a:r>
                <a:endParaRPr lang="en-US" sz="1200" b="1" i="1">
                  <a:latin typeface="Courier New" pitchFamily="1" charset="0"/>
                </a:endParaRPr>
              </a:p>
            </p:txBody>
          </p:sp>
          <p:sp>
            <p:nvSpPr>
              <p:cNvPr id="33819" name="Text Box 18"/>
              <p:cNvSpPr txBox="1">
                <a:spLocks noChangeArrowheads="1"/>
              </p:cNvSpPr>
              <p:nvPr/>
            </p:nvSpPr>
            <p:spPr bwMode="auto">
              <a:xfrm>
                <a:off x="4992" y="230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…PRO3</a:t>
                </a:r>
                <a:endParaRPr lang="en-US" sz="1200" b="1" i="1">
                  <a:latin typeface="Courier New" pitchFamily="1" charset="0"/>
                </a:endParaRPr>
              </a:p>
            </p:txBody>
          </p:sp>
          <p:sp>
            <p:nvSpPr>
              <p:cNvPr id="33820" name="Line 19"/>
              <p:cNvSpPr>
                <a:spLocks noChangeShapeType="1"/>
              </p:cNvSpPr>
              <p:nvPr/>
            </p:nvSpPr>
            <p:spPr bwMode="auto">
              <a:xfrm>
                <a:off x="5136" y="115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1" name="Line 20"/>
              <p:cNvSpPr>
                <a:spLocks noChangeShapeType="1"/>
              </p:cNvSpPr>
              <p:nvPr/>
            </p:nvSpPr>
            <p:spPr bwMode="auto">
              <a:xfrm>
                <a:off x="5136" y="115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2" name="Line 21"/>
              <p:cNvSpPr>
                <a:spLocks noChangeShapeType="1"/>
              </p:cNvSpPr>
              <p:nvPr/>
            </p:nvSpPr>
            <p:spPr bwMode="auto">
              <a:xfrm>
                <a:off x="5136" y="134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3" name="Line 22"/>
              <p:cNvSpPr>
                <a:spLocks noChangeShapeType="1"/>
              </p:cNvSpPr>
              <p:nvPr/>
            </p:nvSpPr>
            <p:spPr bwMode="auto">
              <a:xfrm>
                <a:off x="5136" y="134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4" name="Line 23"/>
              <p:cNvSpPr>
                <a:spLocks noChangeShapeType="1"/>
              </p:cNvSpPr>
              <p:nvPr/>
            </p:nvSpPr>
            <p:spPr bwMode="auto">
              <a:xfrm>
                <a:off x="5136" y="1536"/>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5" name="Line 24"/>
              <p:cNvSpPr>
                <a:spLocks noChangeShapeType="1"/>
              </p:cNvSpPr>
              <p:nvPr/>
            </p:nvSpPr>
            <p:spPr bwMode="auto">
              <a:xfrm>
                <a:off x="5136" y="1536"/>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6" name="Line 25"/>
              <p:cNvSpPr>
                <a:spLocks noChangeShapeType="1"/>
              </p:cNvSpPr>
              <p:nvPr/>
            </p:nvSpPr>
            <p:spPr bwMode="auto">
              <a:xfrm>
                <a:off x="5136" y="1728"/>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7" name="Line 26"/>
              <p:cNvSpPr>
                <a:spLocks noChangeShapeType="1"/>
              </p:cNvSpPr>
              <p:nvPr/>
            </p:nvSpPr>
            <p:spPr bwMode="auto">
              <a:xfrm>
                <a:off x="5136" y="1728"/>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8" name="Line 27"/>
              <p:cNvSpPr>
                <a:spLocks noChangeShapeType="1"/>
              </p:cNvSpPr>
              <p:nvPr/>
            </p:nvSpPr>
            <p:spPr bwMode="auto">
              <a:xfrm>
                <a:off x="5136" y="1920"/>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9" name="Line 28"/>
              <p:cNvSpPr>
                <a:spLocks noChangeShapeType="1"/>
              </p:cNvSpPr>
              <p:nvPr/>
            </p:nvSpPr>
            <p:spPr bwMode="auto">
              <a:xfrm>
                <a:off x="5136" y="1920"/>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30" name="Line 29"/>
              <p:cNvSpPr>
                <a:spLocks noChangeShapeType="1"/>
              </p:cNvSpPr>
              <p:nvPr/>
            </p:nvSpPr>
            <p:spPr bwMode="auto">
              <a:xfrm>
                <a:off x="5136" y="211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31" name="Line 30"/>
              <p:cNvSpPr>
                <a:spLocks noChangeShapeType="1"/>
              </p:cNvSpPr>
              <p:nvPr/>
            </p:nvSpPr>
            <p:spPr bwMode="auto">
              <a:xfrm>
                <a:off x="5136" y="211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32" name="Line 31"/>
              <p:cNvSpPr>
                <a:spLocks noChangeShapeType="1"/>
              </p:cNvSpPr>
              <p:nvPr/>
            </p:nvSpPr>
            <p:spPr bwMode="auto">
              <a:xfrm>
                <a:off x="5136" y="230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33" name="Line 32"/>
              <p:cNvSpPr>
                <a:spLocks noChangeShapeType="1"/>
              </p:cNvSpPr>
              <p:nvPr/>
            </p:nvSpPr>
            <p:spPr bwMode="auto">
              <a:xfrm>
                <a:off x="5136" y="230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3" name="Group 34"/>
            <p:cNvGrpSpPr>
              <a:grpSpLocks/>
            </p:cNvGrpSpPr>
            <p:nvPr/>
          </p:nvGrpSpPr>
          <p:grpSpPr bwMode="auto">
            <a:xfrm>
              <a:off x="3263900" y="4102100"/>
              <a:ext cx="6323019" cy="1830388"/>
              <a:chOff x="960" y="2448"/>
              <a:chExt cx="3983" cy="1153"/>
            </a:xfrm>
          </p:grpSpPr>
          <p:sp>
            <p:nvSpPr>
              <p:cNvPr id="33798" name="Line 35"/>
              <p:cNvSpPr>
                <a:spLocks noChangeShapeType="1"/>
              </p:cNvSpPr>
              <p:nvPr/>
            </p:nvSpPr>
            <p:spPr bwMode="auto">
              <a:xfrm>
                <a:off x="2765" y="2448"/>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799" name="Line 36"/>
              <p:cNvSpPr>
                <a:spLocks noChangeShapeType="1"/>
              </p:cNvSpPr>
              <p:nvPr/>
            </p:nvSpPr>
            <p:spPr bwMode="auto">
              <a:xfrm>
                <a:off x="3650" y="2640"/>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0" name="Line 37"/>
              <p:cNvSpPr>
                <a:spLocks noChangeShapeType="1"/>
              </p:cNvSpPr>
              <p:nvPr/>
            </p:nvSpPr>
            <p:spPr bwMode="auto">
              <a:xfrm>
                <a:off x="960" y="3024"/>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1" name="Line 38"/>
              <p:cNvSpPr>
                <a:spLocks noChangeShapeType="1"/>
              </p:cNvSpPr>
              <p:nvPr/>
            </p:nvSpPr>
            <p:spPr bwMode="auto">
              <a:xfrm rot="10800000">
                <a:off x="4367" y="3216"/>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2" name="Line 39"/>
              <p:cNvSpPr>
                <a:spLocks noChangeShapeType="1"/>
              </p:cNvSpPr>
              <p:nvPr/>
            </p:nvSpPr>
            <p:spPr bwMode="auto">
              <a:xfrm rot="10800000">
                <a:off x="2326" y="3408"/>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3" name="Line 40"/>
              <p:cNvSpPr>
                <a:spLocks noChangeShapeType="1"/>
              </p:cNvSpPr>
              <p:nvPr/>
            </p:nvSpPr>
            <p:spPr bwMode="auto">
              <a:xfrm rot="10800000">
                <a:off x="1625" y="2832"/>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5" name="Line 42"/>
              <p:cNvSpPr>
                <a:spLocks noChangeShapeType="1"/>
              </p:cNvSpPr>
              <p:nvPr/>
            </p:nvSpPr>
            <p:spPr bwMode="auto">
              <a:xfrm rot="10800000">
                <a:off x="1629" y="3600"/>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grpSp>
      </p:grpSp>
      <p:sp>
        <p:nvSpPr>
          <p:cNvPr id="4" name="Title 3">
            <a:extLst>
              <a:ext uri="{FF2B5EF4-FFF2-40B4-BE49-F238E27FC236}">
                <a16:creationId xmlns:a16="http://schemas.microsoft.com/office/drawing/2014/main" id="{A6C62D1A-15D7-944F-8832-8CEB0CB6A130}"/>
              </a:ext>
            </a:extLst>
          </p:cNvPr>
          <p:cNvSpPr>
            <a:spLocks noGrp="1"/>
          </p:cNvSpPr>
          <p:nvPr>
            <p:ph type="title"/>
          </p:nvPr>
        </p:nvSpPr>
        <p:spPr/>
        <p:txBody>
          <a:bodyPr>
            <a:normAutofit/>
          </a:bodyPr>
          <a:lstStyle/>
          <a:p>
            <a:r>
              <a:rPr lang="en-US" dirty="0"/>
              <a:t>Step 1: Randomly guess the positions (and strands) of the sites.</a:t>
            </a:r>
          </a:p>
        </p:txBody>
      </p:sp>
      <p:sp>
        <p:nvSpPr>
          <p:cNvPr id="6" name="Slide Number Placeholder 5">
            <a:extLst>
              <a:ext uri="{FF2B5EF4-FFF2-40B4-BE49-F238E27FC236}">
                <a16:creationId xmlns:a16="http://schemas.microsoft.com/office/drawing/2014/main" id="{2BB2648A-D2D6-262C-742A-B004923A5DC2}"/>
              </a:ext>
            </a:extLst>
          </p:cNvPr>
          <p:cNvSpPr>
            <a:spLocks noGrp="1"/>
          </p:cNvSpPr>
          <p:nvPr>
            <p:ph type="sldNum" sz="quarter" idx="12"/>
          </p:nvPr>
        </p:nvSpPr>
        <p:spPr/>
        <p:txBody>
          <a:bodyPr/>
          <a:lstStyle/>
          <a:p>
            <a:fld id="{3CCACD2C-B79C-B240-AB66-3D9B004523F1}" type="slidenum">
              <a:rPr lang="en-US" smtClean="0"/>
              <a:t>16</a:t>
            </a:fld>
            <a:endParaRPr lang="en-US"/>
          </a:p>
        </p:txBody>
      </p:sp>
    </p:spTree>
    <p:extLst>
      <p:ext uri="{BB962C8B-B14F-4D97-AF65-F5344CB8AC3E}">
        <p14:creationId xmlns:p14="http://schemas.microsoft.com/office/powerpoint/2010/main" val="354270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3"/>
          <p:cNvSpPr>
            <a:spLocks noChangeArrowheads="1"/>
          </p:cNvSpPr>
          <p:nvPr/>
        </p:nvSpPr>
        <p:spPr bwMode="auto">
          <a:xfrm>
            <a:off x="2198689" y="476250"/>
            <a:ext cx="7793037" cy="1143000"/>
          </a:xfrm>
          <a:prstGeom prst="rect">
            <a:avLst/>
          </a:prstGeom>
          <a:noFill/>
          <a:ln w="9525">
            <a:noFill/>
            <a:miter lim="800000"/>
            <a:headEnd/>
            <a:tailEnd/>
          </a:ln>
        </p:spPr>
        <p:txBody>
          <a:bodyPr anchor="ctr">
            <a:prstTxWarp prst="textNoShape">
              <a:avLst/>
            </a:prstTxWarp>
          </a:bodyPr>
          <a:lstStyle/>
          <a:p>
            <a:endParaRPr lang="en-US" sz="4000" b="1" dirty="0">
              <a:solidFill>
                <a:schemeClr val="tx2"/>
              </a:solidFill>
            </a:endParaRPr>
          </a:p>
        </p:txBody>
      </p:sp>
      <p:grpSp>
        <p:nvGrpSpPr>
          <p:cNvPr id="5" name="Group 4">
            <a:extLst>
              <a:ext uri="{FF2B5EF4-FFF2-40B4-BE49-F238E27FC236}">
                <a16:creationId xmlns:a16="http://schemas.microsoft.com/office/drawing/2014/main" id="{CE4F3D2D-65FF-0043-8536-D3C63EA43131}"/>
              </a:ext>
            </a:extLst>
          </p:cNvPr>
          <p:cNvGrpSpPr/>
          <p:nvPr/>
        </p:nvGrpSpPr>
        <p:grpSpPr>
          <a:xfrm>
            <a:off x="1981200" y="2603500"/>
            <a:ext cx="8432800" cy="2103438"/>
            <a:chOff x="2120900" y="4102100"/>
            <a:chExt cx="8432800" cy="2103438"/>
          </a:xfrm>
        </p:grpSpPr>
        <p:grpSp>
          <p:nvGrpSpPr>
            <p:cNvPr id="2" name="Group 4"/>
            <p:cNvGrpSpPr>
              <a:grpSpLocks/>
            </p:cNvGrpSpPr>
            <p:nvPr/>
          </p:nvGrpSpPr>
          <p:grpSpPr bwMode="auto">
            <a:xfrm>
              <a:off x="2120900" y="4102100"/>
              <a:ext cx="8432800" cy="2103438"/>
              <a:chOff x="144" y="1152"/>
              <a:chExt cx="5312" cy="1325"/>
            </a:xfrm>
          </p:grpSpPr>
          <p:sp>
            <p:nvSpPr>
              <p:cNvPr id="33806" name="Text Box 5"/>
              <p:cNvSpPr txBox="1">
                <a:spLocks noChangeArrowheads="1"/>
              </p:cNvSpPr>
              <p:nvPr/>
            </p:nvSpPr>
            <p:spPr bwMode="auto">
              <a:xfrm>
                <a:off x="144" y="1152"/>
                <a:ext cx="5136" cy="173"/>
              </a:xfrm>
              <a:prstGeom prst="rect">
                <a:avLst/>
              </a:prstGeom>
              <a:noFill/>
              <a:ln w="9525">
                <a:noFill/>
                <a:miter lim="800000"/>
                <a:headEnd/>
                <a:tailEnd/>
              </a:ln>
            </p:spPr>
            <p:txBody>
              <a:bodyPr>
                <a:prstTxWarp prst="textNoShape">
                  <a:avLst/>
                </a:prstTxWarp>
                <a:spAutoFit/>
              </a:bodyPr>
              <a:lstStyle/>
              <a:p>
                <a:pPr eaLnBrk="0" hangingPunct="0"/>
                <a:r>
                  <a:rPr lang="en-US" sz="1200" b="1" dirty="0">
                    <a:latin typeface="Courier New" pitchFamily="1" charset="0"/>
                  </a:rPr>
                  <a:t>5’- TCTCTCTCCACGGCTAATTAGGTGATCATGAAAAAATGAAAAATTCATGAGAAAAGAGTCAGACATCGAAACATACAT</a:t>
                </a:r>
              </a:p>
            </p:txBody>
          </p:sp>
          <p:sp>
            <p:nvSpPr>
              <p:cNvPr id="33807" name="Rectangle 6"/>
              <p:cNvSpPr>
                <a:spLocks noChangeArrowheads="1"/>
              </p:cNvSpPr>
              <p:nvPr/>
            </p:nvSpPr>
            <p:spPr bwMode="auto">
              <a:xfrm>
                <a:off x="144" y="135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ATGGCAGAATCACTTTAAAACGTGGCCCCACCCGCTGCACCCTGTGCATTTTGTACGTTACTGCGAAATGACTCAACG</a:t>
                </a:r>
              </a:p>
            </p:txBody>
          </p:sp>
          <p:sp>
            <p:nvSpPr>
              <p:cNvPr id="33808" name="Rectangle 7"/>
              <p:cNvSpPr>
                <a:spLocks noChangeArrowheads="1"/>
              </p:cNvSpPr>
              <p:nvPr/>
            </p:nvSpPr>
            <p:spPr bwMode="auto">
              <a:xfrm>
                <a:off x="144" y="154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CACATCCAACGAATCACCTCACCGTTATCGTGACTCACTTTCTTTCGCATCGCCGAAGTGCCATAAAAAATATTTTTT</a:t>
                </a:r>
              </a:p>
            </p:txBody>
          </p:sp>
          <p:sp>
            <p:nvSpPr>
              <p:cNvPr id="33809" name="Rectangle 8"/>
              <p:cNvSpPr>
                <a:spLocks noChangeArrowheads="1"/>
              </p:cNvSpPr>
              <p:nvPr/>
            </p:nvSpPr>
            <p:spPr bwMode="auto">
              <a:xfrm>
                <a:off x="144" y="17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TGCGAACAAAAGAGTCATTACAACGAGGAAATAGAAGAAAATGAAAAATTTTCGACAAAATGTATAGTCATTTCTATC</a:t>
                </a:r>
              </a:p>
            </p:txBody>
          </p:sp>
          <p:sp>
            <p:nvSpPr>
              <p:cNvPr id="33810" name="Rectangle 9"/>
              <p:cNvSpPr>
                <a:spLocks noChangeArrowheads="1"/>
              </p:cNvSpPr>
              <p:nvPr/>
            </p:nvSpPr>
            <p:spPr bwMode="auto">
              <a:xfrm>
                <a:off x="144" y="19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ACAAAGGTACCTTCCTGGCCAATCTCACAGATTTAATATAGTAAATTGTCATGCATATGACTCATCCCGAACATGAAA</a:t>
                </a:r>
              </a:p>
            </p:txBody>
          </p:sp>
          <p:sp>
            <p:nvSpPr>
              <p:cNvPr id="33811" name="Rectangle 10"/>
              <p:cNvSpPr>
                <a:spLocks noChangeArrowheads="1"/>
              </p:cNvSpPr>
              <p:nvPr/>
            </p:nvSpPr>
            <p:spPr bwMode="auto">
              <a:xfrm>
                <a:off x="144" y="211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ATTGATTGACTCATTTTCCTCTGACTACTACCAGTTCAAAATGTTAGAGAAAAATAGAAAAGCAGAAAAAATAAATAA</a:t>
                </a:r>
              </a:p>
            </p:txBody>
          </p:sp>
          <p:sp>
            <p:nvSpPr>
              <p:cNvPr id="33812" name="Rectangle 11"/>
              <p:cNvSpPr>
                <a:spLocks noChangeArrowheads="1"/>
              </p:cNvSpPr>
              <p:nvPr/>
            </p:nvSpPr>
            <p:spPr bwMode="auto">
              <a:xfrm>
                <a:off x="144" y="230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GGCGCCACAGTCCGCGTTTGGTTATCCGGCTGACTCATTCTGACTCTTTTTTGGAAAGTGTGGCATGTGCTTCACACA</a:t>
                </a:r>
              </a:p>
            </p:txBody>
          </p:sp>
          <p:sp>
            <p:nvSpPr>
              <p:cNvPr id="33813" name="Text Box 12"/>
              <p:cNvSpPr txBox="1">
                <a:spLocks noChangeArrowheads="1"/>
              </p:cNvSpPr>
              <p:nvPr/>
            </p:nvSpPr>
            <p:spPr bwMode="auto">
              <a:xfrm>
                <a:off x="4992" y="1152"/>
                <a:ext cx="464"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…HIS7</a:t>
                </a:r>
                <a:r>
                  <a:rPr lang="en-US" sz="1200" b="1" i="1">
                    <a:latin typeface="Courier New" pitchFamily="1" charset="0"/>
                  </a:rPr>
                  <a:t> </a:t>
                </a:r>
              </a:p>
            </p:txBody>
          </p:sp>
          <p:sp>
            <p:nvSpPr>
              <p:cNvPr id="33814" name="Text Box 13"/>
              <p:cNvSpPr txBox="1">
                <a:spLocks noChangeArrowheads="1"/>
              </p:cNvSpPr>
              <p:nvPr/>
            </p:nvSpPr>
            <p:spPr bwMode="auto">
              <a:xfrm>
                <a:off x="4992" y="134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…ARO4</a:t>
                </a:r>
                <a:endParaRPr lang="en-US" sz="1200" b="1" i="1">
                  <a:latin typeface="Courier New" pitchFamily="1" charset="0"/>
                </a:endParaRPr>
              </a:p>
            </p:txBody>
          </p:sp>
          <p:sp>
            <p:nvSpPr>
              <p:cNvPr id="33815" name="Text Box 14"/>
              <p:cNvSpPr txBox="1">
                <a:spLocks noChangeArrowheads="1"/>
              </p:cNvSpPr>
              <p:nvPr/>
            </p:nvSpPr>
            <p:spPr bwMode="auto">
              <a:xfrm>
                <a:off x="4992" y="1536"/>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…ILV6</a:t>
                </a:r>
                <a:endParaRPr lang="en-US" sz="1200" b="1" i="1">
                  <a:latin typeface="Courier New" pitchFamily="1" charset="0"/>
                </a:endParaRPr>
              </a:p>
            </p:txBody>
          </p:sp>
          <p:sp>
            <p:nvSpPr>
              <p:cNvPr id="33816" name="Text Box 15"/>
              <p:cNvSpPr txBox="1">
                <a:spLocks noChangeArrowheads="1"/>
              </p:cNvSpPr>
              <p:nvPr/>
            </p:nvSpPr>
            <p:spPr bwMode="auto">
              <a:xfrm>
                <a:off x="4992" y="1728"/>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…THR4</a:t>
                </a:r>
                <a:endParaRPr lang="en-US" sz="1200" b="1" i="1">
                  <a:latin typeface="Courier New" pitchFamily="1" charset="0"/>
                </a:endParaRPr>
              </a:p>
            </p:txBody>
          </p:sp>
          <p:sp>
            <p:nvSpPr>
              <p:cNvPr id="33817" name="Text Box 16"/>
              <p:cNvSpPr txBox="1">
                <a:spLocks noChangeArrowheads="1"/>
              </p:cNvSpPr>
              <p:nvPr/>
            </p:nvSpPr>
            <p:spPr bwMode="auto">
              <a:xfrm>
                <a:off x="4992" y="1920"/>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…ARO1</a:t>
                </a:r>
                <a:endParaRPr lang="en-US" sz="1200" b="1" i="1">
                  <a:latin typeface="Courier New" pitchFamily="1" charset="0"/>
                </a:endParaRPr>
              </a:p>
            </p:txBody>
          </p:sp>
          <p:sp>
            <p:nvSpPr>
              <p:cNvPr id="33818" name="Text Box 17"/>
              <p:cNvSpPr txBox="1">
                <a:spLocks noChangeArrowheads="1"/>
              </p:cNvSpPr>
              <p:nvPr/>
            </p:nvSpPr>
            <p:spPr bwMode="auto">
              <a:xfrm>
                <a:off x="4992" y="2112"/>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…HOM2</a:t>
                </a:r>
                <a:endParaRPr lang="en-US" sz="1200" b="1" i="1">
                  <a:latin typeface="Courier New" pitchFamily="1" charset="0"/>
                </a:endParaRPr>
              </a:p>
            </p:txBody>
          </p:sp>
          <p:sp>
            <p:nvSpPr>
              <p:cNvPr id="33819" name="Text Box 18"/>
              <p:cNvSpPr txBox="1">
                <a:spLocks noChangeArrowheads="1"/>
              </p:cNvSpPr>
              <p:nvPr/>
            </p:nvSpPr>
            <p:spPr bwMode="auto">
              <a:xfrm>
                <a:off x="4992" y="230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…PRO3</a:t>
                </a:r>
                <a:endParaRPr lang="en-US" sz="1200" b="1" i="1">
                  <a:latin typeface="Courier New" pitchFamily="1" charset="0"/>
                </a:endParaRPr>
              </a:p>
            </p:txBody>
          </p:sp>
          <p:sp>
            <p:nvSpPr>
              <p:cNvPr id="33820" name="Line 19"/>
              <p:cNvSpPr>
                <a:spLocks noChangeShapeType="1"/>
              </p:cNvSpPr>
              <p:nvPr/>
            </p:nvSpPr>
            <p:spPr bwMode="auto">
              <a:xfrm>
                <a:off x="5136" y="115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1" name="Line 20"/>
              <p:cNvSpPr>
                <a:spLocks noChangeShapeType="1"/>
              </p:cNvSpPr>
              <p:nvPr/>
            </p:nvSpPr>
            <p:spPr bwMode="auto">
              <a:xfrm>
                <a:off x="5136" y="115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2" name="Line 21"/>
              <p:cNvSpPr>
                <a:spLocks noChangeShapeType="1"/>
              </p:cNvSpPr>
              <p:nvPr/>
            </p:nvSpPr>
            <p:spPr bwMode="auto">
              <a:xfrm>
                <a:off x="5136" y="134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3" name="Line 22"/>
              <p:cNvSpPr>
                <a:spLocks noChangeShapeType="1"/>
              </p:cNvSpPr>
              <p:nvPr/>
            </p:nvSpPr>
            <p:spPr bwMode="auto">
              <a:xfrm>
                <a:off x="5136" y="134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4" name="Line 23"/>
              <p:cNvSpPr>
                <a:spLocks noChangeShapeType="1"/>
              </p:cNvSpPr>
              <p:nvPr/>
            </p:nvSpPr>
            <p:spPr bwMode="auto">
              <a:xfrm>
                <a:off x="5136" y="1536"/>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5" name="Line 24"/>
              <p:cNvSpPr>
                <a:spLocks noChangeShapeType="1"/>
              </p:cNvSpPr>
              <p:nvPr/>
            </p:nvSpPr>
            <p:spPr bwMode="auto">
              <a:xfrm>
                <a:off x="5136" y="1536"/>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6" name="Line 25"/>
              <p:cNvSpPr>
                <a:spLocks noChangeShapeType="1"/>
              </p:cNvSpPr>
              <p:nvPr/>
            </p:nvSpPr>
            <p:spPr bwMode="auto">
              <a:xfrm>
                <a:off x="5136" y="1728"/>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7" name="Line 26"/>
              <p:cNvSpPr>
                <a:spLocks noChangeShapeType="1"/>
              </p:cNvSpPr>
              <p:nvPr/>
            </p:nvSpPr>
            <p:spPr bwMode="auto">
              <a:xfrm>
                <a:off x="5136" y="1728"/>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8" name="Line 27"/>
              <p:cNvSpPr>
                <a:spLocks noChangeShapeType="1"/>
              </p:cNvSpPr>
              <p:nvPr/>
            </p:nvSpPr>
            <p:spPr bwMode="auto">
              <a:xfrm>
                <a:off x="5136" y="1920"/>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9" name="Line 28"/>
              <p:cNvSpPr>
                <a:spLocks noChangeShapeType="1"/>
              </p:cNvSpPr>
              <p:nvPr/>
            </p:nvSpPr>
            <p:spPr bwMode="auto">
              <a:xfrm>
                <a:off x="5136" y="1920"/>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30" name="Line 29"/>
              <p:cNvSpPr>
                <a:spLocks noChangeShapeType="1"/>
              </p:cNvSpPr>
              <p:nvPr/>
            </p:nvSpPr>
            <p:spPr bwMode="auto">
              <a:xfrm>
                <a:off x="5136" y="211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31" name="Line 30"/>
              <p:cNvSpPr>
                <a:spLocks noChangeShapeType="1"/>
              </p:cNvSpPr>
              <p:nvPr/>
            </p:nvSpPr>
            <p:spPr bwMode="auto">
              <a:xfrm>
                <a:off x="5136" y="211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32" name="Line 31"/>
              <p:cNvSpPr>
                <a:spLocks noChangeShapeType="1"/>
              </p:cNvSpPr>
              <p:nvPr/>
            </p:nvSpPr>
            <p:spPr bwMode="auto">
              <a:xfrm>
                <a:off x="5136" y="230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33" name="Line 32"/>
              <p:cNvSpPr>
                <a:spLocks noChangeShapeType="1"/>
              </p:cNvSpPr>
              <p:nvPr/>
            </p:nvSpPr>
            <p:spPr bwMode="auto">
              <a:xfrm>
                <a:off x="5136" y="230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3" name="Group 34"/>
            <p:cNvGrpSpPr>
              <a:grpSpLocks/>
            </p:cNvGrpSpPr>
            <p:nvPr/>
          </p:nvGrpSpPr>
          <p:grpSpPr bwMode="auto">
            <a:xfrm>
              <a:off x="3263900" y="4102100"/>
              <a:ext cx="6323019" cy="1830388"/>
              <a:chOff x="960" y="2448"/>
              <a:chExt cx="3983" cy="1153"/>
            </a:xfrm>
          </p:grpSpPr>
          <p:sp>
            <p:nvSpPr>
              <p:cNvPr id="33798" name="Line 35"/>
              <p:cNvSpPr>
                <a:spLocks noChangeShapeType="1"/>
              </p:cNvSpPr>
              <p:nvPr/>
            </p:nvSpPr>
            <p:spPr bwMode="auto">
              <a:xfrm>
                <a:off x="2765" y="2448"/>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799" name="Line 36"/>
              <p:cNvSpPr>
                <a:spLocks noChangeShapeType="1"/>
              </p:cNvSpPr>
              <p:nvPr/>
            </p:nvSpPr>
            <p:spPr bwMode="auto">
              <a:xfrm>
                <a:off x="3650" y="2640"/>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0" name="Line 37"/>
              <p:cNvSpPr>
                <a:spLocks noChangeShapeType="1"/>
              </p:cNvSpPr>
              <p:nvPr/>
            </p:nvSpPr>
            <p:spPr bwMode="auto">
              <a:xfrm>
                <a:off x="960" y="3024"/>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1" name="Line 38"/>
              <p:cNvSpPr>
                <a:spLocks noChangeShapeType="1"/>
              </p:cNvSpPr>
              <p:nvPr/>
            </p:nvSpPr>
            <p:spPr bwMode="auto">
              <a:xfrm rot="10800000">
                <a:off x="4367" y="3216"/>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2" name="Line 39"/>
              <p:cNvSpPr>
                <a:spLocks noChangeShapeType="1"/>
              </p:cNvSpPr>
              <p:nvPr/>
            </p:nvSpPr>
            <p:spPr bwMode="auto">
              <a:xfrm rot="10800000">
                <a:off x="2326" y="3408"/>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3" name="Line 40"/>
              <p:cNvSpPr>
                <a:spLocks noChangeShapeType="1"/>
              </p:cNvSpPr>
              <p:nvPr/>
            </p:nvSpPr>
            <p:spPr bwMode="auto">
              <a:xfrm rot="10800000">
                <a:off x="1625" y="2832"/>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5" name="Line 42"/>
              <p:cNvSpPr>
                <a:spLocks noChangeShapeType="1"/>
              </p:cNvSpPr>
              <p:nvPr/>
            </p:nvSpPr>
            <p:spPr bwMode="auto">
              <a:xfrm rot="10800000">
                <a:off x="1629" y="3600"/>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grpSp>
      </p:grpSp>
      <p:sp>
        <p:nvSpPr>
          <p:cNvPr id="4" name="Title 3">
            <a:extLst>
              <a:ext uri="{FF2B5EF4-FFF2-40B4-BE49-F238E27FC236}">
                <a16:creationId xmlns:a16="http://schemas.microsoft.com/office/drawing/2014/main" id="{A6C62D1A-15D7-944F-8832-8CEB0CB6A130}"/>
              </a:ext>
            </a:extLst>
          </p:cNvPr>
          <p:cNvSpPr>
            <a:spLocks noGrp="1"/>
          </p:cNvSpPr>
          <p:nvPr>
            <p:ph type="title"/>
          </p:nvPr>
        </p:nvSpPr>
        <p:spPr/>
        <p:txBody>
          <a:bodyPr>
            <a:normAutofit/>
          </a:bodyPr>
          <a:lstStyle/>
          <a:p>
            <a:r>
              <a:rPr lang="en-US" dirty="0"/>
              <a:t>Step 2: Randomly discard one of the sites.</a:t>
            </a:r>
          </a:p>
        </p:txBody>
      </p:sp>
      <p:sp>
        <p:nvSpPr>
          <p:cNvPr id="6" name="&quot;No&quot; Symbol 5">
            <a:extLst>
              <a:ext uri="{FF2B5EF4-FFF2-40B4-BE49-F238E27FC236}">
                <a16:creationId xmlns:a16="http://schemas.microsoft.com/office/drawing/2014/main" id="{01C5C608-ACF9-8E4B-AC4C-A3169A5A000B}"/>
              </a:ext>
            </a:extLst>
          </p:cNvPr>
          <p:cNvSpPr/>
          <p:nvPr/>
        </p:nvSpPr>
        <p:spPr>
          <a:xfrm>
            <a:off x="8648700" y="3594100"/>
            <a:ext cx="798519" cy="503238"/>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lide Number Placeholder 6">
            <a:extLst>
              <a:ext uri="{FF2B5EF4-FFF2-40B4-BE49-F238E27FC236}">
                <a16:creationId xmlns:a16="http://schemas.microsoft.com/office/drawing/2014/main" id="{FED81192-6B03-49E7-3449-28DC111E33B2}"/>
              </a:ext>
            </a:extLst>
          </p:cNvPr>
          <p:cNvSpPr>
            <a:spLocks noGrp="1"/>
          </p:cNvSpPr>
          <p:nvPr>
            <p:ph type="sldNum" sz="quarter" idx="12"/>
          </p:nvPr>
        </p:nvSpPr>
        <p:spPr/>
        <p:txBody>
          <a:bodyPr/>
          <a:lstStyle/>
          <a:p>
            <a:fld id="{3CCACD2C-B79C-B240-AB66-3D9B004523F1}" type="slidenum">
              <a:rPr lang="en-US" smtClean="0"/>
              <a:t>17</a:t>
            </a:fld>
            <a:endParaRPr lang="en-US"/>
          </a:p>
        </p:txBody>
      </p:sp>
    </p:spTree>
    <p:extLst>
      <p:ext uri="{BB962C8B-B14F-4D97-AF65-F5344CB8AC3E}">
        <p14:creationId xmlns:p14="http://schemas.microsoft.com/office/powerpoint/2010/main" val="1327407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20900" y="4102100"/>
            <a:ext cx="8432800" cy="2103438"/>
            <a:chOff x="144" y="1152"/>
            <a:chExt cx="5312" cy="1325"/>
          </a:xfrm>
        </p:grpSpPr>
        <p:sp>
          <p:nvSpPr>
            <p:cNvPr id="33806" name="Text Box 5"/>
            <p:cNvSpPr txBox="1">
              <a:spLocks noChangeArrowheads="1"/>
            </p:cNvSpPr>
            <p:nvPr/>
          </p:nvSpPr>
          <p:spPr bwMode="auto">
            <a:xfrm>
              <a:off x="144" y="1152"/>
              <a:ext cx="5136" cy="173"/>
            </a:xfrm>
            <a:prstGeom prst="rect">
              <a:avLst/>
            </a:prstGeom>
            <a:noFill/>
            <a:ln w="9525">
              <a:noFill/>
              <a:miter lim="800000"/>
              <a:headEnd/>
              <a:tailEnd/>
            </a:ln>
          </p:spPr>
          <p:txBody>
            <a:bodyPr>
              <a:prstTxWarp prst="textNoShape">
                <a:avLst/>
              </a:prstTxWarp>
              <a:spAutoFit/>
            </a:bodyPr>
            <a:lstStyle/>
            <a:p>
              <a:pPr eaLnBrk="0" hangingPunct="0"/>
              <a:r>
                <a:rPr lang="en-US" sz="1200" b="1" dirty="0">
                  <a:latin typeface="Courier New" pitchFamily="1" charset="0"/>
                </a:rPr>
                <a:t>5’- TCTCTCTCCACGGCTAATTAGGTGATCATGAAAAAATGAAAAATTCATGAGAAAAGAGTCAGACATCGAAACATACAT</a:t>
              </a:r>
            </a:p>
          </p:txBody>
        </p:sp>
        <p:sp>
          <p:nvSpPr>
            <p:cNvPr id="33807" name="Rectangle 6"/>
            <p:cNvSpPr>
              <a:spLocks noChangeArrowheads="1"/>
            </p:cNvSpPr>
            <p:nvPr/>
          </p:nvSpPr>
          <p:spPr bwMode="auto">
            <a:xfrm>
              <a:off x="144" y="135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ATGGCAGAATCACTTTAAAACGTGGCCCCACCCGCTGCACCCTGTGCATTTTGTACGTTACTGCGAAATGACTCAACG</a:t>
              </a:r>
            </a:p>
          </p:txBody>
        </p:sp>
        <p:sp>
          <p:nvSpPr>
            <p:cNvPr id="33808" name="Rectangle 7"/>
            <p:cNvSpPr>
              <a:spLocks noChangeArrowheads="1"/>
            </p:cNvSpPr>
            <p:nvPr/>
          </p:nvSpPr>
          <p:spPr bwMode="auto">
            <a:xfrm>
              <a:off x="144" y="154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CACATCCAACGAATCACCTCACCGTTATCGTGACTCACTTTCTTTCGCATCGCCGAAGTGCCATAAAAAATATTTTTT</a:t>
              </a:r>
            </a:p>
          </p:txBody>
        </p:sp>
        <p:sp>
          <p:nvSpPr>
            <p:cNvPr id="33809" name="Rectangle 8"/>
            <p:cNvSpPr>
              <a:spLocks noChangeArrowheads="1"/>
            </p:cNvSpPr>
            <p:nvPr/>
          </p:nvSpPr>
          <p:spPr bwMode="auto">
            <a:xfrm>
              <a:off x="144" y="17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TGCGAACAAAAGAGTCATTACAACGAGGAAATAGAAGAAAATGAAAAATTTTCGACAAAATGTATAGTCATTTCTATC</a:t>
              </a:r>
            </a:p>
          </p:txBody>
        </p:sp>
        <p:sp>
          <p:nvSpPr>
            <p:cNvPr id="33810" name="Rectangle 9"/>
            <p:cNvSpPr>
              <a:spLocks noChangeArrowheads="1"/>
            </p:cNvSpPr>
            <p:nvPr/>
          </p:nvSpPr>
          <p:spPr bwMode="auto">
            <a:xfrm>
              <a:off x="144" y="19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ACAAAGGTACCTTCCTGGCCAATCTCACAGATTTAATATAGTAAATTGTCATGCATATGACTCATCCCGAACATGAAA</a:t>
              </a:r>
            </a:p>
          </p:txBody>
        </p:sp>
        <p:sp>
          <p:nvSpPr>
            <p:cNvPr id="33811" name="Rectangle 10"/>
            <p:cNvSpPr>
              <a:spLocks noChangeArrowheads="1"/>
            </p:cNvSpPr>
            <p:nvPr/>
          </p:nvSpPr>
          <p:spPr bwMode="auto">
            <a:xfrm>
              <a:off x="144" y="211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ATTGATTGACTCATTTTCCTCTGACTACTACCAGTTCAAAATGTTAGAGAAAAATAGAAAAGCAGAAAAAATAAATAA</a:t>
              </a:r>
            </a:p>
          </p:txBody>
        </p:sp>
        <p:sp>
          <p:nvSpPr>
            <p:cNvPr id="33812" name="Rectangle 11"/>
            <p:cNvSpPr>
              <a:spLocks noChangeArrowheads="1"/>
            </p:cNvSpPr>
            <p:nvPr/>
          </p:nvSpPr>
          <p:spPr bwMode="auto">
            <a:xfrm>
              <a:off x="144" y="230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GGCGCCACAGTCCGCGTTTGGTTATCCGGCTGACTCATTCTGACTCTTTTTTGGAAAGTGTGGCATGTGCTTCACACA</a:t>
              </a:r>
            </a:p>
          </p:txBody>
        </p:sp>
        <p:sp>
          <p:nvSpPr>
            <p:cNvPr id="33813" name="Text Box 12"/>
            <p:cNvSpPr txBox="1">
              <a:spLocks noChangeArrowheads="1"/>
            </p:cNvSpPr>
            <p:nvPr/>
          </p:nvSpPr>
          <p:spPr bwMode="auto">
            <a:xfrm>
              <a:off x="4992" y="1152"/>
              <a:ext cx="464"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…HIS7</a:t>
              </a:r>
              <a:r>
                <a:rPr lang="en-US" sz="1200" b="1" i="1">
                  <a:latin typeface="Courier New" pitchFamily="1" charset="0"/>
                </a:rPr>
                <a:t> </a:t>
              </a:r>
            </a:p>
          </p:txBody>
        </p:sp>
        <p:sp>
          <p:nvSpPr>
            <p:cNvPr id="33814" name="Text Box 13"/>
            <p:cNvSpPr txBox="1">
              <a:spLocks noChangeArrowheads="1"/>
            </p:cNvSpPr>
            <p:nvPr/>
          </p:nvSpPr>
          <p:spPr bwMode="auto">
            <a:xfrm>
              <a:off x="4992" y="134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…ARO4</a:t>
              </a:r>
              <a:endParaRPr lang="en-US" sz="1200" b="1" i="1">
                <a:latin typeface="Courier New" pitchFamily="1" charset="0"/>
              </a:endParaRPr>
            </a:p>
          </p:txBody>
        </p:sp>
        <p:sp>
          <p:nvSpPr>
            <p:cNvPr id="33815" name="Text Box 14"/>
            <p:cNvSpPr txBox="1">
              <a:spLocks noChangeArrowheads="1"/>
            </p:cNvSpPr>
            <p:nvPr/>
          </p:nvSpPr>
          <p:spPr bwMode="auto">
            <a:xfrm>
              <a:off x="4992" y="1536"/>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…ILV6</a:t>
              </a:r>
              <a:endParaRPr lang="en-US" sz="1200" b="1" i="1">
                <a:latin typeface="Courier New" pitchFamily="1" charset="0"/>
              </a:endParaRPr>
            </a:p>
          </p:txBody>
        </p:sp>
        <p:sp>
          <p:nvSpPr>
            <p:cNvPr id="33816" name="Text Box 15"/>
            <p:cNvSpPr txBox="1">
              <a:spLocks noChangeArrowheads="1"/>
            </p:cNvSpPr>
            <p:nvPr/>
          </p:nvSpPr>
          <p:spPr bwMode="auto">
            <a:xfrm>
              <a:off x="4992" y="1728"/>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…THR4</a:t>
              </a:r>
              <a:endParaRPr lang="en-US" sz="1200" b="1" i="1">
                <a:latin typeface="Courier New" pitchFamily="1" charset="0"/>
              </a:endParaRPr>
            </a:p>
          </p:txBody>
        </p:sp>
        <p:sp>
          <p:nvSpPr>
            <p:cNvPr id="33817" name="Text Box 16"/>
            <p:cNvSpPr txBox="1">
              <a:spLocks noChangeArrowheads="1"/>
            </p:cNvSpPr>
            <p:nvPr/>
          </p:nvSpPr>
          <p:spPr bwMode="auto">
            <a:xfrm>
              <a:off x="4992" y="1920"/>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dirty="0">
                  <a:solidFill>
                    <a:srgbClr val="FF6600"/>
                  </a:solidFill>
                  <a:latin typeface="Courier New" pitchFamily="1" charset="0"/>
                </a:rPr>
                <a:t>…ARO1</a:t>
              </a:r>
              <a:endParaRPr lang="en-US" sz="1200" b="1" i="1" dirty="0">
                <a:latin typeface="Courier New" pitchFamily="1" charset="0"/>
              </a:endParaRPr>
            </a:p>
          </p:txBody>
        </p:sp>
        <p:sp>
          <p:nvSpPr>
            <p:cNvPr id="33818" name="Text Box 17"/>
            <p:cNvSpPr txBox="1">
              <a:spLocks noChangeArrowheads="1"/>
            </p:cNvSpPr>
            <p:nvPr/>
          </p:nvSpPr>
          <p:spPr bwMode="auto">
            <a:xfrm>
              <a:off x="4992" y="2112"/>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…HOM2</a:t>
              </a:r>
              <a:endParaRPr lang="en-US" sz="1200" b="1" i="1">
                <a:latin typeface="Courier New" pitchFamily="1" charset="0"/>
              </a:endParaRPr>
            </a:p>
          </p:txBody>
        </p:sp>
        <p:sp>
          <p:nvSpPr>
            <p:cNvPr id="33819" name="Text Box 18"/>
            <p:cNvSpPr txBox="1">
              <a:spLocks noChangeArrowheads="1"/>
            </p:cNvSpPr>
            <p:nvPr/>
          </p:nvSpPr>
          <p:spPr bwMode="auto">
            <a:xfrm>
              <a:off x="4992" y="230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…PRO3</a:t>
              </a:r>
              <a:endParaRPr lang="en-US" sz="1200" b="1" i="1">
                <a:latin typeface="Courier New" pitchFamily="1" charset="0"/>
              </a:endParaRPr>
            </a:p>
          </p:txBody>
        </p:sp>
        <p:sp>
          <p:nvSpPr>
            <p:cNvPr id="33820" name="Line 19"/>
            <p:cNvSpPr>
              <a:spLocks noChangeShapeType="1"/>
            </p:cNvSpPr>
            <p:nvPr/>
          </p:nvSpPr>
          <p:spPr bwMode="auto">
            <a:xfrm>
              <a:off x="5136" y="115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1" name="Line 20"/>
            <p:cNvSpPr>
              <a:spLocks noChangeShapeType="1"/>
            </p:cNvSpPr>
            <p:nvPr/>
          </p:nvSpPr>
          <p:spPr bwMode="auto">
            <a:xfrm>
              <a:off x="5136" y="115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2" name="Line 21"/>
            <p:cNvSpPr>
              <a:spLocks noChangeShapeType="1"/>
            </p:cNvSpPr>
            <p:nvPr/>
          </p:nvSpPr>
          <p:spPr bwMode="auto">
            <a:xfrm>
              <a:off x="5136" y="134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3" name="Line 22"/>
            <p:cNvSpPr>
              <a:spLocks noChangeShapeType="1"/>
            </p:cNvSpPr>
            <p:nvPr/>
          </p:nvSpPr>
          <p:spPr bwMode="auto">
            <a:xfrm>
              <a:off x="5136" y="134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4" name="Line 23"/>
            <p:cNvSpPr>
              <a:spLocks noChangeShapeType="1"/>
            </p:cNvSpPr>
            <p:nvPr/>
          </p:nvSpPr>
          <p:spPr bwMode="auto">
            <a:xfrm>
              <a:off x="5136" y="1536"/>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5" name="Line 24"/>
            <p:cNvSpPr>
              <a:spLocks noChangeShapeType="1"/>
            </p:cNvSpPr>
            <p:nvPr/>
          </p:nvSpPr>
          <p:spPr bwMode="auto">
            <a:xfrm>
              <a:off x="5136" y="1536"/>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6" name="Line 25"/>
            <p:cNvSpPr>
              <a:spLocks noChangeShapeType="1"/>
            </p:cNvSpPr>
            <p:nvPr/>
          </p:nvSpPr>
          <p:spPr bwMode="auto">
            <a:xfrm>
              <a:off x="5136" y="1728"/>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7" name="Line 26"/>
            <p:cNvSpPr>
              <a:spLocks noChangeShapeType="1"/>
            </p:cNvSpPr>
            <p:nvPr/>
          </p:nvSpPr>
          <p:spPr bwMode="auto">
            <a:xfrm>
              <a:off x="5136" y="1728"/>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8" name="Line 27"/>
            <p:cNvSpPr>
              <a:spLocks noChangeShapeType="1"/>
            </p:cNvSpPr>
            <p:nvPr/>
          </p:nvSpPr>
          <p:spPr bwMode="auto">
            <a:xfrm>
              <a:off x="5136" y="1920"/>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9" name="Line 28"/>
            <p:cNvSpPr>
              <a:spLocks noChangeShapeType="1"/>
            </p:cNvSpPr>
            <p:nvPr/>
          </p:nvSpPr>
          <p:spPr bwMode="auto">
            <a:xfrm>
              <a:off x="5136" y="1920"/>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30" name="Line 29"/>
            <p:cNvSpPr>
              <a:spLocks noChangeShapeType="1"/>
            </p:cNvSpPr>
            <p:nvPr/>
          </p:nvSpPr>
          <p:spPr bwMode="auto">
            <a:xfrm>
              <a:off x="5136" y="211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31" name="Line 30"/>
            <p:cNvSpPr>
              <a:spLocks noChangeShapeType="1"/>
            </p:cNvSpPr>
            <p:nvPr/>
          </p:nvSpPr>
          <p:spPr bwMode="auto">
            <a:xfrm>
              <a:off x="5136" y="211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32" name="Line 31"/>
            <p:cNvSpPr>
              <a:spLocks noChangeShapeType="1"/>
            </p:cNvSpPr>
            <p:nvPr/>
          </p:nvSpPr>
          <p:spPr bwMode="auto">
            <a:xfrm>
              <a:off x="5136" y="230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33" name="Line 32"/>
            <p:cNvSpPr>
              <a:spLocks noChangeShapeType="1"/>
            </p:cNvSpPr>
            <p:nvPr/>
          </p:nvSpPr>
          <p:spPr bwMode="auto">
            <a:xfrm>
              <a:off x="5136" y="230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3" name="Group 34"/>
          <p:cNvGrpSpPr>
            <a:grpSpLocks/>
          </p:cNvGrpSpPr>
          <p:nvPr/>
        </p:nvGrpSpPr>
        <p:grpSpPr bwMode="auto">
          <a:xfrm>
            <a:off x="3263900" y="4102100"/>
            <a:ext cx="6323019" cy="1830388"/>
            <a:chOff x="960" y="2448"/>
            <a:chExt cx="3983" cy="1153"/>
          </a:xfrm>
        </p:grpSpPr>
        <p:sp>
          <p:nvSpPr>
            <p:cNvPr id="33798" name="Line 35"/>
            <p:cNvSpPr>
              <a:spLocks noChangeShapeType="1"/>
            </p:cNvSpPr>
            <p:nvPr/>
          </p:nvSpPr>
          <p:spPr bwMode="auto">
            <a:xfrm>
              <a:off x="2765" y="2448"/>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799" name="Line 36"/>
            <p:cNvSpPr>
              <a:spLocks noChangeShapeType="1"/>
            </p:cNvSpPr>
            <p:nvPr/>
          </p:nvSpPr>
          <p:spPr bwMode="auto">
            <a:xfrm>
              <a:off x="3650" y="2640"/>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0" name="Line 37"/>
            <p:cNvSpPr>
              <a:spLocks noChangeShapeType="1"/>
            </p:cNvSpPr>
            <p:nvPr/>
          </p:nvSpPr>
          <p:spPr bwMode="auto">
            <a:xfrm>
              <a:off x="960" y="3024"/>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1" name="Line 38"/>
            <p:cNvSpPr>
              <a:spLocks noChangeShapeType="1"/>
            </p:cNvSpPr>
            <p:nvPr/>
          </p:nvSpPr>
          <p:spPr bwMode="auto">
            <a:xfrm rot="10800000">
              <a:off x="4367" y="3216"/>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2" name="Line 39"/>
            <p:cNvSpPr>
              <a:spLocks noChangeShapeType="1"/>
            </p:cNvSpPr>
            <p:nvPr/>
          </p:nvSpPr>
          <p:spPr bwMode="auto">
            <a:xfrm rot="10800000">
              <a:off x="2326" y="3408"/>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3" name="Line 40"/>
            <p:cNvSpPr>
              <a:spLocks noChangeShapeType="1"/>
            </p:cNvSpPr>
            <p:nvPr/>
          </p:nvSpPr>
          <p:spPr bwMode="auto">
            <a:xfrm rot="10800000">
              <a:off x="1625" y="2832"/>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5" name="Line 42"/>
            <p:cNvSpPr>
              <a:spLocks noChangeShapeType="1"/>
            </p:cNvSpPr>
            <p:nvPr/>
          </p:nvSpPr>
          <p:spPr bwMode="auto">
            <a:xfrm rot="10800000">
              <a:off x="1629" y="3600"/>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grpSp>
      <p:grpSp>
        <p:nvGrpSpPr>
          <p:cNvPr id="41" name="Group 40">
            <a:extLst>
              <a:ext uri="{FF2B5EF4-FFF2-40B4-BE49-F238E27FC236}">
                <a16:creationId xmlns:a16="http://schemas.microsoft.com/office/drawing/2014/main" id="{9BF547BF-A0D5-1648-982B-5ACA2D012E6A}"/>
              </a:ext>
            </a:extLst>
          </p:cNvPr>
          <p:cNvGrpSpPr/>
          <p:nvPr/>
        </p:nvGrpSpPr>
        <p:grpSpPr>
          <a:xfrm>
            <a:off x="3059113" y="1809750"/>
            <a:ext cx="5932487" cy="2360613"/>
            <a:chOff x="3059113" y="1809750"/>
            <a:chExt cx="5932487" cy="2360613"/>
          </a:xfrm>
        </p:grpSpPr>
        <p:sp>
          <p:nvSpPr>
            <p:cNvPr id="42" name="AutoShape 54">
              <a:extLst>
                <a:ext uri="{FF2B5EF4-FFF2-40B4-BE49-F238E27FC236}">
                  <a16:creationId xmlns:a16="http://schemas.microsoft.com/office/drawing/2014/main" id="{F9D78888-C6AF-A940-9325-A095182A2D30}"/>
                </a:ext>
              </a:extLst>
            </p:cNvPr>
            <p:cNvSpPr>
              <a:spLocks noChangeArrowheads="1"/>
            </p:cNvSpPr>
            <p:nvPr/>
          </p:nvSpPr>
          <p:spPr bwMode="auto">
            <a:xfrm rot="-3038309">
              <a:off x="3028950" y="3659188"/>
              <a:ext cx="541338" cy="481012"/>
            </a:xfrm>
            <a:prstGeom prst="notchedRightArrow">
              <a:avLst>
                <a:gd name="adj1" fmla="val 50000"/>
                <a:gd name="adj2" fmla="val 28135"/>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43" name="Group 42">
              <a:extLst>
                <a:ext uri="{FF2B5EF4-FFF2-40B4-BE49-F238E27FC236}">
                  <a16:creationId xmlns:a16="http://schemas.microsoft.com/office/drawing/2014/main" id="{22A205F2-2C8B-2C44-A34A-E6B9D8340C4B}"/>
                </a:ext>
              </a:extLst>
            </p:cNvPr>
            <p:cNvGrpSpPr/>
            <p:nvPr/>
          </p:nvGrpSpPr>
          <p:grpSpPr>
            <a:xfrm>
              <a:off x="3300413" y="1809750"/>
              <a:ext cx="5691187" cy="2152651"/>
              <a:chOff x="3300413" y="1809750"/>
              <a:chExt cx="5691187" cy="2152651"/>
            </a:xfrm>
          </p:grpSpPr>
          <p:sp>
            <p:nvSpPr>
              <p:cNvPr id="44" name="AutoShape 6">
                <a:extLst>
                  <a:ext uri="{FF2B5EF4-FFF2-40B4-BE49-F238E27FC236}">
                    <a16:creationId xmlns:a16="http://schemas.microsoft.com/office/drawing/2014/main" id="{06CE801C-5FD5-3643-B075-FECE65BE4E02}"/>
                  </a:ext>
                </a:extLst>
              </p:cNvPr>
              <p:cNvSpPr>
                <a:spLocks noChangeArrowheads="1"/>
              </p:cNvSpPr>
              <p:nvPr/>
            </p:nvSpPr>
            <p:spPr bwMode="auto">
              <a:xfrm>
                <a:off x="4954589" y="2892426"/>
                <a:ext cx="541337" cy="485775"/>
              </a:xfrm>
              <a:prstGeom prst="notchedRightArrow">
                <a:avLst>
                  <a:gd name="adj1" fmla="val 50000"/>
                  <a:gd name="adj2" fmla="val 27859"/>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5" name="Text Box 7">
                <a:extLst>
                  <a:ext uri="{FF2B5EF4-FFF2-40B4-BE49-F238E27FC236}">
                    <a16:creationId xmlns:a16="http://schemas.microsoft.com/office/drawing/2014/main" id="{450C9095-2B63-3748-B358-02935CC9FFFF}"/>
                  </a:ext>
                </a:extLst>
              </p:cNvPr>
              <p:cNvSpPr txBox="1">
                <a:spLocks noChangeArrowheads="1"/>
              </p:cNvSpPr>
              <p:nvPr/>
            </p:nvSpPr>
            <p:spPr bwMode="auto">
              <a:xfrm>
                <a:off x="3530600" y="1812926"/>
                <a:ext cx="1270000" cy="396875"/>
              </a:xfrm>
              <a:prstGeom prst="rect">
                <a:avLst/>
              </a:prstGeom>
              <a:noFill/>
              <a:ln w="3175">
                <a:solidFill>
                  <a:srgbClr val="0000FF"/>
                </a:solidFill>
                <a:miter lim="800000"/>
                <a:headEnd/>
                <a:tailEnd/>
              </a:ln>
            </p:spPr>
            <p:txBody>
              <a:bodyPr wrap="none">
                <a:prstTxWarp prst="textNoShape">
                  <a:avLst/>
                </a:prstTxWarp>
                <a:spAutoFit/>
              </a:bodyPr>
              <a:lstStyle/>
              <a:p>
                <a:pPr algn="ctr"/>
                <a:r>
                  <a:rPr lang="en-US" sz="2000">
                    <a:solidFill>
                      <a:srgbClr val="0000FF"/>
                    </a:solidFill>
                    <a:latin typeface="Times New Roman" pitchFamily="1" charset="0"/>
                  </a:rPr>
                  <a:t>Alignment</a:t>
                </a:r>
              </a:p>
            </p:txBody>
          </p:sp>
          <p:sp>
            <p:nvSpPr>
              <p:cNvPr id="46" name="Rectangle 8">
                <a:extLst>
                  <a:ext uri="{FF2B5EF4-FFF2-40B4-BE49-F238E27FC236}">
                    <a16:creationId xmlns:a16="http://schemas.microsoft.com/office/drawing/2014/main" id="{56FD05EA-DE87-A04D-A64D-4FB7657FFCA5}"/>
                  </a:ext>
                </a:extLst>
              </p:cNvPr>
              <p:cNvSpPr>
                <a:spLocks noChangeArrowheads="1"/>
              </p:cNvSpPr>
              <p:nvPr/>
            </p:nvSpPr>
            <p:spPr bwMode="auto">
              <a:xfrm>
                <a:off x="5808664" y="2578100"/>
                <a:ext cx="960437" cy="1143000"/>
              </a:xfrm>
              <a:prstGeom prst="rect">
                <a:avLst/>
              </a:prstGeom>
              <a:noFill/>
              <a:ln w="9525">
                <a:solidFill>
                  <a:schemeClr val="tx1"/>
                </a:solidFill>
                <a:miter lim="800000"/>
                <a:headEnd/>
                <a:tailEnd/>
              </a:ln>
            </p:spPr>
            <p:txBody>
              <a:bodyPr wrap="none" anchor="ctr">
                <a:prstTxWarp prst="textNoShape">
                  <a:avLst/>
                </a:prstTxWarp>
              </a:bodyPr>
              <a:lstStyle/>
              <a:p>
                <a:pPr algn="ctr"/>
                <a:endParaRPr lang="en-US" sz="2400" i="1" baseline="-25000">
                  <a:latin typeface="Times New Roman" pitchFamily="1" charset="0"/>
                </a:endParaRPr>
              </a:p>
            </p:txBody>
          </p:sp>
          <p:sp>
            <p:nvSpPr>
              <p:cNvPr id="47" name="Rectangle 11">
                <a:extLst>
                  <a:ext uri="{FF2B5EF4-FFF2-40B4-BE49-F238E27FC236}">
                    <a16:creationId xmlns:a16="http://schemas.microsoft.com/office/drawing/2014/main" id="{119A7864-DA4B-FC43-9CCF-E300ADB88E59}"/>
                  </a:ext>
                </a:extLst>
              </p:cNvPr>
              <p:cNvSpPr>
                <a:spLocks noChangeArrowheads="1"/>
              </p:cNvSpPr>
              <p:nvPr/>
            </p:nvSpPr>
            <p:spPr bwMode="auto">
              <a:xfrm>
                <a:off x="7715250" y="2590800"/>
                <a:ext cx="1276350" cy="1143000"/>
              </a:xfrm>
              <a:prstGeom prst="rect">
                <a:avLst/>
              </a:prstGeom>
              <a:noFill/>
              <a:ln w="9525">
                <a:solidFill>
                  <a:schemeClr val="tx1"/>
                </a:solidFill>
                <a:miter lim="800000"/>
                <a:headEnd/>
                <a:tailEnd/>
              </a:ln>
            </p:spPr>
            <p:txBody>
              <a:bodyPr wrap="none" anchor="ctr">
                <a:prstTxWarp prst="textNoShape">
                  <a:avLst/>
                </a:prstTxWarp>
              </a:bodyPr>
              <a:lstStyle/>
              <a:p>
                <a:pPr algn="ctr"/>
                <a:endParaRPr lang="en-US" sz="2400" i="1">
                  <a:latin typeface="Times New Roman" pitchFamily="1" charset="0"/>
                </a:endParaRPr>
              </a:p>
            </p:txBody>
          </p:sp>
          <p:sp>
            <p:nvSpPr>
              <p:cNvPr id="48" name="AutoShape 52">
                <a:extLst>
                  <a:ext uri="{FF2B5EF4-FFF2-40B4-BE49-F238E27FC236}">
                    <a16:creationId xmlns:a16="http://schemas.microsoft.com/office/drawing/2014/main" id="{5FEA0AAC-48BB-1D43-B3D6-350FCE248E8C}"/>
                  </a:ext>
                </a:extLst>
              </p:cNvPr>
              <p:cNvSpPr>
                <a:spLocks noChangeArrowheads="1"/>
              </p:cNvSpPr>
              <p:nvPr/>
            </p:nvSpPr>
            <p:spPr bwMode="auto">
              <a:xfrm>
                <a:off x="6883400" y="2908301"/>
                <a:ext cx="541338" cy="485775"/>
              </a:xfrm>
              <a:prstGeom prst="notchedRightArrow">
                <a:avLst>
                  <a:gd name="adj1" fmla="val 50000"/>
                  <a:gd name="adj2" fmla="val 2786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49" name="Group 57">
                <a:extLst>
                  <a:ext uri="{FF2B5EF4-FFF2-40B4-BE49-F238E27FC236}">
                    <a16:creationId xmlns:a16="http://schemas.microsoft.com/office/drawing/2014/main" id="{8340128B-CF26-884D-9DF5-5E7B677C8728}"/>
                  </a:ext>
                </a:extLst>
              </p:cNvPr>
              <p:cNvGrpSpPr>
                <a:grpSpLocks/>
              </p:cNvGrpSpPr>
              <p:nvPr/>
            </p:nvGrpSpPr>
            <p:grpSpPr bwMode="auto">
              <a:xfrm>
                <a:off x="3300413" y="2233614"/>
                <a:ext cx="1458912" cy="1728787"/>
                <a:chOff x="298" y="2973"/>
                <a:chExt cx="919" cy="1089"/>
              </a:xfrm>
            </p:grpSpPr>
            <p:sp>
              <p:nvSpPr>
                <p:cNvPr id="58" name="Rectangle 58">
                  <a:extLst>
                    <a:ext uri="{FF2B5EF4-FFF2-40B4-BE49-F238E27FC236}">
                      <a16:creationId xmlns:a16="http://schemas.microsoft.com/office/drawing/2014/main" id="{A177FC1E-D01B-F047-B3E8-9DA054D3658C}"/>
                    </a:ext>
                  </a:extLst>
                </p:cNvPr>
                <p:cNvSpPr>
                  <a:spLocks noChangeArrowheads="1"/>
                </p:cNvSpPr>
                <p:nvPr/>
              </p:nvSpPr>
              <p:spPr bwMode="auto">
                <a:xfrm>
                  <a:off x="396" y="2973"/>
                  <a:ext cx="814" cy="174"/>
                </a:xfrm>
                <a:prstGeom prst="rect">
                  <a:avLst/>
                </a:prstGeom>
                <a:noFill/>
                <a:ln w="9525">
                  <a:noFill/>
                  <a:miter lim="800000"/>
                  <a:headEnd/>
                  <a:tailEnd/>
                </a:ln>
              </p:spPr>
              <p:txBody>
                <a:bodyPr wrap="none">
                  <a:prstTxWarp prst="textNoShape">
                    <a:avLst/>
                  </a:prstTxWarp>
                  <a:spAutoFit/>
                </a:bodyPr>
                <a:lstStyle/>
                <a:p>
                  <a:r>
                    <a:rPr lang="en-US" sz="1200" b="1" dirty="0">
                      <a:solidFill>
                        <a:srgbClr val="0000FF"/>
                      </a:solidFill>
                      <a:latin typeface="Courier New" pitchFamily="1" charset="0"/>
                    </a:rPr>
                    <a:t>1</a:t>
                  </a:r>
                  <a:r>
                    <a:rPr lang="en-US" sz="1200" b="1" dirty="0">
                      <a:solidFill>
                        <a:srgbClr val="003366"/>
                      </a:solidFill>
                      <a:latin typeface="Courier New" pitchFamily="1" charset="0"/>
                    </a:rPr>
                    <a:t> </a:t>
                  </a:r>
                  <a:r>
                    <a:rPr lang="en-US" sz="1200" b="1" dirty="0">
                      <a:latin typeface="Courier New" pitchFamily="1" charset="0"/>
                    </a:rPr>
                    <a:t>AAAATTCATG</a:t>
                  </a:r>
                  <a:endParaRPr lang="en-US" sz="1200" b="1" dirty="0">
                    <a:solidFill>
                      <a:srgbClr val="003366"/>
                    </a:solidFill>
                    <a:latin typeface="Courier New" pitchFamily="1" charset="0"/>
                  </a:endParaRPr>
                </a:p>
              </p:txBody>
            </p:sp>
            <p:sp>
              <p:nvSpPr>
                <p:cNvPr id="59" name="Rectangle 59">
                  <a:extLst>
                    <a:ext uri="{FF2B5EF4-FFF2-40B4-BE49-F238E27FC236}">
                      <a16:creationId xmlns:a16="http://schemas.microsoft.com/office/drawing/2014/main" id="{81AC5812-B63A-DC45-93D3-0E9221E53C7F}"/>
                    </a:ext>
                  </a:extLst>
                </p:cNvPr>
                <p:cNvSpPr>
                  <a:spLocks noChangeArrowheads="1"/>
                </p:cNvSpPr>
                <p:nvPr/>
              </p:nvSpPr>
              <p:spPr bwMode="auto">
                <a:xfrm>
                  <a:off x="396" y="3117"/>
                  <a:ext cx="814" cy="174"/>
                </a:xfrm>
                <a:prstGeom prst="rect">
                  <a:avLst/>
                </a:prstGeom>
                <a:noFill/>
                <a:ln w="9525">
                  <a:noFill/>
                  <a:miter lim="800000"/>
                  <a:headEnd/>
                  <a:tailEnd/>
                </a:ln>
              </p:spPr>
              <p:txBody>
                <a:bodyPr wrap="none">
                  <a:prstTxWarp prst="textNoShape">
                    <a:avLst/>
                  </a:prstTxWarp>
                  <a:spAutoFit/>
                </a:bodyPr>
                <a:lstStyle/>
                <a:p>
                  <a:r>
                    <a:rPr lang="en-US" sz="1200" b="1" dirty="0">
                      <a:solidFill>
                        <a:srgbClr val="0000FF"/>
                      </a:solidFill>
                      <a:latin typeface="Courier New" pitchFamily="1" charset="0"/>
                    </a:rPr>
                    <a:t>2</a:t>
                  </a:r>
                  <a:r>
                    <a:rPr lang="en-US" sz="1200" b="1" dirty="0">
                      <a:solidFill>
                        <a:srgbClr val="FF0000"/>
                      </a:solidFill>
                      <a:latin typeface="Courier New" pitchFamily="1" charset="0"/>
                    </a:rPr>
                    <a:t> </a:t>
                  </a:r>
                  <a:r>
                    <a:rPr lang="en-US" sz="1200" b="1" dirty="0">
                      <a:latin typeface="Courier New" pitchFamily="1" charset="0"/>
                    </a:rPr>
                    <a:t>ACGTTACTGC</a:t>
                  </a:r>
                  <a:endParaRPr lang="en-US" sz="1200" b="1" dirty="0">
                    <a:solidFill>
                      <a:srgbClr val="003366"/>
                    </a:solidFill>
                    <a:latin typeface="Courier New" pitchFamily="1" charset="0"/>
                  </a:endParaRPr>
                </a:p>
              </p:txBody>
            </p:sp>
            <p:sp>
              <p:nvSpPr>
                <p:cNvPr id="60" name="Rectangle 60">
                  <a:extLst>
                    <a:ext uri="{FF2B5EF4-FFF2-40B4-BE49-F238E27FC236}">
                      <a16:creationId xmlns:a16="http://schemas.microsoft.com/office/drawing/2014/main" id="{3C945092-6491-C24A-8877-CAF9151E257C}"/>
                    </a:ext>
                  </a:extLst>
                </p:cNvPr>
                <p:cNvSpPr>
                  <a:spLocks noChangeArrowheads="1"/>
                </p:cNvSpPr>
                <p:nvPr/>
              </p:nvSpPr>
              <p:spPr bwMode="auto">
                <a:xfrm>
                  <a:off x="396" y="3261"/>
                  <a:ext cx="814" cy="174"/>
                </a:xfrm>
                <a:prstGeom prst="rect">
                  <a:avLst/>
                </a:prstGeom>
                <a:noFill/>
                <a:ln w="9525">
                  <a:noFill/>
                  <a:miter lim="800000"/>
                  <a:headEnd/>
                  <a:tailEnd/>
                </a:ln>
              </p:spPr>
              <p:txBody>
                <a:bodyPr wrap="none">
                  <a:prstTxWarp prst="textNoShape">
                    <a:avLst/>
                  </a:prstTxWarp>
                  <a:spAutoFit/>
                </a:bodyPr>
                <a:lstStyle/>
                <a:p>
                  <a:r>
                    <a:rPr lang="en-US" sz="1200" b="1" dirty="0">
                      <a:solidFill>
                        <a:srgbClr val="003366"/>
                      </a:solidFill>
                      <a:latin typeface="Courier New" pitchFamily="1" charset="0"/>
                    </a:rPr>
                    <a:t>  </a:t>
                  </a:r>
                  <a:r>
                    <a:rPr lang="en-US" sz="1200" b="1" dirty="0">
                      <a:latin typeface="Courier New" pitchFamily="1" charset="0"/>
                    </a:rPr>
                    <a:t>CACCGTTATC</a:t>
                  </a:r>
                  <a:endParaRPr lang="en-US" sz="1200" b="1" dirty="0">
                    <a:solidFill>
                      <a:srgbClr val="003366"/>
                    </a:solidFill>
                    <a:latin typeface="Courier New" pitchFamily="1" charset="0"/>
                  </a:endParaRPr>
                </a:p>
              </p:txBody>
            </p:sp>
            <p:sp>
              <p:nvSpPr>
                <p:cNvPr id="61" name="Rectangle 61">
                  <a:extLst>
                    <a:ext uri="{FF2B5EF4-FFF2-40B4-BE49-F238E27FC236}">
                      <a16:creationId xmlns:a16="http://schemas.microsoft.com/office/drawing/2014/main" id="{09869D85-0298-3C42-84D9-5B5B274DA7AC}"/>
                    </a:ext>
                  </a:extLst>
                </p:cNvPr>
                <p:cNvSpPr>
                  <a:spLocks noChangeArrowheads="1"/>
                </p:cNvSpPr>
                <p:nvPr/>
              </p:nvSpPr>
              <p:spPr bwMode="auto">
                <a:xfrm>
                  <a:off x="396" y="3405"/>
                  <a:ext cx="814" cy="174"/>
                </a:xfrm>
                <a:prstGeom prst="rect">
                  <a:avLst/>
                </a:prstGeom>
                <a:noFill/>
                <a:ln w="9525">
                  <a:noFill/>
                  <a:miter lim="800000"/>
                  <a:headEnd/>
                  <a:tailEnd/>
                </a:ln>
              </p:spPr>
              <p:txBody>
                <a:bodyPr wrap="none">
                  <a:prstTxWarp prst="textNoShape">
                    <a:avLst/>
                  </a:prstTxWarp>
                  <a:spAutoFit/>
                </a:bodyPr>
                <a:lstStyle/>
                <a:p>
                  <a:r>
                    <a:rPr lang="en-US" sz="1200" b="1" dirty="0">
                      <a:solidFill>
                        <a:schemeClr val="tx2"/>
                      </a:solidFill>
                      <a:latin typeface="Courier New" pitchFamily="1" charset="0"/>
                    </a:rPr>
                    <a:t>  </a:t>
                  </a:r>
                  <a:r>
                    <a:rPr lang="en-US" sz="1200" b="1" dirty="0">
                      <a:latin typeface="Courier New" pitchFamily="1" charset="0"/>
                    </a:rPr>
                    <a:t>AAAAGAGTCA</a:t>
                  </a:r>
                  <a:endParaRPr lang="en-US" sz="1200" b="1" dirty="0">
                    <a:solidFill>
                      <a:schemeClr val="tx2"/>
                    </a:solidFill>
                    <a:latin typeface="Courier New" pitchFamily="1" charset="0"/>
                  </a:endParaRPr>
                </a:p>
              </p:txBody>
            </p:sp>
            <p:sp>
              <p:nvSpPr>
                <p:cNvPr id="62" name="Rectangle 62">
                  <a:extLst>
                    <a:ext uri="{FF2B5EF4-FFF2-40B4-BE49-F238E27FC236}">
                      <a16:creationId xmlns:a16="http://schemas.microsoft.com/office/drawing/2014/main" id="{06FD711E-8DD5-4E43-900D-78C71D6A211D}"/>
                    </a:ext>
                  </a:extLst>
                </p:cNvPr>
                <p:cNvSpPr>
                  <a:spLocks noChangeArrowheads="1"/>
                </p:cNvSpPr>
                <p:nvPr/>
              </p:nvSpPr>
              <p:spPr bwMode="auto">
                <a:xfrm>
                  <a:off x="396" y="3549"/>
                  <a:ext cx="814" cy="174"/>
                </a:xfrm>
                <a:prstGeom prst="rect">
                  <a:avLst/>
                </a:prstGeom>
                <a:noFill/>
                <a:ln w="9525">
                  <a:noFill/>
                  <a:miter lim="800000"/>
                  <a:headEnd/>
                  <a:tailEnd/>
                </a:ln>
              </p:spPr>
              <p:txBody>
                <a:bodyPr wrap="none">
                  <a:prstTxWarp prst="textNoShape">
                    <a:avLst/>
                  </a:prstTxWarp>
                  <a:spAutoFit/>
                </a:bodyPr>
                <a:lstStyle/>
                <a:p>
                  <a:r>
                    <a:rPr lang="en-US" sz="1200" b="1" dirty="0">
                      <a:solidFill>
                        <a:srgbClr val="FF0000"/>
                      </a:solidFill>
                      <a:latin typeface="Courier New" pitchFamily="1" charset="0"/>
                    </a:rPr>
                    <a:t>  </a:t>
                  </a:r>
                  <a:r>
                    <a:rPr lang="en-US" sz="1200" b="1" dirty="0">
                      <a:latin typeface="Courier New" pitchFamily="1" charset="0"/>
                    </a:rPr>
                    <a:t>CAGTTCAAAA</a:t>
                  </a:r>
                  <a:endParaRPr lang="en-US" sz="1200" b="1" dirty="0">
                    <a:solidFill>
                      <a:srgbClr val="003366"/>
                    </a:solidFill>
                    <a:latin typeface="Courier New" pitchFamily="1" charset="0"/>
                  </a:endParaRPr>
                </a:p>
              </p:txBody>
            </p:sp>
            <p:sp>
              <p:nvSpPr>
                <p:cNvPr id="63" name="Rectangle 63">
                  <a:extLst>
                    <a:ext uri="{FF2B5EF4-FFF2-40B4-BE49-F238E27FC236}">
                      <a16:creationId xmlns:a16="http://schemas.microsoft.com/office/drawing/2014/main" id="{C02B5B63-FA61-A147-9CC9-8B7C3FE1B016}"/>
                    </a:ext>
                  </a:extLst>
                </p:cNvPr>
                <p:cNvSpPr>
                  <a:spLocks noChangeArrowheads="1"/>
                </p:cNvSpPr>
                <p:nvPr/>
              </p:nvSpPr>
              <p:spPr bwMode="auto">
                <a:xfrm>
                  <a:off x="396" y="3693"/>
                  <a:ext cx="821" cy="174"/>
                </a:xfrm>
                <a:prstGeom prst="rect">
                  <a:avLst/>
                </a:prstGeom>
                <a:noFill/>
                <a:ln w="9525">
                  <a:noFill/>
                  <a:miter lim="800000"/>
                  <a:headEnd/>
                  <a:tailEnd/>
                </a:ln>
              </p:spPr>
              <p:txBody>
                <a:bodyPr wrap="none">
                  <a:prstTxWarp prst="textNoShape">
                    <a:avLst/>
                  </a:prstTxWarp>
                  <a:spAutoFit/>
                </a:bodyPr>
                <a:lstStyle/>
                <a:p>
                  <a:r>
                    <a:rPr lang="en-US" sz="1200" b="1" i="1" dirty="0">
                      <a:solidFill>
                        <a:srgbClr val="0000FF"/>
                      </a:solidFill>
                      <a:latin typeface="Courier New" pitchFamily="1" charset="0"/>
                    </a:rPr>
                    <a:t>N</a:t>
                  </a:r>
                  <a:r>
                    <a:rPr lang="en-US" sz="1200" b="1" dirty="0">
                      <a:solidFill>
                        <a:srgbClr val="FF0000"/>
                      </a:solidFill>
                      <a:latin typeface="Courier New" pitchFamily="1" charset="0"/>
                    </a:rPr>
                    <a:t> </a:t>
                  </a:r>
                  <a:r>
                    <a:rPr lang="en-US" sz="1200" b="1" dirty="0">
                      <a:latin typeface="Courier New" pitchFamily="1" charset="0"/>
                    </a:rPr>
                    <a:t>GGTTATCCGG</a:t>
                  </a:r>
                  <a:endParaRPr lang="en-US" sz="1200" b="1" dirty="0">
                    <a:solidFill>
                      <a:srgbClr val="003366"/>
                    </a:solidFill>
                    <a:latin typeface="Courier New" pitchFamily="1" charset="0"/>
                  </a:endParaRPr>
                </a:p>
              </p:txBody>
            </p:sp>
            <p:sp>
              <p:nvSpPr>
                <p:cNvPr id="64" name="Rectangle 64">
                  <a:extLst>
                    <a:ext uri="{FF2B5EF4-FFF2-40B4-BE49-F238E27FC236}">
                      <a16:creationId xmlns:a16="http://schemas.microsoft.com/office/drawing/2014/main" id="{33C6EA3F-17EC-6D46-B91E-E35F64185517}"/>
                    </a:ext>
                  </a:extLst>
                </p:cNvPr>
                <p:cNvSpPr>
                  <a:spLocks noChangeArrowheads="1"/>
                </p:cNvSpPr>
                <p:nvPr/>
              </p:nvSpPr>
              <p:spPr bwMode="auto">
                <a:xfrm>
                  <a:off x="512" y="3797"/>
                  <a:ext cx="696" cy="173"/>
                </a:xfrm>
                <a:prstGeom prst="rect">
                  <a:avLst/>
                </a:prstGeom>
                <a:noFill/>
                <a:ln w="9525">
                  <a:noFill/>
                  <a:miter lim="800000"/>
                  <a:headEnd/>
                  <a:tailEnd/>
                </a:ln>
              </p:spPr>
              <p:txBody>
                <a:bodyPr>
                  <a:prstTxWarp prst="textNoShape">
                    <a:avLst/>
                  </a:prstTxWarp>
                  <a:spAutoFit/>
                </a:bodyPr>
                <a:lstStyle/>
                <a:p>
                  <a:pPr algn="ctr"/>
                  <a:r>
                    <a:rPr lang="en-US" sz="1200" b="1">
                      <a:solidFill>
                        <a:srgbClr val="0000FF"/>
                      </a:solidFill>
                      <a:latin typeface="Courier New" pitchFamily="1" charset="0"/>
                    </a:rPr>
                    <a:t>12</a:t>
                  </a:r>
                  <a:r>
                    <a:rPr lang="en-US" sz="1200" b="1">
                      <a:latin typeface="Courier New" pitchFamily="1" charset="0"/>
                    </a:rPr>
                    <a:t> …     </a:t>
                  </a:r>
                  <a:r>
                    <a:rPr lang="en-US" sz="1200" b="1" i="1">
                      <a:solidFill>
                        <a:srgbClr val="0000FF"/>
                      </a:solidFill>
                      <a:latin typeface="Courier New" pitchFamily="1" charset="0"/>
                    </a:rPr>
                    <a:t>w</a:t>
                  </a:r>
                </a:p>
              </p:txBody>
            </p:sp>
            <p:sp>
              <p:nvSpPr>
                <p:cNvPr id="65" name="Rectangle 65">
                  <a:extLst>
                    <a:ext uri="{FF2B5EF4-FFF2-40B4-BE49-F238E27FC236}">
                      <a16:creationId xmlns:a16="http://schemas.microsoft.com/office/drawing/2014/main" id="{EBC5AFE8-9595-4248-AA7E-1DB95A331890}"/>
                    </a:ext>
                  </a:extLst>
                </p:cNvPr>
                <p:cNvSpPr>
                  <a:spLocks noChangeArrowheads="1"/>
                </p:cNvSpPr>
                <p:nvPr/>
              </p:nvSpPr>
              <p:spPr bwMode="auto">
                <a:xfrm>
                  <a:off x="532" y="2991"/>
                  <a:ext cx="615" cy="847"/>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6" name="Text Box 66">
                  <a:extLst>
                    <a:ext uri="{FF2B5EF4-FFF2-40B4-BE49-F238E27FC236}">
                      <a16:creationId xmlns:a16="http://schemas.microsoft.com/office/drawing/2014/main" id="{FD5DD23D-6A21-8D44-979C-A42E77F90D07}"/>
                    </a:ext>
                  </a:extLst>
                </p:cNvPr>
                <p:cNvSpPr txBox="1">
                  <a:spLocks noChangeArrowheads="1"/>
                </p:cNvSpPr>
                <p:nvPr/>
              </p:nvSpPr>
              <p:spPr bwMode="auto">
                <a:xfrm>
                  <a:off x="298" y="3290"/>
                  <a:ext cx="152" cy="212"/>
                </a:xfrm>
                <a:prstGeom prst="rect">
                  <a:avLst/>
                </a:prstGeom>
                <a:noFill/>
                <a:ln w="9525">
                  <a:noFill/>
                  <a:miter lim="800000"/>
                  <a:headEnd/>
                  <a:tailEnd/>
                </a:ln>
              </p:spPr>
              <p:txBody>
                <a:bodyPr wrap="none">
                  <a:prstTxWarp prst="textNoShape">
                    <a:avLst/>
                  </a:prstTxWarp>
                  <a:spAutoFit/>
                </a:bodyPr>
                <a:lstStyle/>
                <a:p>
                  <a:pPr algn="ctr"/>
                  <a:r>
                    <a:rPr lang="en-US" sz="1600" b="1" i="1">
                      <a:latin typeface="Times New Roman" pitchFamily="1" charset="0"/>
                    </a:rPr>
                    <a:t>i</a:t>
                  </a:r>
                </a:p>
              </p:txBody>
            </p:sp>
            <p:sp>
              <p:nvSpPr>
                <p:cNvPr id="67" name="Text Box 67">
                  <a:extLst>
                    <a:ext uri="{FF2B5EF4-FFF2-40B4-BE49-F238E27FC236}">
                      <a16:creationId xmlns:a16="http://schemas.microsoft.com/office/drawing/2014/main" id="{914CF36A-A4B8-8043-A864-76E52F0175D8}"/>
                    </a:ext>
                  </a:extLst>
                </p:cNvPr>
                <p:cNvSpPr txBox="1">
                  <a:spLocks noChangeArrowheads="1"/>
                </p:cNvSpPr>
                <p:nvPr/>
              </p:nvSpPr>
              <p:spPr bwMode="auto">
                <a:xfrm>
                  <a:off x="752" y="3850"/>
                  <a:ext cx="152" cy="212"/>
                </a:xfrm>
                <a:prstGeom prst="rect">
                  <a:avLst/>
                </a:prstGeom>
                <a:noFill/>
                <a:ln w="9525">
                  <a:noFill/>
                  <a:miter lim="800000"/>
                  <a:headEnd/>
                  <a:tailEnd/>
                </a:ln>
              </p:spPr>
              <p:txBody>
                <a:bodyPr wrap="none">
                  <a:prstTxWarp prst="textNoShape">
                    <a:avLst/>
                  </a:prstTxWarp>
                  <a:spAutoFit/>
                </a:bodyPr>
                <a:lstStyle/>
                <a:p>
                  <a:pPr algn="ctr"/>
                  <a:r>
                    <a:rPr lang="en-US" sz="1600" b="1" i="1">
                      <a:latin typeface="Times New Roman" pitchFamily="1" charset="0"/>
                    </a:rPr>
                    <a:t>j</a:t>
                  </a:r>
                </a:p>
              </p:txBody>
            </p:sp>
          </p:grpSp>
          <p:sp>
            <p:nvSpPr>
              <p:cNvPr id="50" name="Text Box 7">
                <a:extLst>
                  <a:ext uri="{FF2B5EF4-FFF2-40B4-BE49-F238E27FC236}">
                    <a16:creationId xmlns:a16="http://schemas.microsoft.com/office/drawing/2014/main" id="{B371C86C-F1C2-B741-9E65-D16B6D0D0DAF}"/>
                  </a:ext>
                </a:extLst>
              </p:cNvPr>
              <p:cNvSpPr txBox="1">
                <a:spLocks noChangeArrowheads="1"/>
              </p:cNvSpPr>
              <p:nvPr/>
            </p:nvSpPr>
            <p:spPr bwMode="auto">
              <a:xfrm>
                <a:off x="7687732" y="1809750"/>
                <a:ext cx="1285880" cy="400110"/>
              </a:xfrm>
              <a:prstGeom prst="rect">
                <a:avLst/>
              </a:prstGeom>
              <a:noFill/>
              <a:ln w="9525">
                <a:solidFill>
                  <a:srgbClr val="0000FF"/>
                </a:solidFill>
                <a:miter lim="800000"/>
                <a:headEnd/>
                <a:tailEnd/>
              </a:ln>
            </p:spPr>
            <p:txBody>
              <a:bodyPr wrap="square">
                <a:prstTxWarp prst="textNoShape">
                  <a:avLst/>
                </a:prstTxWarp>
                <a:spAutoFit/>
              </a:bodyPr>
              <a:lstStyle/>
              <a:p>
                <a:pPr algn="ctr"/>
                <a:r>
                  <a:rPr lang="en-US" sz="2000" dirty="0">
                    <a:solidFill>
                      <a:srgbClr val="0000FF"/>
                    </a:solidFill>
                    <a:latin typeface="Times New Roman" pitchFamily="1" charset="0"/>
                  </a:rPr>
                  <a:t>PSSM</a:t>
                </a:r>
                <a:endParaRPr lang="en-US" sz="2000" dirty="0">
                  <a:solidFill>
                    <a:srgbClr val="0000FF"/>
                  </a:solidFill>
                  <a:latin typeface="Times New Roman" pitchFamily="1" charset="0"/>
                  <a:ea typeface="Times New Roman" pitchFamily="1" charset="0"/>
                  <a:cs typeface="Times New Roman" pitchFamily="1" charset="0"/>
                </a:endParaRPr>
              </a:p>
            </p:txBody>
          </p:sp>
          <p:sp>
            <p:nvSpPr>
              <p:cNvPr id="51" name="Text Box 7">
                <a:extLst>
                  <a:ext uri="{FF2B5EF4-FFF2-40B4-BE49-F238E27FC236}">
                    <a16:creationId xmlns:a16="http://schemas.microsoft.com/office/drawing/2014/main" id="{29463584-61D6-AA4A-80ED-17CEB761E344}"/>
                  </a:ext>
                </a:extLst>
              </p:cNvPr>
              <p:cNvSpPr txBox="1">
                <a:spLocks noChangeArrowheads="1"/>
              </p:cNvSpPr>
              <p:nvPr/>
            </p:nvSpPr>
            <p:spPr bwMode="auto">
              <a:xfrm>
                <a:off x="5334001" y="1809750"/>
                <a:ext cx="1573213" cy="400050"/>
              </a:xfrm>
              <a:prstGeom prst="rect">
                <a:avLst/>
              </a:prstGeom>
              <a:noFill/>
              <a:ln w="3175">
                <a:solidFill>
                  <a:srgbClr val="0000FF"/>
                </a:solidFill>
                <a:miter lim="800000"/>
                <a:headEnd/>
                <a:tailEnd/>
              </a:ln>
            </p:spPr>
            <p:txBody>
              <a:bodyPr wrap="none">
                <a:prstTxWarp prst="textNoShape">
                  <a:avLst/>
                </a:prstTxWarp>
                <a:spAutoFit/>
              </a:bodyPr>
              <a:lstStyle/>
              <a:p>
                <a:pPr algn="ctr"/>
                <a:r>
                  <a:rPr lang="en-US" sz="2000">
                    <a:solidFill>
                      <a:srgbClr val="0000FF"/>
                    </a:solidFill>
                    <a:latin typeface="Times New Roman" pitchFamily="1" charset="0"/>
                  </a:rPr>
                  <a:t>Count Matrix</a:t>
                </a:r>
              </a:p>
            </p:txBody>
          </p:sp>
          <p:pic>
            <p:nvPicPr>
              <p:cNvPr id="52" name="Picture 66" descr="latex-image-1.pdf">
                <a:extLst>
                  <a:ext uri="{FF2B5EF4-FFF2-40B4-BE49-F238E27FC236}">
                    <a16:creationId xmlns:a16="http://schemas.microsoft.com/office/drawing/2014/main" id="{AF4B70C8-EB99-0142-B94C-7DEF90B7899B}"/>
                  </a:ext>
                </a:extLst>
              </p:cNvPr>
              <p:cNvPicPr>
                <a:picLocks noChangeAspect="1"/>
              </p:cNvPicPr>
              <p:nvPr/>
            </p:nvPicPr>
            <p:blipFill>
              <a:blip r:embed="rId2"/>
              <a:srcRect/>
              <a:stretch>
                <a:fillRect/>
              </a:stretch>
            </p:blipFill>
            <p:spPr bwMode="auto">
              <a:xfrm>
                <a:off x="6057900" y="3035300"/>
                <a:ext cx="406400" cy="203200"/>
              </a:xfrm>
              <a:prstGeom prst="rect">
                <a:avLst/>
              </a:prstGeom>
              <a:noFill/>
              <a:ln w="9525">
                <a:noFill/>
                <a:miter lim="800000"/>
                <a:headEnd/>
                <a:tailEnd/>
              </a:ln>
            </p:spPr>
          </p:pic>
          <p:sp>
            <p:nvSpPr>
              <p:cNvPr id="53" name="TextBox 67">
                <a:extLst>
                  <a:ext uri="{FF2B5EF4-FFF2-40B4-BE49-F238E27FC236}">
                    <a16:creationId xmlns:a16="http://schemas.microsoft.com/office/drawing/2014/main" id="{9128AC27-F2B0-0B40-9662-A9E1A3D4062D}"/>
                  </a:ext>
                </a:extLst>
              </p:cNvPr>
              <p:cNvSpPr txBox="1">
                <a:spLocks noChangeArrowheads="1"/>
              </p:cNvSpPr>
              <p:nvPr/>
            </p:nvSpPr>
            <p:spPr bwMode="auto">
              <a:xfrm>
                <a:off x="5486400" y="2533650"/>
                <a:ext cx="325438" cy="1200150"/>
              </a:xfrm>
              <a:prstGeom prst="rect">
                <a:avLst/>
              </a:prstGeom>
              <a:noFill/>
              <a:ln w="9525">
                <a:noFill/>
                <a:miter lim="800000"/>
                <a:headEnd/>
                <a:tailEnd/>
              </a:ln>
            </p:spPr>
            <p:txBody>
              <a:bodyPr wrap="none">
                <a:prstTxWarp prst="textNoShape">
                  <a:avLst/>
                </a:prstTxWarp>
                <a:spAutoFit/>
              </a:bodyPr>
              <a:lstStyle/>
              <a:p>
                <a:r>
                  <a:rPr lang="en-US">
                    <a:solidFill>
                      <a:srgbClr val="0000FF"/>
                    </a:solidFill>
                    <a:latin typeface="Courier" pitchFamily="1" charset="0"/>
                    <a:ea typeface="Courier" pitchFamily="1" charset="0"/>
                    <a:cs typeface="Courier" pitchFamily="1" charset="0"/>
                  </a:rPr>
                  <a:t>A</a:t>
                </a:r>
              </a:p>
              <a:p>
                <a:r>
                  <a:rPr lang="en-US">
                    <a:solidFill>
                      <a:srgbClr val="0000FF"/>
                    </a:solidFill>
                    <a:latin typeface="Courier" pitchFamily="1" charset="0"/>
                    <a:ea typeface="Courier" pitchFamily="1" charset="0"/>
                    <a:cs typeface="Courier" pitchFamily="1" charset="0"/>
                  </a:rPr>
                  <a:t>C</a:t>
                </a:r>
              </a:p>
              <a:p>
                <a:r>
                  <a:rPr lang="en-US">
                    <a:solidFill>
                      <a:srgbClr val="0000FF"/>
                    </a:solidFill>
                    <a:latin typeface="Courier" pitchFamily="1" charset="0"/>
                    <a:ea typeface="Courier" pitchFamily="1" charset="0"/>
                    <a:cs typeface="Courier" pitchFamily="1" charset="0"/>
                  </a:rPr>
                  <a:t>G</a:t>
                </a:r>
              </a:p>
              <a:p>
                <a:r>
                  <a:rPr lang="en-US">
                    <a:solidFill>
                      <a:srgbClr val="0000FF"/>
                    </a:solidFill>
                    <a:latin typeface="Courier" pitchFamily="1" charset="0"/>
                    <a:ea typeface="Courier" pitchFamily="1" charset="0"/>
                    <a:cs typeface="Courier" pitchFamily="1" charset="0"/>
                  </a:rPr>
                  <a:t>T</a:t>
                </a:r>
              </a:p>
            </p:txBody>
          </p:sp>
          <p:sp>
            <p:nvSpPr>
              <p:cNvPr id="54" name="TextBox 68">
                <a:extLst>
                  <a:ext uri="{FF2B5EF4-FFF2-40B4-BE49-F238E27FC236}">
                    <a16:creationId xmlns:a16="http://schemas.microsoft.com/office/drawing/2014/main" id="{A038D689-7042-BE48-8284-389064A450EB}"/>
                  </a:ext>
                </a:extLst>
              </p:cNvPr>
              <p:cNvSpPr txBox="1">
                <a:spLocks noChangeArrowheads="1"/>
              </p:cNvSpPr>
              <p:nvPr/>
            </p:nvSpPr>
            <p:spPr bwMode="auto">
              <a:xfrm>
                <a:off x="7383464" y="2533650"/>
                <a:ext cx="325437" cy="1200150"/>
              </a:xfrm>
              <a:prstGeom prst="rect">
                <a:avLst/>
              </a:prstGeom>
              <a:noFill/>
              <a:ln w="9525">
                <a:noFill/>
                <a:miter lim="800000"/>
                <a:headEnd/>
                <a:tailEnd/>
              </a:ln>
            </p:spPr>
            <p:txBody>
              <a:bodyPr wrap="none">
                <a:prstTxWarp prst="textNoShape">
                  <a:avLst/>
                </a:prstTxWarp>
                <a:spAutoFit/>
              </a:bodyPr>
              <a:lstStyle/>
              <a:p>
                <a:r>
                  <a:rPr lang="en-US">
                    <a:solidFill>
                      <a:srgbClr val="0000FF"/>
                    </a:solidFill>
                    <a:latin typeface="Courier" pitchFamily="1" charset="0"/>
                    <a:ea typeface="Courier" pitchFamily="1" charset="0"/>
                    <a:cs typeface="Courier" pitchFamily="1" charset="0"/>
                  </a:rPr>
                  <a:t>A</a:t>
                </a:r>
              </a:p>
              <a:p>
                <a:r>
                  <a:rPr lang="en-US">
                    <a:solidFill>
                      <a:srgbClr val="0000FF"/>
                    </a:solidFill>
                    <a:latin typeface="Courier" pitchFamily="1" charset="0"/>
                    <a:ea typeface="Courier" pitchFamily="1" charset="0"/>
                    <a:cs typeface="Courier" pitchFamily="1" charset="0"/>
                  </a:rPr>
                  <a:t>C</a:t>
                </a:r>
              </a:p>
              <a:p>
                <a:r>
                  <a:rPr lang="en-US">
                    <a:solidFill>
                      <a:srgbClr val="0000FF"/>
                    </a:solidFill>
                    <a:latin typeface="Courier" pitchFamily="1" charset="0"/>
                    <a:ea typeface="Courier" pitchFamily="1" charset="0"/>
                    <a:cs typeface="Courier" pitchFamily="1" charset="0"/>
                  </a:rPr>
                  <a:t>G</a:t>
                </a:r>
              </a:p>
              <a:p>
                <a:r>
                  <a:rPr lang="en-US">
                    <a:solidFill>
                      <a:srgbClr val="0000FF"/>
                    </a:solidFill>
                    <a:latin typeface="Courier" pitchFamily="1" charset="0"/>
                    <a:ea typeface="Courier" pitchFamily="1" charset="0"/>
                    <a:cs typeface="Courier" pitchFamily="1" charset="0"/>
                  </a:rPr>
                  <a:t>T</a:t>
                </a:r>
              </a:p>
            </p:txBody>
          </p:sp>
          <p:pic>
            <p:nvPicPr>
              <p:cNvPr id="55" name="Picture 69" descr="latex-image-1.pdf">
                <a:extLst>
                  <a:ext uri="{FF2B5EF4-FFF2-40B4-BE49-F238E27FC236}">
                    <a16:creationId xmlns:a16="http://schemas.microsoft.com/office/drawing/2014/main" id="{E4A6D98A-312E-5841-BE52-C35B70FE5840}"/>
                  </a:ext>
                </a:extLst>
              </p:cNvPr>
              <p:cNvPicPr>
                <a:picLocks noChangeAspect="1"/>
              </p:cNvPicPr>
              <p:nvPr/>
            </p:nvPicPr>
            <p:blipFill>
              <a:blip r:embed="rId3"/>
              <a:srcRect/>
              <a:stretch>
                <a:fillRect/>
              </a:stretch>
            </p:blipFill>
            <p:spPr bwMode="auto">
              <a:xfrm>
                <a:off x="7785100" y="2863850"/>
                <a:ext cx="1193800" cy="469900"/>
              </a:xfrm>
              <a:prstGeom prst="rect">
                <a:avLst/>
              </a:prstGeom>
              <a:noFill/>
              <a:ln w="9525">
                <a:noFill/>
                <a:miter lim="800000"/>
                <a:headEnd/>
                <a:tailEnd/>
              </a:ln>
            </p:spPr>
          </p:pic>
          <p:sp>
            <p:nvSpPr>
              <p:cNvPr id="56" name="Rectangle 64">
                <a:extLst>
                  <a:ext uri="{FF2B5EF4-FFF2-40B4-BE49-F238E27FC236}">
                    <a16:creationId xmlns:a16="http://schemas.microsoft.com/office/drawing/2014/main" id="{B03505EB-69C3-DA4A-AE6B-2D8B7EC63AED}"/>
                  </a:ext>
                </a:extLst>
              </p:cNvPr>
              <p:cNvSpPr>
                <a:spLocks noChangeArrowheads="1"/>
              </p:cNvSpPr>
              <p:nvPr/>
            </p:nvSpPr>
            <p:spPr bwMode="auto">
              <a:xfrm>
                <a:off x="5715000" y="3657600"/>
                <a:ext cx="1104900" cy="274638"/>
              </a:xfrm>
              <a:prstGeom prst="rect">
                <a:avLst/>
              </a:prstGeom>
              <a:noFill/>
              <a:ln w="9525">
                <a:noFill/>
                <a:miter lim="800000"/>
                <a:headEnd/>
                <a:tailEnd/>
              </a:ln>
            </p:spPr>
            <p:txBody>
              <a:bodyPr>
                <a:prstTxWarp prst="textNoShape">
                  <a:avLst/>
                </a:prstTxWarp>
                <a:spAutoFit/>
              </a:bodyPr>
              <a:lstStyle/>
              <a:p>
                <a:pPr algn="ctr"/>
                <a:r>
                  <a:rPr lang="en-US" sz="1200" b="1">
                    <a:solidFill>
                      <a:srgbClr val="0000FF"/>
                    </a:solidFill>
                    <a:latin typeface="Courier New" pitchFamily="1" charset="0"/>
                  </a:rPr>
                  <a:t>12</a:t>
                </a:r>
                <a:r>
                  <a:rPr lang="en-US" sz="1200" b="1">
                    <a:latin typeface="Courier New" pitchFamily="1" charset="0"/>
                  </a:rPr>
                  <a:t> …     </a:t>
                </a:r>
                <a:r>
                  <a:rPr lang="en-US" sz="1200" b="1" i="1">
                    <a:solidFill>
                      <a:srgbClr val="0000FF"/>
                    </a:solidFill>
                    <a:latin typeface="Courier New" pitchFamily="1" charset="0"/>
                  </a:rPr>
                  <a:t>w</a:t>
                </a:r>
              </a:p>
            </p:txBody>
          </p:sp>
          <p:sp>
            <p:nvSpPr>
              <p:cNvPr id="57" name="Rectangle 64">
                <a:extLst>
                  <a:ext uri="{FF2B5EF4-FFF2-40B4-BE49-F238E27FC236}">
                    <a16:creationId xmlns:a16="http://schemas.microsoft.com/office/drawing/2014/main" id="{4AA1AA6F-1066-E446-B16A-49A8BD9089FA}"/>
                  </a:ext>
                </a:extLst>
              </p:cNvPr>
              <p:cNvSpPr>
                <a:spLocks noChangeArrowheads="1"/>
              </p:cNvSpPr>
              <p:nvPr/>
            </p:nvSpPr>
            <p:spPr bwMode="auto">
              <a:xfrm>
                <a:off x="7772400" y="3670300"/>
                <a:ext cx="1104900" cy="274638"/>
              </a:xfrm>
              <a:prstGeom prst="rect">
                <a:avLst/>
              </a:prstGeom>
              <a:noFill/>
              <a:ln w="9525">
                <a:noFill/>
                <a:miter lim="800000"/>
                <a:headEnd/>
                <a:tailEnd/>
              </a:ln>
            </p:spPr>
            <p:txBody>
              <a:bodyPr>
                <a:prstTxWarp prst="textNoShape">
                  <a:avLst/>
                </a:prstTxWarp>
                <a:spAutoFit/>
              </a:bodyPr>
              <a:lstStyle/>
              <a:p>
                <a:pPr algn="ctr"/>
                <a:r>
                  <a:rPr lang="en-US" sz="1200" b="1">
                    <a:solidFill>
                      <a:srgbClr val="0000FF"/>
                    </a:solidFill>
                    <a:latin typeface="Courier New" pitchFamily="1" charset="0"/>
                  </a:rPr>
                  <a:t>12</a:t>
                </a:r>
                <a:r>
                  <a:rPr lang="en-US" sz="1200" b="1">
                    <a:latin typeface="Courier New" pitchFamily="1" charset="0"/>
                  </a:rPr>
                  <a:t> …     </a:t>
                </a:r>
                <a:r>
                  <a:rPr lang="en-US" sz="1200" b="1" i="1">
                    <a:solidFill>
                      <a:srgbClr val="0000FF"/>
                    </a:solidFill>
                    <a:latin typeface="Courier New" pitchFamily="1" charset="0"/>
                  </a:rPr>
                  <a:t>w</a:t>
                </a:r>
              </a:p>
            </p:txBody>
          </p:sp>
        </p:grpSp>
      </p:grpSp>
      <p:sp>
        <p:nvSpPr>
          <p:cNvPr id="4" name="Title 3">
            <a:extLst>
              <a:ext uri="{FF2B5EF4-FFF2-40B4-BE49-F238E27FC236}">
                <a16:creationId xmlns:a16="http://schemas.microsoft.com/office/drawing/2014/main" id="{91D1CC85-A0E3-CE4E-985A-9C14CCA778B4}"/>
              </a:ext>
            </a:extLst>
          </p:cNvPr>
          <p:cNvSpPr>
            <a:spLocks noGrp="1"/>
          </p:cNvSpPr>
          <p:nvPr>
            <p:ph type="title"/>
          </p:nvPr>
        </p:nvSpPr>
        <p:spPr/>
        <p:txBody>
          <a:bodyPr/>
          <a:lstStyle/>
          <a:p>
            <a:r>
              <a:rPr lang="en-US" dirty="0"/>
              <a:t>Step 3: Build a PSSM from the remaining sites</a:t>
            </a:r>
          </a:p>
        </p:txBody>
      </p:sp>
      <p:sp>
        <p:nvSpPr>
          <p:cNvPr id="70" name="&quot;No&quot; Symbol 69">
            <a:extLst>
              <a:ext uri="{FF2B5EF4-FFF2-40B4-BE49-F238E27FC236}">
                <a16:creationId xmlns:a16="http://schemas.microsoft.com/office/drawing/2014/main" id="{3E72B3D3-5992-9048-8790-3E761BA4261F}"/>
              </a:ext>
            </a:extLst>
          </p:cNvPr>
          <p:cNvSpPr/>
          <p:nvPr/>
        </p:nvSpPr>
        <p:spPr>
          <a:xfrm>
            <a:off x="8730458" y="5067300"/>
            <a:ext cx="798519" cy="503238"/>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4">
            <a:extLst>
              <a:ext uri="{FF2B5EF4-FFF2-40B4-BE49-F238E27FC236}">
                <a16:creationId xmlns:a16="http://schemas.microsoft.com/office/drawing/2014/main" id="{519A9D17-53ED-001E-9B58-FB7FE01F0915}"/>
              </a:ext>
            </a:extLst>
          </p:cNvPr>
          <p:cNvSpPr>
            <a:spLocks noGrp="1"/>
          </p:cNvSpPr>
          <p:nvPr>
            <p:ph type="sldNum" sz="quarter" idx="12"/>
          </p:nvPr>
        </p:nvSpPr>
        <p:spPr/>
        <p:txBody>
          <a:bodyPr/>
          <a:lstStyle/>
          <a:p>
            <a:fld id="{3CCACD2C-B79C-B240-AB66-3D9B004523F1}" type="slidenum">
              <a:rPr lang="en-US" smtClean="0"/>
              <a:t>18</a:t>
            </a:fld>
            <a:endParaRPr lang="en-US"/>
          </a:p>
        </p:txBody>
      </p:sp>
    </p:spTree>
    <p:extLst>
      <p:ext uri="{BB962C8B-B14F-4D97-AF65-F5344CB8AC3E}">
        <p14:creationId xmlns:p14="http://schemas.microsoft.com/office/powerpoint/2010/main" val="335115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8861-68D4-2441-8550-15DFED2591B7}"/>
              </a:ext>
            </a:extLst>
          </p:cNvPr>
          <p:cNvSpPr>
            <a:spLocks noGrp="1"/>
          </p:cNvSpPr>
          <p:nvPr>
            <p:ph type="title"/>
          </p:nvPr>
        </p:nvSpPr>
        <p:spPr/>
        <p:txBody>
          <a:bodyPr/>
          <a:lstStyle/>
          <a:p>
            <a:r>
              <a:rPr lang="en-US" dirty="0"/>
              <a:t>Step 4: Scan the held-out sequence with the new PSSM</a:t>
            </a:r>
          </a:p>
        </p:txBody>
      </p:sp>
      <p:graphicFrame>
        <p:nvGraphicFramePr>
          <p:cNvPr id="3" name="Object 79">
            <a:extLst>
              <a:ext uri="{FF2B5EF4-FFF2-40B4-BE49-F238E27FC236}">
                <a16:creationId xmlns:a16="http://schemas.microsoft.com/office/drawing/2014/main" id="{26695387-8848-5249-B552-5A3BC72ACA20}"/>
              </a:ext>
            </a:extLst>
          </p:cNvPr>
          <p:cNvGraphicFramePr>
            <a:graphicFrameLocks noChangeAspect="1"/>
          </p:cNvGraphicFramePr>
          <p:nvPr/>
        </p:nvGraphicFramePr>
        <p:xfrm>
          <a:off x="1976332" y="2628901"/>
          <a:ext cx="7662968" cy="2697164"/>
        </p:xfrm>
        <a:graphic>
          <a:graphicData uri="http://schemas.openxmlformats.org/presentationml/2006/ole">
            <mc:AlternateContent xmlns:mc="http://schemas.openxmlformats.org/markup-compatibility/2006">
              <mc:Choice xmlns:v="urn:schemas-microsoft-com:vml" Requires="v">
                <p:oleObj name="Worksheet" r:id="rId2" imgW="6921500" imgH="3898900" progId="Excel.Sheet.8">
                  <p:embed/>
                </p:oleObj>
              </mc:Choice>
              <mc:Fallback>
                <p:oleObj name="Worksheet" r:id="rId2" imgW="6921500" imgH="3898900" progId="Excel.Sheet.8">
                  <p:embed/>
                  <p:pic>
                    <p:nvPicPr>
                      <p:cNvPr id="3" name="Object 79">
                        <a:extLst>
                          <a:ext uri="{FF2B5EF4-FFF2-40B4-BE49-F238E27FC236}">
                            <a16:creationId xmlns:a16="http://schemas.microsoft.com/office/drawing/2014/main" id="{26695387-8848-5249-B552-5A3BC72AC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332" y="2628901"/>
                        <a:ext cx="7662968" cy="2697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0DE232E8-75F8-E541-A337-E883627AADA2}"/>
              </a:ext>
            </a:extLst>
          </p:cNvPr>
          <p:cNvSpPr txBox="1"/>
          <p:nvPr/>
        </p:nvSpPr>
        <p:spPr>
          <a:xfrm>
            <a:off x="4430547" y="5499100"/>
            <a:ext cx="2754537" cy="461665"/>
          </a:xfrm>
          <a:prstGeom prst="rect">
            <a:avLst/>
          </a:prstGeom>
          <a:noFill/>
        </p:spPr>
        <p:txBody>
          <a:bodyPr wrap="none" rtlCol="0">
            <a:spAutoFit/>
          </a:bodyPr>
          <a:lstStyle/>
          <a:p>
            <a:r>
              <a:rPr lang="en-US" sz="2400" dirty="0"/>
              <a:t>Position in sequence</a:t>
            </a:r>
          </a:p>
        </p:txBody>
      </p:sp>
      <p:sp>
        <p:nvSpPr>
          <p:cNvPr id="9" name="TextBox 8">
            <a:extLst>
              <a:ext uri="{FF2B5EF4-FFF2-40B4-BE49-F238E27FC236}">
                <a16:creationId xmlns:a16="http://schemas.microsoft.com/office/drawing/2014/main" id="{AF68374A-0A09-4B49-B957-7C93E54B22EE}"/>
              </a:ext>
            </a:extLst>
          </p:cNvPr>
          <p:cNvSpPr txBox="1"/>
          <p:nvPr/>
        </p:nvSpPr>
        <p:spPr>
          <a:xfrm rot="-5400000">
            <a:off x="1074551" y="3625546"/>
            <a:ext cx="872162" cy="461665"/>
          </a:xfrm>
          <a:prstGeom prst="rect">
            <a:avLst/>
          </a:prstGeom>
          <a:noFill/>
        </p:spPr>
        <p:txBody>
          <a:bodyPr wrap="none" rtlCol="0">
            <a:spAutoFit/>
          </a:bodyPr>
          <a:lstStyle/>
          <a:p>
            <a:r>
              <a:rPr lang="en-US" sz="2400" dirty="0"/>
              <a:t>Score</a:t>
            </a:r>
          </a:p>
        </p:txBody>
      </p:sp>
      <p:sp>
        <p:nvSpPr>
          <p:cNvPr id="10" name="Rectangular Callout 9">
            <a:extLst>
              <a:ext uri="{FF2B5EF4-FFF2-40B4-BE49-F238E27FC236}">
                <a16:creationId xmlns:a16="http://schemas.microsoft.com/office/drawing/2014/main" id="{1DA4CD96-2647-4741-831E-6636C85F2AF1}"/>
              </a:ext>
            </a:extLst>
          </p:cNvPr>
          <p:cNvSpPr/>
          <p:nvPr/>
        </p:nvSpPr>
        <p:spPr>
          <a:xfrm>
            <a:off x="9034272" y="1335024"/>
            <a:ext cx="3017520" cy="1545336"/>
          </a:xfrm>
          <a:prstGeom prst="wedgeRectCallout">
            <a:avLst>
              <a:gd name="adj1" fmla="val -42651"/>
              <a:gd name="adj2" fmla="val 18557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Normalize the scores to be non-negative and sum to 1</a:t>
            </a:r>
          </a:p>
        </p:txBody>
      </p:sp>
      <p:sp>
        <p:nvSpPr>
          <p:cNvPr id="8" name="Rectangle 9">
            <a:extLst>
              <a:ext uri="{FF2B5EF4-FFF2-40B4-BE49-F238E27FC236}">
                <a16:creationId xmlns:a16="http://schemas.microsoft.com/office/drawing/2014/main" id="{310C6E74-5B59-CD4E-B61B-CBD715351A19}"/>
              </a:ext>
            </a:extLst>
          </p:cNvPr>
          <p:cNvSpPr>
            <a:spLocks noChangeArrowheads="1"/>
          </p:cNvSpPr>
          <p:nvPr/>
        </p:nvSpPr>
        <p:spPr bwMode="auto">
          <a:xfrm>
            <a:off x="1905000" y="5326065"/>
            <a:ext cx="7734300" cy="274638"/>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ACAAAGGTACCTTCCTGGCCAATCTCACAGATTTAATATAGTAAATTGTCATGCATATGACTCATCCCGAACATGAAA</a:t>
            </a:r>
          </a:p>
        </p:txBody>
      </p:sp>
      <p:sp>
        <p:nvSpPr>
          <p:cNvPr id="11" name="Text Box 16">
            <a:extLst>
              <a:ext uri="{FF2B5EF4-FFF2-40B4-BE49-F238E27FC236}">
                <a16:creationId xmlns:a16="http://schemas.microsoft.com/office/drawing/2014/main" id="{B60ACDF3-6420-4744-BE27-5F8223E1AC9F}"/>
              </a:ext>
            </a:extLst>
          </p:cNvPr>
          <p:cNvSpPr txBox="1">
            <a:spLocks noChangeArrowheads="1"/>
          </p:cNvSpPr>
          <p:nvPr/>
        </p:nvSpPr>
        <p:spPr bwMode="auto">
          <a:xfrm>
            <a:off x="9817100" y="5321300"/>
            <a:ext cx="644525" cy="274638"/>
          </a:xfrm>
          <a:prstGeom prst="rect">
            <a:avLst/>
          </a:prstGeom>
          <a:noFill/>
          <a:ln w="9525">
            <a:noFill/>
            <a:miter lim="800000"/>
            <a:headEnd/>
            <a:tailEnd/>
          </a:ln>
        </p:spPr>
        <p:txBody>
          <a:bodyPr wrap="none">
            <a:prstTxWarp prst="textNoShape">
              <a:avLst/>
            </a:prstTxWarp>
            <a:spAutoFit/>
          </a:bodyPr>
          <a:lstStyle/>
          <a:p>
            <a:pPr eaLnBrk="0" hangingPunct="0"/>
            <a:r>
              <a:rPr lang="en-US" sz="1200" b="1" i="1" dirty="0">
                <a:solidFill>
                  <a:srgbClr val="FF6600"/>
                </a:solidFill>
                <a:latin typeface="Courier New" pitchFamily="1" charset="0"/>
              </a:rPr>
              <a:t>…ARO1</a:t>
            </a:r>
            <a:endParaRPr lang="en-US" sz="1200" b="1" i="1" dirty="0">
              <a:latin typeface="Courier New" pitchFamily="1" charset="0"/>
            </a:endParaRPr>
          </a:p>
        </p:txBody>
      </p:sp>
      <p:sp>
        <p:nvSpPr>
          <p:cNvPr id="12" name="Line 27">
            <a:extLst>
              <a:ext uri="{FF2B5EF4-FFF2-40B4-BE49-F238E27FC236}">
                <a16:creationId xmlns:a16="http://schemas.microsoft.com/office/drawing/2014/main" id="{D7D1F776-ABF5-3148-91FB-16378ADF0E17}"/>
              </a:ext>
            </a:extLst>
          </p:cNvPr>
          <p:cNvSpPr>
            <a:spLocks noChangeShapeType="1"/>
          </p:cNvSpPr>
          <p:nvPr/>
        </p:nvSpPr>
        <p:spPr bwMode="auto">
          <a:xfrm>
            <a:off x="10045700" y="53213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 name="Slide Number Placeholder 3">
            <a:extLst>
              <a:ext uri="{FF2B5EF4-FFF2-40B4-BE49-F238E27FC236}">
                <a16:creationId xmlns:a16="http://schemas.microsoft.com/office/drawing/2014/main" id="{58540CFE-5FF8-C02F-88F7-E4FD43FC25E4}"/>
              </a:ext>
            </a:extLst>
          </p:cNvPr>
          <p:cNvSpPr>
            <a:spLocks noGrp="1"/>
          </p:cNvSpPr>
          <p:nvPr>
            <p:ph type="sldNum" sz="quarter" idx="12"/>
          </p:nvPr>
        </p:nvSpPr>
        <p:spPr/>
        <p:txBody>
          <a:bodyPr/>
          <a:lstStyle/>
          <a:p>
            <a:fld id="{3CCACD2C-B79C-B240-AB66-3D9B004523F1}" type="slidenum">
              <a:rPr lang="en-US" smtClean="0"/>
              <a:t>19</a:t>
            </a:fld>
            <a:endParaRPr lang="en-US"/>
          </a:p>
        </p:txBody>
      </p:sp>
    </p:spTree>
    <p:extLst>
      <p:ext uri="{BB962C8B-B14F-4D97-AF65-F5344CB8AC3E}">
        <p14:creationId xmlns:p14="http://schemas.microsoft.com/office/powerpoint/2010/main" val="33997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p>
        </p:txBody>
      </p:sp>
      <p:sp>
        <p:nvSpPr>
          <p:cNvPr id="5" name="Content Placeholder 4"/>
          <p:cNvSpPr>
            <a:spLocks noGrp="1"/>
          </p:cNvSpPr>
          <p:nvPr>
            <p:ph idx="1"/>
          </p:nvPr>
        </p:nvSpPr>
        <p:spPr/>
        <p:txBody>
          <a:bodyPr/>
          <a:lstStyle/>
          <a:p>
            <a:r>
              <a:rPr lang="en-US" dirty="0"/>
              <a:t>Representing motifs</a:t>
            </a:r>
          </a:p>
          <a:p>
            <a:r>
              <a:rPr lang="en-US" dirty="0"/>
              <a:t>Motif discovery</a:t>
            </a:r>
          </a:p>
          <a:p>
            <a:pPr lvl="1"/>
            <a:r>
              <a:rPr lang="en-US" dirty="0"/>
              <a:t>Gibbs sampling</a:t>
            </a:r>
          </a:p>
          <a:p>
            <a:pPr lvl="1"/>
            <a:r>
              <a:rPr lang="en-US" dirty="0"/>
              <a:t>MEME</a:t>
            </a:r>
          </a:p>
          <a:p>
            <a:r>
              <a:rPr lang="en-US" dirty="0"/>
              <a:t>Scanning for motif occurrences</a:t>
            </a:r>
          </a:p>
          <a:p>
            <a:r>
              <a:rPr lang="en-US" dirty="0"/>
              <a:t>Multiple testing correction</a:t>
            </a:r>
          </a:p>
        </p:txBody>
      </p:sp>
      <p:sp>
        <p:nvSpPr>
          <p:cNvPr id="2" name="Slide Number Placeholder 1">
            <a:extLst>
              <a:ext uri="{FF2B5EF4-FFF2-40B4-BE49-F238E27FC236}">
                <a16:creationId xmlns:a16="http://schemas.microsoft.com/office/drawing/2014/main" id="{C697463A-C7EF-62F8-1092-B77EEF4A323C}"/>
              </a:ext>
            </a:extLst>
          </p:cNvPr>
          <p:cNvSpPr>
            <a:spLocks noGrp="1"/>
          </p:cNvSpPr>
          <p:nvPr>
            <p:ph type="sldNum" sz="quarter" idx="12"/>
          </p:nvPr>
        </p:nvSpPr>
        <p:spPr/>
        <p:txBody>
          <a:bodyPr/>
          <a:lstStyle/>
          <a:p>
            <a:fld id="{3CCACD2C-B79C-B240-AB66-3D9B004523F1}" type="slidenum">
              <a:rPr lang="en-US" smtClean="0"/>
              <a:t>2</a:t>
            </a:fld>
            <a:endParaRPr lang="en-US"/>
          </a:p>
        </p:txBody>
      </p:sp>
    </p:spTree>
    <p:extLst>
      <p:ext uri="{BB962C8B-B14F-4D97-AF65-F5344CB8AC3E}">
        <p14:creationId xmlns:p14="http://schemas.microsoft.com/office/powerpoint/2010/main" val="2253605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8861-68D4-2441-8550-15DFED2591B7}"/>
              </a:ext>
            </a:extLst>
          </p:cNvPr>
          <p:cNvSpPr>
            <a:spLocks noGrp="1"/>
          </p:cNvSpPr>
          <p:nvPr>
            <p:ph type="title"/>
          </p:nvPr>
        </p:nvSpPr>
        <p:spPr/>
        <p:txBody>
          <a:bodyPr/>
          <a:lstStyle/>
          <a:p>
            <a:r>
              <a:rPr lang="en-US" dirty="0"/>
              <a:t>Step 5: Probabilistically select a new motif instance</a:t>
            </a:r>
          </a:p>
        </p:txBody>
      </p:sp>
      <p:graphicFrame>
        <p:nvGraphicFramePr>
          <p:cNvPr id="3" name="Object 79">
            <a:extLst>
              <a:ext uri="{FF2B5EF4-FFF2-40B4-BE49-F238E27FC236}">
                <a16:creationId xmlns:a16="http://schemas.microsoft.com/office/drawing/2014/main" id="{26695387-8848-5249-B552-5A3BC72ACA20}"/>
              </a:ext>
            </a:extLst>
          </p:cNvPr>
          <p:cNvGraphicFramePr>
            <a:graphicFrameLocks noChangeAspect="1"/>
          </p:cNvGraphicFramePr>
          <p:nvPr/>
        </p:nvGraphicFramePr>
        <p:xfrm>
          <a:off x="1976332" y="2628901"/>
          <a:ext cx="7662968" cy="2697164"/>
        </p:xfrm>
        <a:graphic>
          <a:graphicData uri="http://schemas.openxmlformats.org/presentationml/2006/ole">
            <mc:AlternateContent xmlns:mc="http://schemas.openxmlformats.org/markup-compatibility/2006">
              <mc:Choice xmlns:v="urn:schemas-microsoft-com:vml" Requires="v">
                <p:oleObj name="Worksheet" r:id="rId2" imgW="6921500" imgH="3898900" progId="Excel.Sheet.8">
                  <p:embed/>
                </p:oleObj>
              </mc:Choice>
              <mc:Fallback>
                <p:oleObj name="Worksheet" r:id="rId2" imgW="6921500" imgH="3898900" progId="Excel.Sheet.8">
                  <p:embed/>
                  <p:pic>
                    <p:nvPicPr>
                      <p:cNvPr id="3" name="Object 79">
                        <a:extLst>
                          <a:ext uri="{FF2B5EF4-FFF2-40B4-BE49-F238E27FC236}">
                            <a16:creationId xmlns:a16="http://schemas.microsoft.com/office/drawing/2014/main" id="{26695387-8848-5249-B552-5A3BC72AC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332" y="2628901"/>
                        <a:ext cx="7662968" cy="2697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0DE232E8-75F8-E541-A337-E883627AADA2}"/>
              </a:ext>
            </a:extLst>
          </p:cNvPr>
          <p:cNvSpPr txBox="1"/>
          <p:nvPr/>
        </p:nvSpPr>
        <p:spPr>
          <a:xfrm>
            <a:off x="4430547" y="5499100"/>
            <a:ext cx="2754537" cy="461665"/>
          </a:xfrm>
          <a:prstGeom prst="rect">
            <a:avLst/>
          </a:prstGeom>
          <a:noFill/>
        </p:spPr>
        <p:txBody>
          <a:bodyPr wrap="none" rtlCol="0">
            <a:spAutoFit/>
          </a:bodyPr>
          <a:lstStyle/>
          <a:p>
            <a:r>
              <a:rPr lang="en-US" sz="2400" dirty="0"/>
              <a:t>Position in sequence</a:t>
            </a:r>
          </a:p>
        </p:txBody>
      </p:sp>
      <p:sp>
        <p:nvSpPr>
          <p:cNvPr id="9" name="TextBox 8">
            <a:extLst>
              <a:ext uri="{FF2B5EF4-FFF2-40B4-BE49-F238E27FC236}">
                <a16:creationId xmlns:a16="http://schemas.microsoft.com/office/drawing/2014/main" id="{AF68374A-0A09-4B49-B957-7C93E54B22EE}"/>
              </a:ext>
            </a:extLst>
          </p:cNvPr>
          <p:cNvSpPr txBox="1"/>
          <p:nvPr/>
        </p:nvSpPr>
        <p:spPr>
          <a:xfrm rot="-5400000">
            <a:off x="1074551" y="3625546"/>
            <a:ext cx="872162" cy="461665"/>
          </a:xfrm>
          <a:prstGeom prst="rect">
            <a:avLst/>
          </a:prstGeom>
          <a:noFill/>
        </p:spPr>
        <p:txBody>
          <a:bodyPr wrap="none" rtlCol="0">
            <a:spAutoFit/>
          </a:bodyPr>
          <a:lstStyle/>
          <a:p>
            <a:r>
              <a:rPr lang="en-US" sz="2400" dirty="0"/>
              <a:t>Score</a:t>
            </a:r>
          </a:p>
        </p:txBody>
      </p:sp>
      <p:sp>
        <p:nvSpPr>
          <p:cNvPr id="6" name="Text Box 69">
            <a:extLst>
              <a:ext uri="{FF2B5EF4-FFF2-40B4-BE49-F238E27FC236}">
                <a16:creationId xmlns:a16="http://schemas.microsoft.com/office/drawing/2014/main" id="{7BFCB560-E293-DF4C-B38D-C0542259CB98}"/>
              </a:ext>
            </a:extLst>
          </p:cNvPr>
          <p:cNvSpPr txBox="1">
            <a:spLocks noChangeArrowheads="1"/>
          </p:cNvSpPr>
          <p:nvPr/>
        </p:nvSpPr>
        <p:spPr bwMode="auto">
          <a:xfrm>
            <a:off x="2593543" y="5893816"/>
            <a:ext cx="1678280" cy="400110"/>
          </a:xfrm>
          <a:prstGeom prst="rect">
            <a:avLst/>
          </a:prstGeom>
          <a:noFill/>
          <a:ln w="9525">
            <a:solidFill>
              <a:schemeClr val="tx1"/>
            </a:solidFill>
            <a:miter lim="800000"/>
            <a:headEnd/>
            <a:tailEnd/>
          </a:ln>
          <a:effectLst/>
        </p:spPr>
        <p:txBody>
          <a:bodyPr wrap="none">
            <a:prstTxWarp prst="textNoShape">
              <a:avLst/>
            </a:prstTxWarp>
            <a:spAutoFit/>
          </a:bodyPr>
          <a:lstStyle/>
          <a:p>
            <a:pPr algn="ctr"/>
            <a:r>
              <a:rPr lang="en-US" sz="2000" dirty="0">
                <a:latin typeface="CentSchbook Mono BT" pitchFamily="49" charset="0"/>
              </a:rPr>
              <a:t>ACGCCGT:20%</a:t>
            </a:r>
          </a:p>
        </p:txBody>
      </p:sp>
      <p:sp>
        <p:nvSpPr>
          <p:cNvPr id="8" name="Text Box 71">
            <a:extLst>
              <a:ext uri="{FF2B5EF4-FFF2-40B4-BE49-F238E27FC236}">
                <a16:creationId xmlns:a16="http://schemas.microsoft.com/office/drawing/2014/main" id="{6D51BCF5-9B2E-B64D-9CC3-8D407D26C381}"/>
              </a:ext>
            </a:extLst>
          </p:cNvPr>
          <p:cNvSpPr txBox="1">
            <a:spLocks noChangeArrowheads="1"/>
          </p:cNvSpPr>
          <p:nvPr/>
        </p:nvSpPr>
        <p:spPr bwMode="auto">
          <a:xfrm>
            <a:off x="6803515" y="6121400"/>
            <a:ext cx="1703928" cy="400110"/>
          </a:xfrm>
          <a:prstGeom prst="rect">
            <a:avLst/>
          </a:prstGeom>
          <a:noFill/>
          <a:ln w="9525">
            <a:solidFill>
              <a:schemeClr val="tx1"/>
            </a:solidFill>
            <a:miter lim="800000"/>
            <a:headEnd/>
            <a:tailEnd/>
          </a:ln>
          <a:effectLst/>
        </p:spPr>
        <p:txBody>
          <a:bodyPr wrap="none">
            <a:prstTxWarp prst="textNoShape">
              <a:avLst/>
            </a:prstTxWarp>
            <a:spAutoFit/>
          </a:bodyPr>
          <a:lstStyle/>
          <a:p>
            <a:pPr algn="ctr"/>
            <a:r>
              <a:rPr lang="en-US" sz="2000">
                <a:latin typeface="CentSchbook Mono BT" pitchFamily="49" charset="0"/>
              </a:rPr>
              <a:t>ACGGCGT:52%</a:t>
            </a:r>
          </a:p>
        </p:txBody>
      </p:sp>
      <p:sp>
        <p:nvSpPr>
          <p:cNvPr id="10" name="Text Box 81">
            <a:extLst>
              <a:ext uri="{FF2B5EF4-FFF2-40B4-BE49-F238E27FC236}">
                <a16:creationId xmlns:a16="http://schemas.microsoft.com/office/drawing/2014/main" id="{B3C276B9-9DDB-EE47-998A-5051388C6D0F}"/>
              </a:ext>
            </a:extLst>
          </p:cNvPr>
          <p:cNvSpPr txBox="1">
            <a:spLocks noChangeArrowheads="1"/>
          </p:cNvSpPr>
          <p:nvPr/>
        </p:nvSpPr>
        <p:spPr bwMode="auto">
          <a:xfrm>
            <a:off x="8963333" y="5693761"/>
            <a:ext cx="1762022" cy="400110"/>
          </a:xfrm>
          <a:prstGeom prst="rect">
            <a:avLst/>
          </a:prstGeom>
          <a:noFill/>
          <a:ln w="9525">
            <a:solidFill>
              <a:schemeClr val="tx1"/>
            </a:solidFill>
            <a:miter lim="800000"/>
            <a:headEnd/>
            <a:tailEnd/>
          </a:ln>
          <a:effectLst/>
        </p:spPr>
        <p:txBody>
          <a:bodyPr wrap="none">
            <a:prstTxWarp prst="textNoShape">
              <a:avLst/>
            </a:prstTxWarp>
            <a:spAutoFit/>
          </a:bodyPr>
          <a:lstStyle/>
          <a:p>
            <a:pPr algn="ctr"/>
            <a:r>
              <a:rPr lang="en-US" sz="2000" dirty="0">
                <a:latin typeface="CentSchbook Mono BT" pitchFamily="49" charset="0"/>
              </a:rPr>
              <a:t>ACGAAGT: 11%</a:t>
            </a:r>
          </a:p>
        </p:txBody>
      </p:sp>
      <p:cxnSp>
        <p:nvCxnSpPr>
          <p:cNvPr id="17" name="Straight Arrow Connector 16">
            <a:extLst>
              <a:ext uri="{FF2B5EF4-FFF2-40B4-BE49-F238E27FC236}">
                <a16:creationId xmlns:a16="http://schemas.microsoft.com/office/drawing/2014/main" id="{6AE4BE59-4AEF-9F49-A918-6744069742B1}"/>
              </a:ext>
            </a:extLst>
          </p:cNvPr>
          <p:cNvCxnSpPr/>
          <p:nvPr/>
        </p:nvCxnSpPr>
        <p:spPr>
          <a:xfrm>
            <a:off x="5029200" y="3163824"/>
            <a:ext cx="0" cy="987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9">
            <a:extLst>
              <a:ext uri="{FF2B5EF4-FFF2-40B4-BE49-F238E27FC236}">
                <a16:creationId xmlns:a16="http://schemas.microsoft.com/office/drawing/2014/main" id="{821F5A16-F680-484A-B3D6-56EE0B256862}"/>
              </a:ext>
            </a:extLst>
          </p:cNvPr>
          <p:cNvSpPr>
            <a:spLocks noChangeArrowheads="1"/>
          </p:cNvSpPr>
          <p:nvPr/>
        </p:nvSpPr>
        <p:spPr bwMode="auto">
          <a:xfrm>
            <a:off x="1905000" y="5326065"/>
            <a:ext cx="7734300" cy="274638"/>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ACAAAGGTACCTTCCTGGCCAATCTCACAGATTTAATATAGTAAATTGTCATGCATATGACTCATCCCGAACATGAAA</a:t>
            </a:r>
          </a:p>
        </p:txBody>
      </p:sp>
      <p:sp>
        <p:nvSpPr>
          <p:cNvPr id="16" name="Text Box 16">
            <a:extLst>
              <a:ext uri="{FF2B5EF4-FFF2-40B4-BE49-F238E27FC236}">
                <a16:creationId xmlns:a16="http://schemas.microsoft.com/office/drawing/2014/main" id="{AA9DE5CF-00C5-1F4B-BEA6-4DCBC1759C3C}"/>
              </a:ext>
            </a:extLst>
          </p:cNvPr>
          <p:cNvSpPr txBox="1">
            <a:spLocks noChangeArrowheads="1"/>
          </p:cNvSpPr>
          <p:nvPr/>
        </p:nvSpPr>
        <p:spPr bwMode="auto">
          <a:xfrm>
            <a:off x="9817100" y="5321300"/>
            <a:ext cx="644525" cy="274638"/>
          </a:xfrm>
          <a:prstGeom prst="rect">
            <a:avLst/>
          </a:prstGeom>
          <a:noFill/>
          <a:ln w="9525">
            <a:noFill/>
            <a:miter lim="800000"/>
            <a:headEnd/>
            <a:tailEnd/>
          </a:ln>
        </p:spPr>
        <p:txBody>
          <a:bodyPr wrap="none">
            <a:prstTxWarp prst="textNoShape">
              <a:avLst/>
            </a:prstTxWarp>
            <a:spAutoFit/>
          </a:bodyPr>
          <a:lstStyle/>
          <a:p>
            <a:pPr eaLnBrk="0" hangingPunct="0"/>
            <a:r>
              <a:rPr lang="en-US" sz="1200" b="1" i="1" dirty="0">
                <a:solidFill>
                  <a:srgbClr val="FF6600"/>
                </a:solidFill>
                <a:latin typeface="Courier New" pitchFamily="1" charset="0"/>
              </a:rPr>
              <a:t>…ARO1</a:t>
            </a:r>
            <a:endParaRPr lang="en-US" sz="1200" b="1" i="1" dirty="0">
              <a:latin typeface="Courier New" pitchFamily="1" charset="0"/>
            </a:endParaRPr>
          </a:p>
        </p:txBody>
      </p:sp>
      <p:sp>
        <p:nvSpPr>
          <p:cNvPr id="18" name="Line 27">
            <a:extLst>
              <a:ext uri="{FF2B5EF4-FFF2-40B4-BE49-F238E27FC236}">
                <a16:creationId xmlns:a16="http://schemas.microsoft.com/office/drawing/2014/main" id="{E2E3FB86-F2FC-B34D-BAF1-6813D10FBEDB}"/>
              </a:ext>
            </a:extLst>
          </p:cNvPr>
          <p:cNvSpPr>
            <a:spLocks noChangeShapeType="1"/>
          </p:cNvSpPr>
          <p:nvPr/>
        </p:nvSpPr>
        <p:spPr bwMode="auto">
          <a:xfrm>
            <a:off x="10045700" y="53213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cxnSp>
        <p:nvCxnSpPr>
          <p:cNvPr id="5" name="Straight Connector 4">
            <a:extLst>
              <a:ext uri="{FF2B5EF4-FFF2-40B4-BE49-F238E27FC236}">
                <a16:creationId xmlns:a16="http://schemas.microsoft.com/office/drawing/2014/main" id="{C3DE30A2-00E8-5E40-BA92-B7E7A457D420}"/>
              </a:ext>
            </a:extLst>
          </p:cNvPr>
          <p:cNvCxnSpPr/>
          <p:nvPr/>
        </p:nvCxnSpPr>
        <p:spPr>
          <a:xfrm flipV="1">
            <a:off x="3913632" y="5378301"/>
            <a:ext cx="1005840" cy="3516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52F5154-D44C-EB47-8A56-96F4CF07C89A}"/>
              </a:ext>
            </a:extLst>
          </p:cNvPr>
          <p:cNvCxnSpPr/>
          <p:nvPr/>
        </p:nvCxnSpPr>
        <p:spPr>
          <a:xfrm flipV="1">
            <a:off x="7863840" y="5333846"/>
            <a:ext cx="128016" cy="5599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73B1F5-59F8-A342-A5CA-7A6B94075613}"/>
              </a:ext>
            </a:extLst>
          </p:cNvPr>
          <p:cNvCxnSpPr>
            <a:cxnSpLocks/>
          </p:cNvCxnSpPr>
          <p:nvPr/>
        </p:nvCxnSpPr>
        <p:spPr>
          <a:xfrm flipH="1" flipV="1">
            <a:off x="8507443" y="5378301"/>
            <a:ext cx="163169" cy="3516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55DB5A0-3FC5-1FA4-9B9B-B6B514B9106F}"/>
              </a:ext>
            </a:extLst>
          </p:cNvPr>
          <p:cNvSpPr>
            <a:spLocks noGrp="1"/>
          </p:cNvSpPr>
          <p:nvPr>
            <p:ph type="sldNum" sz="quarter" idx="12"/>
          </p:nvPr>
        </p:nvSpPr>
        <p:spPr/>
        <p:txBody>
          <a:bodyPr/>
          <a:lstStyle/>
          <a:p>
            <a:fld id="{3CCACD2C-B79C-B240-AB66-3D9B004523F1}" type="slidenum">
              <a:rPr lang="en-US" smtClean="0"/>
              <a:t>20</a:t>
            </a:fld>
            <a:endParaRPr lang="en-US"/>
          </a:p>
        </p:txBody>
      </p:sp>
    </p:spTree>
    <p:extLst>
      <p:ext uri="{BB962C8B-B14F-4D97-AF65-F5344CB8AC3E}">
        <p14:creationId xmlns:p14="http://schemas.microsoft.com/office/powerpoint/2010/main" val="4006820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AF1D-1967-0F4A-A4E9-85B369689239}"/>
              </a:ext>
            </a:extLst>
          </p:cNvPr>
          <p:cNvSpPr>
            <a:spLocks noGrp="1"/>
          </p:cNvSpPr>
          <p:nvPr>
            <p:ph type="title"/>
          </p:nvPr>
        </p:nvSpPr>
        <p:spPr/>
        <p:txBody>
          <a:bodyPr/>
          <a:lstStyle/>
          <a:p>
            <a:r>
              <a:rPr lang="en-US" dirty="0"/>
              <a:t>Return to step 2, randomly discarding a site</a:t>
            </a:r>
          </a:p>
        </p:txBody>
      </p:sp>
      <p:grpSp>
        <p:nvGrpSpPr>
          <p:cNvPr id="3" name="Group 2">
            <a:extLst>
              <a:ext uri="{FF2B5EF4-FFF2-40B4-BE49-F238E27FC236}">
                <a16:creationId xmlns:a16="http://schemas.microsoft.com/office/drawing/2014/main" id="{A0298BA7-489A-D649-90AC-248F20AA2D30}"/>
              </a:ext>
            </a:extLst>
          </p:cNvPr>
          <p:cNvGrpSpPr/>
          <p:nvPr/>
        </p:nvGrpSpPr>
        <p:grpSpPr>
          <a:xfrm>
            <a:off x="1981200" y="2603500"/>
            <a:ext cx="8432800" cy="2103438"/>
            <a:chOff x="2120900" y="4102100"/>
            <a:chExt cx="8432800" cy="2103438"/>
          </a:xfrm>
        </p:grpSpPr>
        <p:grpSp>
          <p:nvGrpSpPr>
            <p:cNvPr id="4" name="Group 4">
              <a:extLst>
                <a:ext uri="{FF2B5EF4-FFF2-40B4-BE49-F238E27FC236}">
                  <a16:creationId xmlns:a16="http://schemas.microsoft.com/office/drawing/2014/main" id="{93983736-BCFF-BA42-9747-38B9C8AB29C1}"/>
                </a:ext>
              </a:extLst>
            </p:cNvPr>
            <p:cNvGrpSpPr>
              <a:grpSpLocks/>
            </p:cNvGrpSpPr>
            <p:nvPr/>
          </p:nvGrpSpPr>
          <p:grpSpPr bwMode="auto">
            <a:xfrm>
              <a:off x="2120900" y="4102100"/>
              <a:ext cx="8432800" cy="2103438"/>
              <a:chOff x="144" y="1152"/>
              <a:chExt cx="5312" cy="1325"/>
            </a:xfrm>
          </p:grpSpPr>
          <p:sp>
            <p:nvSpPr>
              <p:cNvPr id="13" name="Text Box 5">
                <a:extLst>
                  <a:ext uri="{FF2B5EF4-FFF2-40B4-BE49-F238E27FC236}">
                    <a16:creationId xmlns:a16="http://schemas.microsoft.com/office/drawing/2014/main" id="{BE029FC3-731F-814F-A29A-5C997EC304DF}"/>
                  </a:ext>
                </a:extLst>
              </p:cNvPr>
              <p:cNvSpPr txBox="1">
                <a:spLocks noChangeArrowheads="1"/>
              </p:cNvSpPr>
              <p:nvPr/>
            </p:nvSpPr>
            <p:spPr bwMode="auto">
              <a:xfrm>
                <a:off x="144" y="1152"/>
                <a:ext cx="5136" cy="173"/>
              </a:xfrm>
              <a:prstGeom prst="rect">
                <a:avLst/>
              </a:prstGeom>
              <a:noFill/>
              <a:ln w="9525">
                <a:noFill/>
                <a:miter lim="800000"/>
                <a:headEnd/>
                <a:tailEnd/>
              </a:ln>
            </p:spPr>
            <p:txBody>
              <a:bodyPr>
                <a:prstTxWarp prst="textNoShape">
                  <a:avLst/>
                </a:prstTxWarp>
                <a:spAutoFit/>
              </a:bodyPr>
              <a:lstStyle/>
              <a:p>
                <a:pPr eaLnBrk="0" hangingPunct="0"/>
                <a:r>
                  <a:rPr lang="en-US" sz="1200" b="1" dirty="0">
                    <a:latin typeface="Courier New" pitchFamily="1" charset="0"/>
                  </a:rPr>
                  <a:t>5’- TCTCTCTCCACGGCTAATTAGGTGATCATGAAAAAATGAAAAATTCATGAGAAAAGAGTCAGACATCGAAACATACAT</a:t>
                </a:r>
              </a:p>
            </p:txBody>
          </p:sp>
          <p:sp>
            <p:nvSpPr>
              <p:cNvPr id="14" name="Rectangle 6">
                <a:extLst>
                  <a:ext uri="{FF2B5EF4-FFF2-40B4-BE49-F238E27FC236}">
                    <a16:creationId xmlns:a16="http://schemas.microsoft.com/office/drawing/2014/main" id="{54C1E0C2-464B-7A48-B6B1-1ED20DC10E84}"/>
                  </a:ext>
                </a:extLst>
              </p:cNvPr>
              <p:cNvSpPr>
                <a:spLocks noChangeArrowheads="1"/>
              </p:cNvSpPr>
              <p:nvPr/>
            </p:nvSpPr>
            <p:spPr bwMode="auto">
              <a:xfrm>
                <a:off x="144" y="135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ATGGCAGAATCACTTTAAAACGTGGCCCCACCCGCTGCACCCTGTGCATTTTGTACGTTACTGCGAAATGACTCAACG</a:t>
                </a:r>
              </a:p>
            </p:txBody>
          </p:sp>
          <p:sp>
            <p:nvSpPr>
              <p:cNvPr id="15" name="Rectangle 7">
                <a:extLst>
                  <a:ext uri="{FF2B5EF4-FFF2-40B4-BE49-F238E27FC236}">
                    <a16:creationId xmlns:a16="http://schemas.microsoft.com/office/drawing/2014/main" id="{77BB66A9-AF49-B64E-957F-EC0B8297C114}"/>
                  </a:ext>
                </a:extLst>
              </p:cNvPr>
              <p:cNvSpPr>
                <a:spLocks noChangeArrowheads="1"/>
              </p:cNvSpPr>
              <p:nvPr/>
            </p:nvSpPr>
            <p:spPr bwMode="auto">
              <a:xfrm>
                <a:off x="144" y="154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CACATCCAACGAATCACCTCACCGTTATCGTGACTCACTTTCTTTCGCATCGCCGAAGTGCCATAAAAAATATTTTTT</a:t>
                </a:r>
              </a:p>
            </p:txBody>
          </p:sp>
          <p:sp>
            <p:nvSpPr>
              <p:cNvPr id="16" name="Rectangle 8">
                <a:extLst>
                  <a:ext uri="{FF2B5EF4-FFF2-40B4-BE49-F238E27FC236}">
                    <a16:creationId xmlns:a16="http://schemas.microsoft.com/office/drawing/2014/main" id="{516EDCD8-95DF-2746-B525-BE33641D3FCB}"/>
                  </a:ext>
                </a:extLst>
              </p:cNvPr>
              <p:cNvSpPr>
                <a:spLocks noChangeArrowheads="1"/>
              </p:cNvSpPr>
              <p:nvPr/>
            </p:nvSpPr>
            <p:spPr bwMode="auto">
              <a:xfrm>
                <a:off x="144" y="17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TGCGAACAAAAGAGTCATTACAACGAGGAAATAGAAGAAAATGAAAAATTTTCGACAAAATGTATAGTCATTTCTATC</a:t>
                </a:r>
              </a:p>
            </p:txBody>
          </p:sp>
          <p:sp>
            <p:nvSpPr>
              <p:cNvPr id="17" name="Rectangle 9">
                <a:extLst>
                  <a:ext uri="{FF2B5EF4-FFF2-40B4-BE49-F238E27FC236}">
                    <a16:creationId xmlns:a16="http://schemas.microsoft.com/office/drawing/2014/main" id="{AA7D6425-3B1E-034E-A885-7CF6308B8F6A}"/>
                  </a:ext>
                </a:extLst>
              </p:cNvPr>
              <p:cNvSpPr>
                <a:spLocks noChangeArrowheads="1"/>
              </p:cNvSpPr>
              <p:nvPr/>
            </p:nvSpPr>
            <p:spPr bwMode="auto">
              <a:xfrm>
                <a:off x="144" y="19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ACAAAGGTACCTTCCTGGCCAATCTCACAGATTTAATATAGTAAATTGTCATGCATATGACTCATCCCGAACATGAAA</a:t>
                </a:r>
              </a:p>
            </p:txBody>
          </p:sp>
          <p:sp>
            <p:nvSpPr>
              <p:cNvPr id="18" name="Rectangle 10">
                <a:extLst>
                  <a:ext uri="{FF2B5EF4-FFF2-40B4-BE49-F238E27FC236}">
                    <a16:creationId xmlns:a16="http://schemas.microsoft.com/office/drawing/2014/main" id="{B47CF3B5-C6D4-D945-8BB8-C57EB7A36AE2}"/>
                  </a:ext>
                </a:extLst>
              </p:cNvPr>
              <p:cNvSpPr>
                <a:spLocks noChangeArrowheads="1"/>
              </p:cNvSpPr>
              <p:nvPr/>
            </p:nvSpPr>
            <p:spPr bwMode="auto">
              <a:xfrm>
                <a:off x="144" y="211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ATTGATTGACTCATTTTCCTCTGACTACTACCAGTTCAAAATGTTAGAGAAAAATAGAAAAGCAGAAAAAATAAATAA</a:t>
                </a:r>
              </a:p>
            </p:txBody>
          </p:sp>
          <p:sp>
            <p:nvSpPr>
              <p:cNvPr id="19" name="Rectangle 11">
                <a:extLst>
                  <a:ext uri="{FF2B5EF4-FFF2-40B4-BE49-F238E27FC236}">
                    <a16:creationId xmlns:a16="http://schemas.microsoft.com/office/drawing/2014/main" id="{C82E5EED-1FA2-3342-AB79-072E8151E876}"/>
                  </a:ext>
                </a:extLst>
              </p:cNvPr>
              <p:cNvSpPr>
                <a:spLocks noChangeArrowheads="1"/>
              </p:cNvSpPr>
              <p:nvPr/>
            </p:nvSpPr>
            <p:spPr bwMode="auto">
              <a:xfrm>
                <a:off x="144" y="230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GGCGCCACAGTCCGCGTTTGGTTATCCGGCTGACTCATTCTGACTCTTTTTTGGAAAGTGTGGCATGTGCTTCACACA</a:t>
                </a:r>
              </a:p>
            </p:txBody>
          </p:sp>
          <p:sp>
            <p:nvSpPr>
              <p:cNvPr id="20" name="Text Box 12">
                <a:extLst>
                  <a:ext uri="{FF2B5EF4-FFF2-40B4-BE49-F238E27FC236}">
                    <a16:creationId xmlns:a16="http://schemas.microsoft.com/office/drawing/2014/main" id="{55755BD0-E4AA-4A4B-8035-35C84D6CD045}"/>
                  </a:ext>
                </a:extLst>
              </p:cNvPr>
              <p:cNvSpPr txBox="1">
                <a:spLocks noChangeArrowheads="1"/>
              </p:cNvSpPr>
              <p:nvPr/>
            </p:nvSpPr>
            <p:spPr bwMode="auto">
              <a:xfrm>
                <a:off x="4992" y="1152"/>
                <a:ext cx="464"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…HIS7</a:t>
                </a:r>
                <a:r>
                  <a:rPr lang="en-US" sz="1200" b="1" i="1">
                    <a:latin typeface="Courier New" pitchFamily="1" charset="0"/>
                  </a:rPr>
                  <a:t> </a:t>
                </a:r>
              </a:p>
            </p:txBody>
          </p:sp>
          <p:sp>
            <p:nvSpPr>
              <p:cNvPr id="21" name="Text Box 13">
                <a:extLst>
                  <a:ext uri="{FF2B5EF4-FFF2-40B4-BE49-F238E27FC236}">
                    <a16:creationId xmlns:a16="http://schemas.microsoft.com/office/drawing/2014/main" id="{5D52F288-C1B9-934C-9A12-3F723AEC1EB4}"/>
                  </a:ext>
                </a:extLst>
              </p:cNvPr>
              <p:cNvSpPr txBox="1">
                <a:spLocks noChangeArrowheads="1"/>
              </p:cNvSpPr>
              <p:nvPr/>
            </p:nvSpPr>
            <p:spPr bwMode="auto">
              <a:xfrm>
                <a:off x="4992" y="134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…ARO4</a:t>
                </a:r>
                <a:endParaRPr lang="en-US" sz="1200" b="1" i="1">
                  <a:latin typeface="Courier New" pitchFamily="1" charset="0"/>
                </a:endParaRPr>
              </a:p>
            </p:txBody>
          </p:sp>
          <p:sp>
            <p:nvSpPr>
              <p:cNvPr id="22" name="Text Box 14">
                <a:extLst>
                  <a:ext uri="{FF2B5EF4-FFF2-40B4-BE49-F238E27FC236}">
                    <a16:creationId xmlns:a16="http://schemas.microsoft.com/office/drawing/2014/main" id="{0218742D-0BD5-E949-84F9-B47313B6B82D}"/>
                  </a:ext>
                </a:extLst>
              </p:cNvPr>
              <p:cNvSpPr txBox="1">
                <a:spLocks noChangeArrowheads="1"/>
              </p:cNvSpPr>
              <p:nvPr/>
            </p:nvSpPr>
            <p:spPr bwMode="auto">
              <a:xfrm>
                <a:off x="4992" y="1536"/>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…ILV6</a:t>
                </a:r>
                <a:endParaRPr lang="en-US" sz="1200" b="1" i="1">
                  <a:latin typeface="Courier New" pitchFamily="1" charset="0"/>
                </a:endParaRPr>
              </a:p>
            </p:txBody>
          </p:sp>
          <p:sp>
            <p:nvSpPr>
              <p:cNvPr id="23" name="Text Box 15">
                <a:extLst>
                  <a:ext uri="{FF2B5EF4-FFF2-40B4-BE49-F238E27FC236}">
                    <a16:creationId xmlns:a16="http://schemas.microsoft.com/office/drawing/2014/main" id="{FDB210BF-3F8A-7F41-8B66-30733531CE49}"/>
                  </a:ext>
                </a:extLst>
              </p:cNvPr>
              <p:cNvSpPr txBox="1">
                <a:spLocks noChangeArrowheads="1"/>
              </p:cNvSpPr>
              <p:nvPr/>
            </p:nvSpPr>
            <p:spPr bwMode="auto">
              <a:xfrm>
                <a:off x="4992" y="1728"/>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…THR4</a:t>
                </a:r>
                <a:endParaRPr lang="en-US" sz="1200" b="1" i="1">
                  <a:latin typeface="Courier New" pitchFamily="1" charset="0"/>
                </a:endParaRPr>
              </a:p>
            </p:txBody>
          </p:sp>
          <p:sp>
            <p:nvSpPr>
              <p:cNvPr id="24" name="Text Box 16">
                <a:extLst>
                  <a:ext uri="{FF2B5EF4-FFF2-40B4-BE49-F238E27FC236}">
                    <a16:creationId xmlns:a16="http://schemas.microsoft.com/office/drawing/2014/main" id="{FCA82A6A-065E-2047-AE2D-BEB311BE3B60}"/>
                  </a:ext>
                </a:extLst>
              </p:cNvPr>
              <p:cNvSpPr txBox="1">
                <a:spLocks noChangeArrowheads="1"/>
              </p:cNvSpPr>
              <p:nvPr/>
            </p:nvSpPr>
            <p:spPr bwMode="auto">
              <a:xfrm>
                <a:off x="4992" y="1920"/>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…ARO1</a:t>
                </a:r>
                <a:endParaRPr lang="en-US" sz="1200" b="1" i="1">
                  <a:latin typeface="Courier New" pitchFamily="1" charset="0"/>
                </a:endParaRPr>
              </a:p>
            </p:txBody>
          </p:sp>
          <p:sp>
            <p:nvSpPr>
              <p:cNvPr id="25" name="Text Box 17">
                <a:extLst>
                  <a:ext uri="{FF2B5EF4-FFF2-40B4-BE49-F238E27FC236}">
                    <a16:creationId xmlns:a16="http://schemas.microsoft.com/office/drawing/2014/main" id="{CBEE9F45-F1F6-5E45-8FC1-473B53AEFCE5}"/>
                  </a:ext>
                </a:extLst>
              </p:cNvPr>
              <p:cNvSpPr txBox="1">
                <a:spLocks noChangeArrowheads="1"/>
              </p:cNvSpPr>
              <p:nvPr/>
            </p:nvSpPr>
            <p:spPr bwMode="auto">
              <a:xfrm>
                <a:off x="4992" y="2112"/>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…HOM2</a:t>
                </a:r>
                <a:endParaRPr lang="en-US" sz="1200" b="1" i="1">
                  <a:latin typeface="Courier New" pitchFamily="1" charset="0"/>
                </a:endParaRPr>
              </a:p>
            </p:txBody>
          </p:sp>
          <p:sp>
            <p:nvSpPr>
              <p:cNvPr id="26" name="Text Box 18">
                <a:extLst>
                  <a:ext uri="{FF2B5EF4-FFF2-40B4-BE49-F238E27FC236}">
                    <a16:creationId xmlns:a16="http://schemas.microsoft.com/office/drawing/2014/main" id="{14695DE7-7157-4C4B-AB80-2D97EC25CADB}"/>
                  </a:ext>
                </a:extLst>
              </p:cNvPr>
              <p:cNvSpPr txBox="1">
                <a:spLocks noChangeArrowheads="1"/>
              </p:cNvSpPr>
              <p:nvPr/>
            </p:nvSpPr>
            <p:spPr bwMode="auto">
              <a:xfrm>
                <a:off x="4992" y="230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…PRO3</a:t>
                </a:r>
                <a:endParaRPr lang="en-US" sz="1200" b="1" i="1">
                  <a:latin typeface="Courier New" pitchFamily="1" charset="0"/>
                </a:endParaRPr>
              </a:p>
            </p:txBody>
          </p:sp>
          <p:sp>
            <p:nvSpPr>
              <p:cNvPr id="27" name="Line 19">
                <a:extLst>
                  <a:ext uri="{FF2B5EF4-FFF2-40B4-BE49-F238E27FC236}">
                    <a16:creationId xmlns:a16="http://schemas.microsoft.com/office/drawing/2014/main" id="{9D473AAA-CBA3-344A-B566-3B78D4A70156}"/>
                  </a:ext>
                </a:extLst>
              </p:cNvPr>
              <p:cNvSpPr>
                <a:spLocks noChangeShapeType="1"/>
              </p:cNvSpPr>
              <p:nvPr/>
            </p:nvSpPr>
            <p:spPr bwMode="auto">
              <a:xfrm>
                <a:off x="5136" y="115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8" name="Line 20">
                <a:extLst>
                  <a:ext uri="{FF2B5EF4-FFF2-40B4-BE49-F238E27FC236}">
                    <a16:creationId xmlns:a16="http://schemas.microsoft.com/office/drawing/2014/main" id="{37075A59-7F41-6149-8DD1-F0D9DFB56F8D}"/>
                  </a:ext>
                </a:extLst>
              </p:cNvPr>
              <p:cNvSpPr>
                <a:spLocks noChangeShapeType="1"/>
              </p:cNvSpPr>
              <p:nvPr/>
            </p:nvSpPr>
            <p:spPr bwMode="auto">
              <a:xfrm>
                <a:off x="5136" y="115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 name="Line 21">
                <a:extLst>
                  <a:ext uri="{FF2B5EF4-FFF2-40B4-BE49-F238E27FC236}">
                    <a16:creationId xmlns:a16="http://schemas.microsoft.com/office/drawing/2014/main" id="{D1F93996-62F1-6F4F-AE57-B166266280DC}"/>
                  </a:ext>
                </a:extLst>
              </p:cNvPr>
              <p:cNvSpPr>
                <a:spLocks noChangeShapeType="1"/>
              </p:cNvSpPr>
              <p:nvPr/>
            </p:nvSpPr>
            <p:spPr bwMode="auto">
              <a:xfrm>
                <a:off x="5136" y="134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0" name="Line 22">
                <a:extLst>
                  <a:ext uri="{FF2B5EF4-FFF2-40B4-BE49-F238E27FC236}">
                    <a16:creationId xmlns:a16="http://schemas.microsoft.com/office/drawing/2014/main" id="{360DFEE7-A14D-6C4F-8A90-83E339CFB747}"/>
                  </a:ext>
                </a:extLst>
              </p:cNvPr>
              <p:cNvSpPr>
                <a:spLocks noChangeShapeType="1"/>
              </p:cNvSpPr>
              <p:nvPr/>
            </p:nvSpPr>
            <p:spPr bwMode="auto">
              <a:xfrm>
                <a:off x="5136" y="134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 name="Line 23">
                <a:extLst>
                  <a:ext uri="{FF2B5EF4-FFF2-40B4-BE49-F238E27FC236}">
                    <a16:creationId xmlns:a16="http://schemas.microsoft.com/office/drawing/2014/main" id="{CA1803B7-CADA-AC4E-A2FB-85893FD230F1}"/>
                  </a:ext>
                </a:extLst>
              </p:cNvPr>
              <p:cNvSpPr>
                <a:spLocks noChangeShapeType="1"/>
              </p:cNvSpPr>
              <p:nvPr/>
            </p:nvSpPr>
            <p:spPr bwMode="auto">
              <a:xfrm>
                <a:off x="5136" y="1536"/>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2" name="Line 24">
                <a:extLst>
                  <a:ext uri="{FF2B5EF4-FFF2-40B4-BE49-F238E27FC236}">
                    <a16:creationId xmlns:a16="http://schemas.microsoft.com/office/drawing/2014/main" id="{E96F62BC-485A-F748-98EE-6990E34BC83C}"/>
                  </a:ext>
                </a:extLst>
              </p:cNvPr>
              <p:cNvSpPr>
                <a:spLocks noChangeShapeType="1"/>
              </p:cNvSpPr>
              <p:nvPr/>
            </p:nvSpPr>
            <p:spPr bwMode="auto">
              <a:xfrm>
                <a:off x="5136" y="1536"/>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 name="Line 25">
                <a:extLst>
                  <a:ext uri="{FF2B5EF4-FFF2-40B4-BE49-F238E27FC236}">
                    <a16:creationId xmlns:a16="http://schemas.microsoft.com/office/drawing/2014/main" id="{63C2052B-AD36-DD46-BEAB-8E1C4F902139}"/>
                  </a:ext>
                </a:extLst>
              </p:cNvPr>
              <p:cNvSpPr>
                <a:spLocks noChangeShapeType="1"/>
              </p:cNvSpPr>
              <p:nvPr/>
            </p:nvSpPr>
            <p:spPr bwMode="auto">
              <a:xfrm>
                <a:off x="5136" y="1728"/>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4" name="Line 26">
                <a:extLst>
                  <a:ext uri="{FF2B5EF4-FFF2-40B4-BE49-F238E27FC236}">
                    <a16:creationId xmlns:a16="http://schemas.microsoft.com/office/drawing/2014/main" id="{835F7A10-DD17-4942-84B7-0BAAA6DAF244}"/>
                  </a:ext>
                </a:extLst>
              </p:cNvPr>
              <p:cNvSpPr>
                <a:spLocks noChangeShapeType="1"/>
              </p:cNvSpPr>
              <p:nvPr/>
            </p:nvSpPr>
            <p:spPr bwMode="auto">
              <a:xfrm>
                <a:off x="5136" y="1728"/>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 name="Line 27">
                <a:extLst>
                  <a:ext uri="{FF2B5EF4-FFF2-40B4-BE49-F238E27FC236}">
                    <a16:creationId xmlns:a16="http://schemas.microsoft.com/office/drawing/2014/main" id="{855796A7-6113-3342-9B06-FED825E6C49D}"/>
                  </a:ext>
                </a:extLst>
              </p:cNvPr>
              <p:cNvSpPr>
                <a:spLocks noChangeShapeType="1"/>
              </p:cNvSpPr>
              <p:nvPr/>
            </p:nvSpPr>
            <p:spPr bwMode="auto">
              <a:xfrm>
                <a:off x="5136" y="1920"/>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6" name="Line 28">
                <a:extLst>
                  <a:ext uri="{FF2B5EF4-FFF2-40B4-BE49-F238E27FC236}">
                    <a16:creationId xmlns:a16="http://schemas.microsoft.com/office/drawing/2014/main" id="{9229B32F-8AB7-184D-9092-CF7258F765EC}"/>
                  </a:ext>
                </a:extLst>
              </p:cNvPr>
              <p:cNvSpPr>
                <a:spLocks noChangeShapeType="1"/>
              </p:cNvSpPr>
              <p:nvPr/>
            </p:nvSpPr>
            <p:spPr bwMode="auto">
              <a:xfrm>
                <a:off x="5136" y="1920"/>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7" name="Line 29">
                <a:extLst>
                  <a:ext uri="{FF2B5EF4-FFF2-40B4-BE49-F238E27FC236}">
                    <a16:creationId xmlns:a16="http://schemas.microsoft.com/office/drawing/2014/main" id="{7AA67155-2193-ED49-9910-43835639BC31}"/>
                  </a:ext>
                </a:extLst>
              </p:cNvPr>
              <p:cNvSpPr>
                <a:spLocks noChangeShapeType="1"/>
              </p:cNvSpPr>
              <p:nvPr/>
            </p:nvSpPr>
            <p:spPr bwMode="auto">
              <a:xfrm>
                <a:off x="5136" y="211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8" name="Line 30">
                <a:extLst>
                  <a:ext uri="{FF2B5EF4-FFF2-40B4-BE49-F238E27FC236}">
                    <a16:creationId xmlns:a16="http://schemas.microsoft.com/office/drawing/2014/main" id="{F2FDAF0A-95B2-304C-81CB-278DAB0D9490}"/>
                  </a:ext>
                </a:extLst>
              </p:cNvPr>
              <p:cNvSpPr>
                <a:spLocks noChangeShapeType="1"/>
              </p:cNvSpPr>
              <p:nvPr/>
            </p:nvSpPr>
            <p:spPr bwMode="auto">
              <a:xfrm>
                <a:off x="5136" y="211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 name="Line 31">
                <a:extLst>
                  <a:ext uri="{FF2B5EF4-FFF2-40B4-BE49-F238E27FC236}">
                    <a16:creationId xmlns:a16="http://schemas.microsoft.com/office/drawing/2014/main" id="{6DD73E00-04D5-C341-A0E1-C8F83E3264D6}"/>
                  </a:ext>
                </a:extLst>
              </p:cNvPr>
              <p:cNvSpPr>
                <a:spLocks noChangeShapeType="1"/>
              </p:cNvSpPr>
              <p:nvPr/>
            </p:nvSpPr>
            <p:spPr bwMode="auto">
              <a:xfrm>
                <a:off x="5136" y="230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0" name="Line 32">
                <a:extLst>
                  <a:ext uri="{FF2B5EF4-FFF2-40B4-BE49-F238E27FC236}">
                    <a16:creationId xmlns:a16="http://schemas.microsoft.com/office/drawing/2014/main" id="{C7D5B02C-DF17-AC49-92FF-95DBC79DCC96}"/>
                  </a:ext>
                </a:extLst>
              </p:cNvPr>
              <p:cNvSpPr>
                <a:spLocks noChangeShapeType="1"/>
              </p:cNvSpPr>
              <p:nvPr/>
            </p:nvSpPr>
            <p:spPr bwMode="auto">
              <a:xfrm>
                <a:off x="5136" y="230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5" name="Group 34">
              <a:extLst>
                <a:ext uri="{FF2B5EF4-FFF2-40B4-BE49-F238E27FC236}">
                  <a16:creationId xmlns:a16="http://schemas.microsoft.com/office/drawing/2014/main" id="{70350C34-A5D8-9A4D-870A-5DA0DB01CEA7}"/>
                </a:ext>
              </a:extLst>
            </p:cNvPr>
            <p:cNvGrpSpPr>
              <a:grpSpLocks/>
            </p:cNvGrpSpPr>
            <p:nvPr/>
          </p:nvGrpSpPr>
          <p:grpSpPr bwMode="auto">
            <a:xfrm>
              <a:off x="3263900" y="4102100"/>
              <a:ext cx="6323019" cy="1830388"/>
              <a:chOff x="960" y="2448"/>
              <a:chExt cx="3983" cy="1153"/>
            </a:xfrm>
          </p:grpSpPr>
          <p:sp>
            <p:nvSpPr>
              <p:cNvPr id="6" name="Line 35">
                <a:extLst>
                  <a:ext uri="{FF2B5EF4-FFF2-40B4-BE49-F238E27FC236}">
                    <a16:creationId xmlns:a16="http://schemas.microsoft.com/office/drawing/2014/main" id="{1C34BFB3-2E28-5C44-9D26-A49F1E8FAD10}"/>
                  </a:ext>
                </a:extLst>
              </p:cNvPr>
              <p:cNvSpPr>
                <a:spLocks noChangeShapeType="1"/>
              </p:cNvSpPr>
              <p:nvPr/>
            </p:nvSpPr>
            <p:spPr bwMode="auto">
              <a:xfrm>
                <a:off x="2765" y="2448"/>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7" name="Line 36">
                <a:extLst>
                  <a:ext uri="{FF2B5EF4-FFF2-40B4-BE49-F238E27FC236}">
                    <a16:creationId xmlns:a16="http://schemas.microsoft.com/office/drawing/2014/main" id="{26D0C8A0-B599-C242-BBCA-1F9F9C1AEEDB}"/>
                  </a:ext>
                </a:extLst>
              </p:cNvPr>
              <p:cNvSpPr>
                <a:spLocks noChangeShapeType="1"/>
              </p:cNvSpPr>
              <p:nvPr/>
            </p:nvSpPr>
            <p:spPr bwMode="auto">
              <a:xfrm>
                <a:off x="3650" y="2640"/>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8" name="Line 37">
                <a:extLst>
                  <a:ext uri="{FF2B5EF4-FFF2-40B4-BE49-F238E27FC236}">
                    <a16:creationId xmlns:a16="http://schemas.microsoft.com/office/drawing/2014/main" id="{70CF5BEB-DC57-A444-9C9B-69983201D654}"/>
                  </a:ext>
                </a:extLst>
              </p:cNvPr>
              <p:cNvSpPr>
                <a:spLocks noChangeShapeType="1"/>
              </p:cNvSpPr>
              <p:nvPr/>
            </p:nvSpPr>
            <p:spPr bwMode="auto">
              <a:xfrm>
                <a:off x="960" y="3024"/>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9" name="Line 38">
                <a:extLst>
                  <a:ext uri="{FF2B5EF4-FFF2-40B4-BE49-F238E27FC236}">
                    <a16:creationId xmlns:a16="http://schemas.microsoft.com/office/drawing/2014/main" id="{00390A00-E2CC-B741-96F7-B268C43DF7FC}"/>
                  </a:ext>
                </a:extLst>
              </p:cNvPr>
              <p:cNvSpPr>
                <a:spLocks noChangeShapeType="1"/>
              </p:cNvSpPr>
              <p:nvPr/>
            </p:nvSpPr>
            <p:spPr bwMode="auto">
              <a:xfrm rot="10800000">
                <a:off x="4367" y="3216"/>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10" name="Line 39">
                <a:extLst>
                  <a:ext uri="{FF2B5EF4-FFF2-40B4-BE49-F238E27FC236}">
                    <a16:creationId xmlns:a16="http://schemas.microsoft.com/office/drawing/2014/main" id="{69E1797C-8BC1-4A48-823F-8CF31B41DE55}"/>
                  </a:ext>
                </a:extLst>
              </p:cNvPr>
              <p:cNvSpPr>
                <a:spLocks noChangeShapeType="1"/>
              </p:cNvSpPr>
              <p:nvPr/>
            </p:nvSpPr>
            <p:spPr bwMode="auto">
              <a:xfrm rot="10800000">
                <a:off x="2326" y="3408"/>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11" name="Line 40">
                <a:extLst>
                  <a:ext uri="{FF2B5EF4-FFF2-40B4-BE49-F238E27FC236}">
                    <a16:creationId xmlns:a16="http://schemas.microsoft.com/office/drawing/2014/main" id="{60947E36-F4B7-454D-AA25-4252F0FA0A64}"/>
                  </a:ext>
                </a:extLst>
              </p:cNvPr>
              <p:cNvSpPr>
                <a:spLocks noChangeShapeType="1"/>
              </p:cNvSpPr>
              <p:nvPr/>
            </p:nvSpPr>
            <p:spPr bwMode="auto">
              <a:xfrm rot="10800000">
                <a:off x="1625" y="2832"/>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12" name="Line 42">
                <a:extLst>
                  <a:ext uri="{FF2B5EF4-FFF2-40B4-BE49-F238E27FC236}">
                    <a16:creationId xmlns:a16="http://schemas.microsoft.com/office/drawing/2014/main" id="{B56D716E-54D9-CF48-ABA8-238D783031C5}"/>
                  </a:ext>
                </a:extLst>
              </p:cNvPr>
              <p:cNvSpPr>
                <a:spLocks noChangeShapeType="1"/>
              </p:cNvSpPr>
              <p:nvPr/>
            </p:nvSpPr>
            <p:spPr bwMode="auto">
              <a:xfrm rot="10800000">
                <a:off x="1629" y="3600"/>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grpSp>
      </p:grpSp>
      <p:sp>
        <p:nvSpPr>
          <p:cNvPr id="41" name="&quot;No&quot; Symbol 40">
            <a:extLst>
              <a:ext uri="{FF2B5EF4-FFF2-40B4-BE49-F238E27FC236}">
                <a16:creationId xmlns:a16="http://schemas.microsoft.com/office/drawing/2014/main" id="{22F0FC87-E575-F441-90F8-F2DA3DC65046}"/>
              </a:ext>
            </a:extLst>
          </p:cNvPr>
          <p:cNvSpPr/>
          <p:nvPr/>
        </p:nvSpPr>
        <p:spPr>
          <a:xfrm>
            <a:off x="7452519" y="2679700"/>
            <a:ext cx="798519" cy="503238"/>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Slide Number Placeholder 41">
            <a:extLst>
              <a:ext uri="{FF2B5EF4-FFF2-40B4-BE49-F238E27FC236}">
                <a16:creationId xmlns:a16="http://schemas.microsoft.com/office/drawing/2014/main" id="{0F861B9A-252F-9521-4D76-25C5FFD4513B}"/>
              </a:ext>
            </a:extLst>
          </p:cNvPr>
          <p:cNvSpPr>
            <a:spLocks noGrp="1"/>
          </p:cNvSpPr>
          <p:nvPr>
            <p:ph type="sldNum" sz="quarter" idx="12"/>
          </p:nvPr>
        </p:nvSpPr>
        <p:spPr/>
        <p:txBody>
          <a:bodyPr/>
          <a:lstStyle/>
          <a:p>
            <a:fld id="{3CCACD2C-B79C-B240-AB66-3D9B004523F1}" type="slidenum">
              <a:rPr lang="en-US" smtClean="0"/>
              <a:t>21</a:t>
            </a:fld>
            <a:endParaRPr lang="en-US"/>
          </a:p>
        </p:txBody>
      </p:sp>
    </p:spTree>
    <p:extLst>
      <p:ext uri="{BB962C8B-B14F-4D97-AF65-F5344CB8AC3E}">
        <p14:creationId xmlns:p14="http://schemas.microsoft.com/office/powerpoint/2010/main" val="3663893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Gibbs sampler</a:t>
            </a:r>
          </a:p>
        </p:txBody>
      </p:sp>
      <p:sp>
        <p:nvSpPr>
          <p:cNvPr id="117763" name="Rectangle 3"/>
          <p:cNvSpPr>
            <a:spLocks noGrp="1" noChangeArrowheads="1"/>
          </p:cNvSpPr>
          <p:nvPr>
            <p:ph idx="1"/>
          </p:nvPr>
        </p:nvSpPr>
        <p:spPr/>
        <p:txBody>
          <a:bodyPr>
            <a:normAutofit lnSpcReduction="10000"/>
          </a:bodyPr>
          <a:lstStyle/>
          <a:p>
            <a:pPr marL="514350" indent="-514350">
              <a:buFont typeface="+mj-lt"/>
              <a:buAutoNum type="arabicPeriod"/>
            </a:pPr>
            <a:r>
              <a:rPr lang="en-US" dirty="0"/>
              <a:t>Randomly guess an instance from input sequence.</a:t>
            </a:r>
          </a:p>
          <a:p>
            <a:pPr marL="457200" indent="-457200">
              <a:buFont typeface="+mj-lt"/>
              <a:buAutoNum type="arabicPeriod"/>
            </a:pPr>
            <a:r>
              <a:rPr lang="en-US" dirty="0"/>
              <a:t>Throw away a randomly selected sequence s*.</a:t>
            </a:r>
          </a:p>
          <a:p>
            <a:pPr marL="457200" indent="-457200">
              <a:buFont typeface="+mj-lt"/>
              <a:buAutoNum type="arabicPeriod"/>
            </a:pPr>
            <a:r>
              <a:rPr lang="en-US" dirty="0"/>
              <a:t>Use the remaining instances to define a PSSM.</a:t>
            </a:r>
          </a:p>
          <a:p>
            <a:pPr marL="457200" indent="-457200">
              <a:buFont typeface="+mj-lt"/>
              <a:buAutoNum type="arabicPeriod"/>
            </a:pPr>
            <a:r>
              <a:rPr lang="en-US" dirty="0"/>
              <a:t>Use the PSSM to scan the sequence s*, defining an instance probability at each position.</a:t>
            </a:r>
          </a:p>
          <a:p>
            <a:pPr marL="457200" indent="-457200">
              <a:buFont typeface="+mj-lt"/>
              <a:buAutoNum type="arabicPeriod"/>
            </a:pPr>
            <a:r>
              <a:rPr lang="en-US" dirty="0"/>
              <a:t>Pick a new instance from s* according to the probability distribution.</a:t>
            </a:r>
          </a:p>
          <a:p>
            <a:pPr marL="457200" indent="-457200">
              <a:buFont typeface="+mj-lt"/>
              <a:buAutoNum type="arabicPeriod"/>
            </a:pPr>
            <a:r>
              <a:rPr lang="en-US" dirty="0"/>
              <a:t>If we haven’t reached the maximum number of iterations, return to step 2.</a:t>
            </a:r>
          </a:p>
          <a:p>
            <a:pPr marL="457200" indent="-457200">
              <a:buFont typeface="+mj-lt"/>
              <a:buAutoNum type="arabicPeriod"/>
            </a:pPr>
            <a:r>
              <a:rPr lang="en-US" dirty="0"/>
              <a:t>Return the highest-scoring motif seen.</a:t>
            </a:r>
          </a:p>
        </p:txBody>
      </p:sp>
      <p:sp>
        <p:nvSpPr>
          <p:cNvPr id="2" name="Left Brace 1">
            <a:extLst>
              <a:ext uri="{FF2B5EF4-FFF2-40B4-BE49-F238E27FC236}">
                <a16:creationId xmlns:a16="http://schemas.microsoft.com/office/drawing/2014/main" id="{79A1BD8F-7370-6248-9260-D77D143117D5}"/>
              </a:ext>
            </a:extLst>
          </p:cNvPr>
          <p:cNvSpPr/>
          <p:nvPr/>
        </p:nvSpPr>
        <p:spPr>
          <a:xfrm>
            <a:off x="384048" y="2450592"/>
            <a:ext cx="164592" cy="296265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6BC6A76-16EC-F20F-7B67-A9BF578413B9}"/>
              </a:ext>
            </a:extLst>
          </p:cNvPr>
          <p:cNvSpPr>
            <a:spLocks noGrp="1"/>
          </p:cNvSpPr>
          <p:nvPr>
            <p:ph type="sldNum" sz="quarter" idx="12"/>
          </p:nvPr>
        </p:nvSpPr>
        <p:spPr/>
        <p:txBody>
          <a:bodyPr/>
          <a:lstStyle/>
          <a:p>
            <a:fld id="{3CCACD2C-B79C-B240-AB66-3D9B004523F1}" type="slidenum">
              <a:rPr lang="en-US" smtClean="0"/>
              <a:t>22</a:t>
            </a:fld>
            <a:endParaRPr lang="en-US"/>
          </a:p>
        </p:txBody>
      </p:sp>
    </p:spTree>
    <p:extLst>
      <p:ext uri="{BB962C8B-B14F-4D97-AF65-F5344CB8AC3E}">
        <p14:creationId xmlns:p14="http://schemas.microsoft.com/office/powerpoint/2010/main" val="2057258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MEME</a:t>
            </a:r>
          </a:p>
        </p:txBody>
      </p:sp>
      <p:sp>
        <p:nvSpPr>
          <p:cNvPr id="4" name="Text Placeholder 3"/>
          <p:cNvSpPr>
            <a:spLocks noGrp="1"/>
          </p:cNvSpPr>
          <p:nvPr>
            <p:ph type="body" idx="1"/>
          </p:nvPr>
        </p:nvSpPr>
        <p:spPr/>
        <p:txBody>
          <a:bodyPr/>
          <a:lstStyle/>
          <a:p>
            <a:r>
              <a:rPr lang="en-US" dirty="0"/>
              <a:t>Bailey and Elkan. “Fitting a mixture model by expectation-maximization to discover motifs in biopolymers.” ISMB 1994.</a:t>
            </a:r>
          </a:p>
        </p:txBody>
      </p:sp>
      <p:sp>
        <p:nvSpPr>
          <p:cNvPr id="2" name="Slide Number Placeholder 1">
            <a:extLst>
              <a:ext uri="{FF2B5EF4-FFF2-40B4-BE49-F238E27FC236}">
                <a16:creationId xmlns:a16="http://schemas.microsoft.com/office/drawing/2014/main" id="{66B6E70F-3BEF-28B7-14D8-207658FE156E}"/>
              </a:ext>
            </a:extLst>
          </p:cNvPr>
          <p:cNvSpPr>
            <a:spLocks noGrp="1"/>
          </p:cNvSpPr>
          <p:nvPr>
            <p:ph type="sldNum" sz="quarter" idx="12"/>
          </p:nvPr>
        </p:nvSpPr>
        <p:spPr/>
        <p:txBody>
          <a:bodyPr/>
          <a:lstStyle/>
          <a:p>
            <a:fld id="{3CCACD2C-B79C-B240-AB66-3D9B004523F1}" type="slidenum">
              <a:rPr lang="en-US" smtClean="0"/>
              <a:t>23</a:t>
            </a:fld>
            <a:endParaRPr lang="en-US"/>
          </a:p>
        </p:txBody>
      </p:sp>
    </p:spTree>
    <p:extLst>
      <p:ext uri="{BB962C8B-B14F-4D97-AF65-F5344CB8AC3E}">
        <p14:creationId xmlns:p14="http://schemas.microsoft.com/office/powerpoint/2010/main" val="1468106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dirty="0"/>
              <a:t>Alternating approach</a:t>
            </a:r>
          </a:p>
        </p:txBody>
      </p:sp>
      <p:sp>
        <p:nvSpPr>
          <p:cNvPr id="2" name="Content Placeholder 1">
            <a:extLst>
              <a:ext uri="{FF2B5EF4-FFF2-40B4-BE49-F238E27FC236}">
                <a16:creationId xmlns:a16="http://schemas.microsoft.com/office/drawing/2014/main" id="{3B79D735-4183-E24E-B07F-BDBBED528713}"/>
              </a:ext>
            </a:extLst>
          </p:cNvPr>
          <p:cNvSpPr>
            <a:spLocks noGrp="1"/>
          </p:cNvSpPr>
          <p:nvPr>
            <p:ph idx="1"/>
          </p:nvPr>
        </p:nvSpPr>
        <p:spPr/>
        <p:txBody>
          <a:bodyPr/>
          <a:lstStyle/>
          <a:p>
            <a:pPr marL="609600" indent="-609600">
              <a:buFontTx/>
              <a:buAutoNum type="arabicPeriod"/>
            </a:pPr>
            <a:r>
              <a:rPr lang="en-US" dirty="0"/>
              <a:t>Guess locations of motif instances</a:t>
            </a:r>
          </a:p>
          <a:p>
            <a:pPr marL="609600" indent="-609600">
              <a:buFontTx/>
              <a:buAutoNum type="arabicPeriod"/>
            </a:pPr>
            <a:r>
              <a:rPr lang="en-US" dirty="0"/>
              <a:t>Use instances to </a:t>
            </a:r>
            <a:r>
              <a:rPr lang="en-US" u="sng" dirty="0"/>
              <a:t>predict a weight matrix</a:t>
            </a:r>
          </a:p>
          <a:p>
            <a:pPr marL="609600" indent="-609600">
              <a:buFontTx/>
              <a:buAutoNum type="arabicPeriod"/>
            </a:pPr>
            <a:r>
              <a:rPr lang="en-US" dirty="0"/>
              <a:t>Use weight matrix to </a:t>
            </a:r>
            <a:r>
              <a:rPr lang="en-US" u="sng" dirty="0"/>
              <a:t>predict instances</a:t>
            </a:r>
            <a:r>
              <a:rPr lang="en-US" dirty="0"/>
              <a:t> in the input sequences</a:t>
            </a:r>
          </a:p>
          <a:p>
            <a:pPr marL="609600" indent="-609600">
              <a:buFontTx/>
              <a:buAutoNum type="arabicPeriod"/>
            </a:pPr>
            <a:r>
              <a:rPr lang="en-US" dirty="0"/>
              <a:t>Repeat 2 &amp; 3 until satisfied.</a:t>
            </a:r>
          </a:p>
          <a:p>
            <a:endParaRPr lang="en-US" dirty="0"/>
          </a:p>
        </p:txBody>
      </p:sp>
      <p:sp>
        <p:nvSpPr>
          <p:cNvPr id="3" name="Slide Number Placeholder 2">
            <a:extLst>
              <a:ext uri="{FF2B5EF4-FFF2-40B4-BE49-F238E27FC236}">
                <a16:creationId xmlns:a16="http://schemas.microsoft.com/office/drawing/2014/main" id="{561A5324-9FC9-8BA1-B3A5-E3FE7CF98EF5}"/>
              </a:ext>
            </a:extLst>
          </p:cNvPr>
          <p:cNvSpPr>
            <a:spLocks noGrp="1"/>
          </p:cNvSpPr>
          <p:nvPr>
            <p:ph type="sldNum" sz="quarter" idx="12"/>
          </p:nvPr>
        </p:nvSpPr>
        <p:spPr/>
        <p:txBody>
          <a:bodyPr/>
          <a:lstStyle/>
          <a:p>
            <a:fld id="{3CCACD2C-B79C-B240-AB66-3D9B004523F1}" type="slidenum">
              <a:rPr lang="en-US" smtClean="0"/>
              <a:t>24</a:t>
            </a:fld>
            <a:endParaRPr lang="en-US"/>
          </a:p>
        </p:txBody>
      </p:sp>
    </p:spTree>
    <p:extLst>
      <p:ext uri="{BB962C8B-B14F-4D97-AF65-F5344CB8AC3E}">
        <p14:creationId xmlns:p14="http://schemas.microsoft.com/office/powerpoint/2010/main" val="2004161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3"/>
          <p:cNvSpPr>
            <a:spLocks noChangeArrowheads="1"/>
          </p:cNvSpPr>
          <p:nvPr/>
        </p:nvSpPr>
        <p:spPr bwMode="auto">
          <a:xfrm>
            <a:off x="2198689" y="476250"/>
            <a:ext cx="7793037" cy="1143000"/>
          </a:xfrm>
          <a:prstGeom prst="rect">
            <a:avLst/>
          </a:prstGeom>
          <a:noFill/>
          <a:ln w="9525">
            <a:noFill/>
            <a:miter lim="800000"/>
            <a:headEnd/>
            <a:tailEnd/>
          </a:ln>
        </p:spPr>
        <p:txBody>
          <a:bodyPr anchor="ctr">
            <a:prstTxWarp prst="textNoShape">
              <a:avLst/>
            </a:prstTxWarp>
          </a:bodyPr>
          <a:lstStyle/>
          <a:p>
            <a:endParaRPr lang="en-US" sz="4000" b="1" dirty="0">
              <a:solidFill>
                <a:schemeClr val="tx2"/>
              </a:solidFill>
            </a:endParaRPr>
          </a:p>
        </p:txBody>
      </p:sp>
      <p:grpSp>
        <p:nvGrpSpPr>
          <p:cNvPr id="5" name="Group 4">
            <a:extLst>
              <a:ext uri="{FF2B5EF4-FFF2-40B4-BE49-F238E27FC236}">
                <a16:creationId xmlns:a16="http://schemas.microsoft.com/office/drawing/2014/main" id="{CE4F3D2D-65FF-0043-8536-D3C63EA43131}"/>
              </a:ext>
            </a:extLst>
          </p:cNvPr>
          <p:cNvGrpSpPr/>
          <p:nvPr/>
        </p:nvGrpSpPr>
        <p:grpSpPr>
          <a:xfrm>
            <a:off x="1981200" y="2603500"/>
            <a:ext cx="8432800" cy="2103438"/>
            <a:chOff x="2120900" y="4102100"/>
            <a:chExt cx="8432800" cy="2103438"/>
          </a:xfrm>
        </p:grpSpPr>
        <p:grpSp>
          <p:nvGrpSpPr>
            <p:cNvPr id="2" name="Group 4"/>
            <p:cNvGrpSpPr>
              <a:grpSpLocks/>
            </p:cNvGrpSpPr>
            <p:nvPr/>
          </p:nvGrpSpPr>
          <p:grpSpPr bwMode="auto">
            <a:xfrm>
              <a:off x="2120900" y="4102100"/>
              <a:ext cx="8432800" cy="2103438"/>
              <a:chOff x="144" y="1152"/>
              <a:chExt cx="5312" cy="1325"/>
            </a:xfrm>
          </p:grpSpPr>
          <p:sp>
            <p:nvSpPr>
              <p:cNvPr id="33806" name="Text Box 5"/>
              <p:cNvSpPr txBox="1">
                <a:spLocks noChangeArrowheads="1"/>
              </p:cNvSpPr>
              <p:nvPr/>
            </p:nvSpPr>
            <p:spPr bwMode="auto">
              <a:xfrm>
                <a:off x="144" y="1152"/>
                <a:ext cx="5136" cy="173"/>
              </a:xfrm>
              <a:prstGeom prst="rect">
                <a:avLst/>
              </a:prstGeom>
              <a:noFill/>
              <a:ln w="9525">
                <a:noFill/>
                <a:miter lim="800000"/>
                <a:headEnd/>
                <a:tailEnd/>
              </a:ln>
            </p:spPr>
            <p:txBody>
              <a:bodyPr>
                <a:prstTxWarp prst="textNoShape">
                  <a:avLst/>
                </a:prstTxWarp>
                <a:spAutoFit/>
              </a:bodyPr>
              <a:lstStyle/>
              <a:p>
                <a:pPr eaLnBrk="0" hangingPunct="0"/>
                <a:r>
                  <a:rPr lang="en-US" sz="1200" b="1" dirty="0">
                    <a:latin typeface="Courier New" pitchFamily="1" charset="0"/>
                  </a:rPr>
                  <a:t>5’- TCTCTCTCCACGGCTAATTAGGTGATCATGAAAAAATGAAAAATTCATGAGAAAAGAGTCAGACATCGAAACATACAT</a:t>
                </a:r>
              </a:p>
            </p:txBody>
          </p:sp>
          <p:sp>
            <p:nvSpPr>
              <p:cNvPr id="33807" name="Rectangle 6"/>
              <p:cNvSpPr>
                <a:spLocks noChangeArrowheads="1"/>
              </p:cNvSpPr>
              <p:nvPr/>
            </p:nvSpPr>
            <p:spPr bwMode="auto">
              <a:xfrm>
                <a:off x="144" y="135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ATGGCAGAATCACTTTAAAACGTGGCCCCACCCGCTGCACCCTGTGCATTTTGTACGTTACTGCGAAATGACTCAACG</a:t>
                </a:r>
              </a:p>
            </p:txBody>
          </p:sp>
          <p:sp>
            <p:nvSpPr>
              <p:cNvPr id="33808" name="Rectangle 7"/>
              <p:cNvSpPr>
                <a:spLocks noChangeArrowheads="1"/>
              </p:cNvSpPr>
              <p:nvPr/>
            </p:nvSpPr>
            <p:spPr bwMode="auto">
              <a:xfrm>
                <a:off x="144" y="154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CACATCCAACGAATCACCTCACCGTTATCGTGACTCACTTTCTTTCGCATCGCCGAAGTGCCATAAAAAATATTTTTT</a:t>
                </a:r>
              </a:p>
            </p:txBody>
          </p:sp>
          <p:sp>
            <p:nvSpPr>
              <p:cNvPr id="33809" name="Rectangle 8"/>
              <p:cNvSpPr>
                <a:spLocks noChangeArrowheads="1"/>
              </p:cNvSpPr>
              <p:nvPr/>
            </p:nvSpPr>
            <p:spPr bwMode="auto">
              <a:xfrm>
                <a:off x="144" y="17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TGCGAACAAAAGAGTCATTACAACGAGGAAATAGAAGAAAATGAAAAATTTTCGACAAAATGTATAGTCATTTCTATC</a:t>
                </a:r>
              </a:p>
            </p:txBody>
          </p:sp>
          <p:sp>
            <p:nvSpPr>
              <p:cNvPr id="33810" name="Rectangle 9"/>
              <p:cNvSpPr>
                <a:spLocks noChangeArrowheads="1"/>
              </p:cNvSpPr>
              <p:nvPr/>
            </p:nvSpPr>
            <p:spPr bwMode="auto">
              <a:xfrm>
                <a:off x="144" y="19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ACAAAGGTACCTTCCTGGCCAATCTCACAGATTTAATATAGTAAATTGTCATGCATATGACTCATCCCGAACATGAAA</a:t>
                </a:r>
              </a:p>
            </p:txBody>
          </p:sp>
          <p:sp>
            <p:nvSpPr>
              <p:cNvPr id="33811" name="Rectangle 10"/>
              <p:cNvSpPr>
                <a:spLocks noChangeArrowheads="1"/>
              </p:cNvSpPr>
              <p:nvPr/>
            </p:nvSpPr>
            <p:spPr bwMode="auto">
              <a:xfrm>
                <a:off x="144" y="211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ATTGATTGACTCATTTTCCTCTGACTACTACCAGTTCAAAATGTTAGAGAAAAATAGAAAAGCAGAAAAAATAAATAA</a:t>
                </a:r>
              </a:p>
            </p:txBody>
          </p:sp>
          <p:sp>
            <p:nvSpPr>
              <p:cNvPr id="33812" name="Rectangle 11"/>
              <p:cNvSpPr>
                <a:spLocks noChangeArrowheads="1"/>
              </p:cNvSpPr>
              <p:nvPr/>
            </p:nvSpPr>
            <p:spPr bwMode="auto">
              <a:xfrm>
                <a:off x="144" y="230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GGCGCCACAGTCCGCGTTTGGTTATCCGGCTGACTCATTCTGACTCTTTTTTGGAAAGTGTGGCATGTGCTTCACACA</a:t>
                </a:r>
              </a:p>
            </p:txBody>
          </p:sp>
          <p:sp>
            <p:nvSpPr>
              <p:cNvPr id="33813" name="Text Box 12"/>
              <p:cNvSpPr txBox="1">
                <a:spLocks noChangeArrowheads="1"/>
              </p:cNvSpPr>
              <p:nvPr/>
            </p:nvSpPr>
            <p:spPr bwMode="auto">
              <a:xfrm>
                <a:off x="4992" y="1152"/>
                <a:ext cx="464"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…HIS7</a:t>
                </a:r>
                <a:r>
                  <a:rPr lang="en-US" sz="1200" b="1" i="1">
                    <a:latin typeface="Courier New" pitchFamily="1" charset="0"/>
                  </a:rPr>
                  <a:t> </a:t>
                </a:r>
              </a:p>
            </p:txBody>
          </p:sp>
          <p:sp>
            <p:nvSpPr>
              <p:cNvPr id="33814" name="Text Box 13"/>
              <p:cNvSpPr txBox="1">
                <a:spLocks noChangeArrowheads="1"/>
              </p:cNvSpPr>
              <p:nvPr/>
            </p:nvSpPr>
            <p:spPr bwMode="auto">
              <a:xfrm>
                <a:off x="4992" y="134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…ARO4</a:t>
                </a:r>
                <a:endParaRPr lang="en-US" sz="1200" b="1" i="1">
                  <a:latin typeface="Courier New" pitchFamily="1" charset="0"/>
                </a:endParaRPr>
              </a:p>
            </p:txBody>
          </p:sp>
          <p:sp>
            <p:nvSpPr>
              <p:cNvPr id="33815" name="Text Box 14"/>
              <p:cNvSpPr txBox="1">
                <a:spLocks noChangeArrowheads="1"/>
              </p:cNvSpPr>
              <p:nvPr/>
            </p:nvSpPr>
            <p:spPr bwMode="auto">
              <a:xfrm>
                <a:off x="4992" y="1536"/>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…ILV6</a:t>
                </a:r>
                <a:endParaRPr lang="en-US" sz="1200" b="1" i="1">
                  <a:latin typeface="Courier New" pitchFamily="1" charset="0"/>
                </a:endParaRPr>
              </a:p>
            </p:txBody>
          </p:sp>
          <p:sp>
            <p:nvSpPr>
              <p:cNvPr id="33816" name="Text Box 15"/>
              <p:cNvSpPr txBox="1">
                <a:spLocks noChangeArrowheads="1"/>
              </p:cNvSpPr>
              <p:nvPr/>
            </p:nvSpPr>
            <p:spPr bwMode="auto">
              <a:xfrm>
                <a:off x="4992" y="1728"/>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…THR4</a:t>
                </a:r>
                <a:endParaRPr lang="en-US" sz="1200" b="1" i="1">
                  <a:latin typeface="Courier New" pitchFamily="1" charset="0"/>
                </a:endParaRPr>
              </a:p>
            </p:txBody>
          </p:sp>
          <p:sp>
            <p:nvSpPr>
              <p:cNvPr id="33817" name="Text Box 16"/>
              <p:cNvSpPr txBox="1">
                <a:spLocks noChangeArrowheads="1"/>
              </p:cNvSpPr>
              <p:nvPr/>
            </p:nvSpPr>
            <p:spPr bwMode="auto">
              <a:xfrm>
                <a:off x="4992" y="1920"/>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…ARO1</a:t>
                </a:r>
                <a:endParaRPr lang="en-US" sz="1200" b="1" i="1">
                  <a:latin typeface="Courier New" pitchFamily="1" charset="0"/>
                </a:endParaRPr>
              </a:p>
            </p:txBody>
          </p:sp>
          <p:sp>
            <p:nvSpPr>
              <p:cNvPr id="33818" name="Text Box 17"/>
              <p:cNvSpPr txBox="1">
                <a:spLocks noChangeArrowheads="1"/>
              </p:cNvSpPr>
              <p:nvPr/>
            </p:nvSpPr>
            <p:spPr bwMode="auto">
              <a:xfrm>
                <a:off x="4992" y="2112"/>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…HOM2</a:t>
                </a:r>
                <a:endParaRPr lang="en-US" sz="1200" b="1" i="1">
                  <a:latin typeface="Courier New" pitchFamily="1" charset="0"/>
                </a:endParaRPr>
              </a:p>
            </p:txBody>
          </p:sp>
          <p:sp>
            <p:nvSpPr>
              <p:cNvPr id="33819" name="Text Box 18"/>
              <p:cNvSpPr txBox="1">
                <a:spLocks noChangeArrowheads="1"/>
              </p:cNvSpPr>
              <p:nvPr/>
            </p:nvSpPr>
            <p:spPr bwMode="auto">
              <a:xfrm>
                <a:off x="4992" y="230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…PRO3</a:t>
                </a:r>
                <a:endParaRPr lang="en-US" sz="1200" b="1" i="1">
                  <a:latin typeface="Courier New" pitchFamily="1" charset="0"/>
                </a:endParaRPr>
              </a:p>
            </p:txBody>
          </p:sp>
          <p:sp>
            <p:nvSpPr>
              <p:cNvPr id="33820" name="Line 19"/>
              <p:cNvSpPr>
                <a:spLocks noChangeShapeType="1"/>
              </p:cNvSpPr>
              <p:nvPr/>
            </p:nvSpPr>
            <p:spPr bwMode="auto">
              <a:xfrm>
                <a:off x="5136" y="115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1" name="Line 20"/>
              <p:cNvSpPr>
                <a:spLocks noChangeShapeType="1"/>
              </p:cNvSpPr>
              <p:nvPr/>
            </p:nvSpPr>
            <p:spPr bwMode="auto">
              <a:xfrm>
                <a:off x="5136" y="115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2" name="Line 21"/>
              <p:cNvSpPr>
                <a:spLocks noChangeShapeType="1"/>
              </p:cNvSpPr>
              <p:nvPr/>
            </p:nvSpPr>
            <p:spPr bwMode="auto">
              <a:xfrm>
                <a:off x="5136" y="134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3" name="Line 22"/>
              <p:cNvSpPr>
                <a:spLocks noChangeShapeType="1"/>
              </p:cNvSpPr>
              <p:nvPr/>
            </p:nvSpPr>
            <p:spPr bwMode="auto">
              <a:xfrm>
                <a:off x="5136" y="134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4" name="Line 23"/>
              <p:cNvSpPr>
                <a:spLocks noChangeShapeType="1"/>
              </p:cNvSpPr>
              <p:nvPr/>
            </p:nvSpPr>
            <p:spPr bwMode="auto">
              <a:xfrm>
                <a:off x="5136" y="1536"/>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5" name="Line 24"/>
              <p:cNvSpPr>
                <a:spLocks noChangeShapeType="1"/>
              </p:cNvSpPr>
              <p:nvPr/>
            </p:nvSpPr>
            <p:spPr bwMode="auto">
              <a:xfrm>
                <a:off x="5136" y="1536"/>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6" name="Line 25"/>
              <p:cNvSpPr>
                <a:spLocks noChangeShapeType="1"/>
              </p:cNvSpPr>
              <p:nvPr/>
            </p:nvSpPr>
            <p:spPr bwMode="auto">
              <a:xfrm>
                <a:off x="5136" y="1728"/>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7" name="Line 26"/>
              <p:cNvSpPr>
                <a:spLocks noChangeShapeType="1"/>
              </p:cNvSpPr>
              <p:nvPr/>
            </p:nvSpPr>
            <p:spPr bwMode="auto">
              <a:xfrm>
                <a:off x="5136" y="1728"/>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8" name="Line 27"/>
              <p:cNvSpPr>
                <a:spLocks noChangeShapeType="1"/>
              </p:cNvSpPr>
              <p:nvPr/>
            </p:nvSpPr>
            <p:spPr bwMode="auto">
              <a:xfrm>
                <a:off x="5136" y="1920"/>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9" name="Line 28"/>
              <p:cNvSpPr>
                <a:spLocks noChangeShapeType="1"/>
              </p:cNvSpPr>
              <p:nvPr/>
            </p:nvSpPr>
            <p:spPr bwMode="auto">
              <a:xfrm>
                <a:off x="5136" y="1920"/>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30" name="Line 29"/>
              <p:cNvSpPr>
                <a:spLocks noChangeShapeType="1"/>
              </p:cNvSpPr>
              <p:nvPr/>
            </p:nvSpPr>
            <p:spPr bwMode="auto">
              <a:xfrm>
                <a:off x="5136" y="211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31" name="Line 30"/>
              <p:cNvSpPr>
                <a:spLocks noChangeShapeType="1"/>
              </p:cNvSpPr>
              <p:nvPr/>
            </p:nvSpPr>
            <p:spPr bwMode="auto">
              <a:xfrm>
                <a:off x="5136" y="211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32" name="Line 31"/>
              <p:cNvSpPr>
                <a:spLocks noChangeShapeType="1"/>
              </p:cNvSpPr>
              <p:nvPr/>
            </p:nvSpPr>
            <p:spPr bwMode="auto">
              <a:xfrm>
                <a:off x="5136" y="230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33" name="Line 32"/>
              <p:cNvSpPr>
                <a:spLocks noChangeShapeType="1"/>
              </p:cNvSpPr>
              <p:nvPr/>
            </p:nvSpPr>
            <p:spPr bwMode="auto">
              <a:xfrm>
                <a:off x="5136" y="230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3" name="Group 34"/>
            <p:cNvGrpSpPr>
              <a:grpSpLocks/>
            </p:cNvGrpSpPr>
            <p:nvPr/>
          </p:nvGrpSpPr>
          <p:grpSpPr bwMode="auto">
            <a:xfrm>
              <a:off x="3263900" y="4102100"/>
              <a:ext cx="6323019" cy="1830388"/>
              <a:chOff x="960" y="2448"/>
              <a:chExt cx="3983" cy="1153"/>
            </a:xfrm>
          </p:grpSpPr>
          <p:sp>
            <p:nvSpPr>
              <p:cNvPr id="33798" name="Line 35"/>
              <p:cNvSpPr>
                <a:spLocks noChangeShapeType="1"/>
              </p:cNvSpPr>
              <p:nvPr/>
            </p:nvSpPr>
            <p:spPr bwMode="auto">
              <a:xfrm>
                <a:off x="2765" y="2448"/>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799" name="Line 36"/>
              <p:cNvSpPr>
                <a:spLocks noChangeShapeType="1"/>
              </p:cNvSpPr>
              <p:nvPr/>
            </p:nvSpPr>
            <p:spPr bwMode="auto">
              <a:xfrm>
                <a:off x="3650" y="2640"/>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0" name="Line 37"/>
              <p:cNvSpPr>
                <a:spLocks noChangeShapeType="1"/>
              </p:cNvSpPr>
              <p:nvPr/>
            </p:nvSpPr>
            <p:spPr bwMode="auto">
              <a:xfrm>
                <a:off x="960" y="3024"/>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1" name="Line 38"/>
              <p:cNvSpPr>
                <a:spLocks noChangeShapeType="1"/>
              </p:cNvSpPr>
              <p:nvPr/>
            </p:nvSpPr>
            <p:spPr bwMode="auto">
              <a:xfrm rot="10800000">
                <a:off x="4367" y="3216"/>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2" name="Line 39"/>
              <p:cNvSpPr>
                <a:spLocks noChangeShapeType="1"/>
              </p:cNvSpPr>
              <p:nvPr/>
            </p:nvSpPr>
            <p:spPr bwMode="auto">
              <a:xfrm rot="10800000">
                <a:off x="2326" y="3408"/>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3" name="Line 40"/>
              <p:cNvSpPr>
                <a:spLocks noChangeShapeType="1"/>
              </p:cNvSpPr>
              <p:nvPr/>
            </p:nvSpPr>
            <p:spPr bwMode="auto">
              <a:xfrm rot="10800000">
                <a:off x="1625" y="2832"/>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5" name="Line 42"/>
              <p:cNvSpPr>
                <a:spLocks noChangeShapeType="1"/>
              </p:cNvSpPr>
              <p:nvPr/>
            </p:nvSpPr>
            <p:spPr bwMode="auto">
              <a:xfrm rot="10800000">
                <a:off x="1629" y="3600"/>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grpSp>
      </p:grpSp>
      <p:sp>
        <p:nvSpPr>
          <p:cNvPr id="4" name="Title 3">
            <a:extLst>
              <a:ext uri="{FF2B5EF4-FFF2-40B4-BE49-F238E27FC236}">
                <a16:creationId xmlns:a16="http://schemas.microsoft.com/office/drawing/2014/main" id="{A6C62D1A-15D7-944F-8832-8CEB0CB6A130}"/>
              </a:ext>
            </a:extLst>
          </p:cNvPr>
          <p:cNvSpPr>
            <a:spLocks noGrp="1"/>
          </p:cNvSpPr>
          <p:nvPr>
            <p:ph type="title"/>
          </p:nvPr>
        </p:nvSpPr>
        <p:spPr/>
        <p:txBody>
          <a:bodyPr>
            <a:normAutofit/>
          </a:bodyPr>
          <a:lstStyle/>
          <a:p>
            <a:r>
              <a:rPr lang="en-US" dirty="0"/>
              <a:t>Step 1: Randomly guess the positions of the sites.</a:t>
            </a:r>
          </a:p>
        </p:txBody>
      </p:sp>
    </p:spTree>
    <p:extLst>
      <p:ext uri="{BB962C8B-B14F-4D97-AF65-F5344CB8AC3E}">
        <p14:creationId xmlns:p14="http://schemas.microsoft.com/office/powerpoint/2010/main" val="1953672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20900" y="4102100"/>
            <a:ext cx="8432800" cy="2103438"/>
            <a:chOff x="144" y="1152"/>
            <a:chExt cx="5312" cy="1325"/>
          </a:xfrm>
        </p:grpSpPr>
        <p:sp>
          <p:nvSpPr>
            <p:cNvPr id="33806" name="Text Box 5"/>
            <p:cNvSpPr txBox="1">
              <a:spLocks noChangeArrowheads="1"/>
            </p:cNvSpPr>
            <p:nvPr/>
          </p:nvSpPr>
          <p:spPr bwMode="auto">
            <a:xfrm>
              <a:off x="144" y="1152"/>
              <a:ext cx="5136" cy="173"/>
            </a:xfrm>
            <a:prstGeom prst="rect">
              <a:avLst/>
            </a:prstGeom>
            <a:noFill/>
            <a:ln w="9525">
              <a:noFill/>
              <a:miter lim="800000"/>
              <a:headEnd/>
              <a:tailEnd/>
            </a:ln>
          </p:spPr>
          <p:txBody>
            <a:bodyPr>
              <a:prstTxWarp prst="textNoShape">
                <a:avLst/>
              </a:prstTxWarp>
              <a:spAutoFit/>
            </a:bodyPr>
            <a:lstStyle/>
            <a:p>
              <a:pPr eaLnBrk="0" hangingPunct="0"/>
              <a:r>
                <a:rPr lang="en-US" sz="1200" b="1" dirty="0">
                  <a:latin typeface="Courier New" pitchFamily="1" charset="0"/>
                </a:rPr>
                <a:t>5’- TCTCTCTCCACGGCTAATTAGGTGATCATGAAAAAATGAAAAATTCATGAGAAAAGAGTCAGACATCGAAACATACAT</a:t>
              </a:r>
            </a:p>
          </p:txBody>
        </p:sp>
        <p:sp>
          <p:nvSpPr>
            <p:cNvPr id="33807" name="Rectangle 6"/>
            <p:cNvSpPr>
              <a:spLocks noChangeArrowheads="1"/>
            </p:cNvSpPr>
            <p:nvPr/>
          </p:nvSpPr>
          <p:spPr bwMode="auto">
            <a:xfrm>
              <a:off x="144" y="135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ATGGCAGAATCACTTTAAAACGTGGCCCCACCCGCTGCACCCTGTGCATTTTGTACGTTACTGCGAAATGACTCAACG</a:t>
              </a:r>
            </a:p>
          </p:txBody>
        </p:sp>
        <p:sp>
          <p:nvSpPr>
            <p:cNvPr id="33808" name="Rectangle 7"/>
            <p:cNvSpPr>
              <a:spLocks noChangeArrowheads="1"/>
            </p:cNvSpPr>
            <p:nvPr/>
          </p:nvSpPr>
          <p:spPr bwMode="auto">
            <a:xfrm>
              <a:off x="144" y="154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CACATCCAACGAATCACCTCACCGTTATCGTGACTCACTTTCTTTCGCATCGCCGAAGTGCCATAAAAAATATTTTTT</a:t>
              </a:r>
            </a:p>
          </p:txBody>
        </p:sp>
        <p:sp>
          <p:nvSpPr>
            <p:cNvPr id="33809" name="Rectangle 8"/>
            <p:cNvSpPr>
              <a:spLocks noChangeArrowheads="1"/>
            </p:cNvSpPr>
            <p:nvPr/>
          </p:nvSpPr>
          <p:spPr bwMode="auto">
            <a:xfrm>
              <a:off x="144" y="17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TGCGAACAAAAGAGTCATTACAACGAGGAAATAGAAGAAAATGAAAAATTTTCGACAAAATGTATAGTCATTTCTATC</a:t>
              </a:r>
            </a:p>
          </p:txBody>
        </p:sp>
        <p:sp>
          <p:nvSpPr>
            <p:cNvPr id="33810" name="Rectangle 9"/>
            <p:cNvSpPr>
              <a:spLocks noChangeArrowheads="1"/>
            </p:cNvSpPr>
            <p:nvPr/>
          </p:nvSpPr>
          <p:spPr bwMode="auto">
            <a:xfrm>
              <a:off x="144" y="19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ACAAAGGTACCTTCCTGGCCAATCTCACAGATTTAATATAGTAAATTGTCATGCATATGACTCATCCCGAACATGAAA</a:t>
              </a:r>
            </a:p>
          </p:txBody>
        </p:sp>
        <p:sp>
          <p:nvSpPr>
            <p:cNvPr id="33811" name="Rectangle 10"/>
            <p:cNvSpPr>
              <a:spLocks noChangeArrowheads="1"/>
            </p:cNvSpPr>
            <p:nvPr/>
          </p:nvSpPr>
          <p:spPr bwMode="auto">
            <a:xfrm>
              <a:off x="144" y="211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ATTGATTGACTCATTTTCCTCTGACTACTACCAGTTCAAAATGTTAGAGAAAAATAGAAAAGCAGAAAAAATAAATAA</a:t>
              </a:r>
            </a:p>
          </p:txBody>
        </p:sp>
        <p:sp>
          <p:nvSpPr>
            <p:cNvPr id="33812" name="Rectangle 11"/>
            <p:cNvSpPr>
              <a:spLocks noChangeArrowheads="1"/>
            </p:cNvSpPr>
            <p:nvPr/>
          </p:nvSpPr>
          <p:spPr bwMode="auto">
            <a:xfrm>
              <a:off x="144" y="230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GGCGCCACAGTCCGCGTTTGGTTATCCGGCTGACTCATTCTGACTCTTTTTTGGAAAGTGTGGCATGTGCTTCACACA</a:t>
              </a:r>
            </a:p>
          </p:txBody>
        </p:sp>
        <p:sp>
          <p:nvSpPr>
            <p:cNvPr id="33813" name="Text Box 12"/>
            <p:cNvSpPr txBox="1">
              <a:spLocks noChangeArrowheads="1"/>
            </p:cNvSpPr>
            <p:nvPr/>
          </p:nvSpPr>
          <p:spPr bwMode="auto">
            <a:xfrm>
              <a:off x="4992" y="1152"/>
              <a:ext cx="464"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…HIS7</a:t>
              </a:r>
              <a:r>
                <a:rPr lang="en-US" sz="1200" b="1" i="1">
                  <a:latin typeface="Courier New" pitchFamily="1" charset="0"/>
                </a:rPr>
                <a:t> </a:t>
              </a:r>
            </a:p>
          </p:txBody>
        </p:sp>
        <p:sp>
          <p:nvSpPr>
            <p:cNvPr id="33814" name="Text Box 13"/>
            <p:cNvSpPr txBox="1">
              <a:spLocks noChangeArrowheads="1"/>
            </p:cNvSpPr>
            <p:nvPr/>
          </p:nvSpPr>
          <p:spPr bwMode="auto">
            <a:xfrm>
              <a:off x="4992" y="134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…ARO4</a:t>
              </a:r>
              <a:endParaRPr lang="en-US" sz="1200" b="1" i="1">
                <a:latin typeface="Courier New" pitchFamily="1" charset="0"/>
              </a:endParaRPr>
            </a:p>
          </p:txBody>
        </p:sp>
        <p:sp>
          <p:nvSpPr>
            <p:cNvPr id="33815" name="Text Box 14"/>
            <p:cNvSpPr txBox="1">
              <a:spLocks noChangeArrowheads="1"/>
            </p:cNvSpPr>
            <p:nvPr/>
          </p:nvSpPr>
          <p:spPr bwMode="auto">
            <a:xfrm>
              <a:off x="4992" y="1536"/>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…ILV6</a:t>
              </a:r>
              <a:endParaRPr lang="en-US" sz="1200" b="1" i="1">
                <a:latin typeface="Courier New" pitchFamily="1" charset="0"/>
              </a:endParaRPr>
            </a:p>
          </p:txBody>
        </p:sp>
        <p:sp>
          <p:nvSpPr>
            <p:cNvPr id="33816" name="Text Box 15"/>
            <p:cNvSpPr txBox="1">
              <a:spLocks noChangeArrowheads="1"/>
            </p:cNvSpPr>
            <p:nvPr/>
          </p:nvSpPr>
          <p:spPr bwMode="auto">
            <a:xfrm>
              <a:off x="4992" y="1728"/>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…THR4</a:t>
              </a:r>
              <a:endParaRPr lang="en-US" sz="1200" b="1" i="1">
                <a:latin typeface="Courier New" pitchFamily="1" charset="0"/>
              </a:endParaRPr>
            </a:p>
          </p:txBody>
        </p:sp>
        <p:sp>
          <p:nvSpPr>
            <p:cNvPr id="33817" name="Text Box 16"/>
            <p:cNvSpPr txBox="1">
              <a:spLocks noChangeArrowheads="1"/>
            </p:cNvSpPr>
            <p:nvPr/>
          </p:nvSpPr>
          <p:spPr bwMode="auto">
            <a:xfrm>
              <a:off x="4992" y="1920"/>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…ARO1</a:t>
              </a:r>
              <a:endParaRPr lang="en-US" sz="1200" b="1" i="1">
                <a:latin typeface="Courier New" pitchFamily="1" charset="0"/>
              </a:endParaRPr>
            </a:p>
          </p:txBody>
        </p:sp>
        <p:sp>
          <p:nvSpPr>
            <p:cNvPr id="33818" name="Text Box 17"/>
            <p:cNvSpPr txBox="1">
              <a:spLocks noChangeArrowheads="1"/>
            </p:cNvSpPr>
            <p:nvPr/>
          </p:nvSpPr>
          <p:spPr bwMode="auto">
            <a:xfrm>
              <a:off x="4992" y="2112"/>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…HOM2</a:t>
              </a:r>
              <a:endParaRPr lang="en-US" sz="1200" b="1" i="1">
                <a:latin typeface="Courier New" pitchFamily="1" charset="0"/>
              </a:endParaRPr>
            </a:p>
          </p:txBody>
        </p:sp>
        <p:sp>
          <p:nvSpPr>
            <p:cNvPr id="33819" name="Text Box 18"/>
            <p:cNvSpPr txBox="1">
              <a:spLocks noChangeArrowheads="1"/>
            </p:cNvSpPr>
            <p:nvPr/>
          </p:nvSpPr>
          <p:spPr bwMode="auto">
            <a:xfrm>
              <a:off x="4992" y="230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…PRO3</a:t>
              </a:r>
              <a:endParaRPr lang="en-US" sz="1200" b="1" i="1">
                <a:latin typeface="Courier New" pitchFamily="1" charset="0"/>
              </a:endParaRPr>
            </a:p>
          </p:txBody>
        </p:sp>
        <p:sp>
          <p:nvSpPr>
            <p:cNvPr id="33820" name="Line 19"/>
            <p:cNvSpPr>
              <a:spLocks noChangeShapeType="1"/>
            </p:cNvSpPr>
            <p:nvPr/>
          </p:nvSpPr>
          <p:spPr bwMode="auto">
            <a:xfrm>
              <a:off x="5136" y="115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1" name="Line 20"/>
            <p:cNvSpPr>
              <a:spLocks noChangeShapeType="1"/>
            </p:cNvSpPr>
            <p:nvPr/>
          </p:nvSpPr>
          <p:spPr bwMode="auto">
            <a:xfrm>
              <a:off x="5136" y="115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2" name="Line 21"/>
            <p:cNvSpPr>
              <a:spLocks noChangeShapeType="1"/>
            </p:cNvSpPr>
            <p:nvPr/>
          </p:nvSpPr>
          <p:spPr bwMode="auto">
            <a:xfrm>
              <a:off x="5136" y="134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3" name="Line 22"/>
            <p:cNvSpPr>
              <a:spLocks noChangeShapeType="1"/>
            </p:cNvSpPr>
            <p:nvPr/>
          </p:nvSpPr>
          <p:spPr bwMode="auto">
            <a:xfrm>
              <a:off x="5136" y="134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4" name="Line 23"/>
            <p:cNvSpPr>
              <a:spLocks noChangeShapeType="1"/>
            </p:cNvSpPr>
            <p:nvPr/>
          </p:nvSpPr>
          <p:spPr bwMode="auto">
            <a:xfrm>
              <a:off x="5136" y="1536"/>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5" name="Line 24"/>
            <p:cNvSpPr>
              <a:spLocks noChangeShapeType="1"/>
            </p:cNvSpPr>
            <p:nvPr/>
          </p:nvSpPr>
          <p:spPr bwMode="auto">
            <a:xfrm>
              <a:off x="5136" y="1536"/>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6" name="Line 25"/>
            <p:cNvSpPr>
              <a:spLocks noChangeShapeType="1"/>
            </p:cNvSpPr>
            <p:nvPr/>
          </p:nvSpPr>
          <p:spPr bwMode="auto">
            <a:xfrm>
              <a:off x="5136" y="1728"/>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7" name="Line 26"/>
            <p:cNvSpPr>
              <a:spLocks noChangeShapeType="1"/>
            </p:cNvSpPr>
            <p:nvPr/>
          </p:nvSpPr>
          <p:spPr bwMode="auto">
            <a:xfrm>
              <a:off x="5136" y="1728"/>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8" name="Line 27"/>
            <p:cNvSpPr>
              <a:spLocks noChangeShapeType="1"/>
            </p:cNvSpPr>
            <p:nvPr/>
          </p:nvSpPr>
          <p:spPr bwMode="auto">
            <a:xfrm>
              <a:off x="5136" y="1920"/>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9" name="Line 28"/>
            <p:cNvSpPr>
              <a:spLocks noChangeShapeType="1"/>
            </p:cNvSpPr>
            <p:nvPr/>
          </p:nvSpPr>
          <p:spPr bwMode="auto">
            <a:xfrm>
              <a:off x="5136" y="1920"/>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30" name="Line 29"/>
            <p:cNvSpPr>
              <a:spLocks noChangeShapeType="1"/>
            </p:cNvSpPr>
            <p:nvPr/>
          </p:nvSpPr>
          <p:spPr bwMode="auto">
            <a:xfrm>
              <a:off x="5136" y="211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31" name="Line 30"/>
            <p:cNvSpPr>
              <a:spLocks noChangeShapeType="1"/>
            </p:cNvSpPr>
            <p:nvPr/>
          </p:nvSpPr>
          <p:spPr bwMode="auto">
            <a:xfrm>
              <a:off x="5136" y="211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32" name="Line 31"/>
            <p:cNvSpPr>
              <a:spLocks noChangeShapeType="1"/>
            </p:cNvSpPr>
            <p:nvPr/>
          </p:nvSpPr>
          <p:spPr bwMode="auto">
            <a:xfrm>
              <a:off x="5136" y="230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33" name="Line 32"/>
            <p:cNvSpPr>
              <a:spLocks noChangeShapeType="1"/>
            </p:cNvSpPr>
            <p:nvPr/>
          </p:nvSpPr>
          <p:spPr bwMode="auto">
            <a:xfrm>
              <a:off x="5136" y="230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3" name="Group 34"/>
          <p:cNvGrpSpPr>
            <a:grpSpLocks/>
          </p:cNvGrpSpPr>
          <p:nvPr/>
        </p:nvGrpSpPr>
        <p:grpSpPr bwMode="auto">
          <a:xfrm>
            <a:off x="3263900" y="4102100"/>
            <a:ext cx="6323019" cy="1830388"/>
            <a:chOff x="960" y="2448"/>
            <a:chExt cx="3983" cy="1153"/>
          </a:xfrm>
        </p:grpSpPr>
        <p:sp>
          <p:nvSpPr>
            <p:cNvPr id="33798" name="Line 35"/>
            <p:cNvSpPr>
              <a:spLocks noChangeShapeType="1"/>
            </p:cNvSpPr>
            <p:nvPr/>
          </p:nvSpPr>
          <p:spPr bwMode="auto">
            <a:xfrm>
              <a:off x="2765" y="2448"/>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799" name="Line 36"/>
            <p:cNvSpPr>
              <a:spLocks noChangeShapeType="1"/>
            </p:cNvSpPr>
            <p:nvPr/>
          </p:nvSpPr>
          <p:spPr bwMode="auto">
            <a:xfrm>
              <a:off x="3650" y="2640"/>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0" name="Line 37"/>
            <p:cNvSpPr>
              <a:spLocks noChangeShapeType="1"/>
            </p:cNvSpPr>
            <p:nvPr/>
          </p:nvSpPr>
          <p:spPr bwMode="auto">
            <a:xfrm>
              <a:off x="960" y="3024"/>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1" name="Line 38"/>
            <p:cNvSpPr>
              <a:spLocks noChangeShapeType="1"/>
            </p:cNvSpPr>
            <p:nvPr/>
          </p:nvSpPr>
          <p:spPr bwMode="auto">
            <a:xfrm rot="10800000">
              <a:off x="4367" y="3216"/>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2" name="Line 39"/>
            <p:cNvSpPr>
              <a:spLocks noChangeShapeType="1"/>
            </p:cNvSpPr>
            <p:nvPr/>
          </p:nvSpPr>
          <p:spPr bwMode="auto">
            <a:xfrm rot="10800000">
              <a:off x="2326" y="3408"/>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3" name="Line 40"/>
            <p:cNvSpPr>
              <a:spLocks noChangeShapeType="1"/>
            </p:cNvSpPr>
            <p:nvPr/>
          </p:nvSpPr>
          <p:spPr bwMode="auto">
            <a:xfrm rot="10800000">
              <a:off x="1625" y="2832"/>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5" name="Line 42"/>
            <p:cNvSpPr>
              <a:spLocks noChangeShapeType="1"/>
            </p:cNvSpPr>
            <p:nvPr/>
          </p:nvSpPr>
          <p:spPr bwMode="auto">
            <a:xfrm rot="10800000">
              <a:off x="1629" y="3600"/>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grpSp>
      <p:grpSp>
        <p:nvGrpSpPr>
          <p:cNvPr id="41" name="Group 40">
            <a:extLst>
              <a:ext uri="{FF2B5EF4-FFF2-40B4-BE49-F238E27FC236}">
                <a16:creationId xmlns:a16="http://schemas.microsoft.com/office/drawing/2014/main" id="{9BF547BF-A0D5-1648-982B-5ACA2D012E6A}"/>
              </a:ext>
            </a:extLst>
          </p:cNvPr>
          <p:cNvGrpSpPr/>
          <p:nvPr/>
        </p:nvGrpSpPr>
        <p:grpSpPr>
          <a:xfrm>
            <a:off x="3059113" y="1809750"/>
            <a:ext cx="5932487" cy="2360613"/>
            <a:chOff x="3059113" y="1809750"/>
            <a:chExt cx="5932487" cy="2360613"/>
          </a:xfrm>
        </p:grpSpPr>
        <p:sp>
          <p:nvSpPr>
            <p:cNvPr id="42" name="AutoShape 54">
              <a:extLst>
                <a:ext uri="{FF2B5EF4-FFF2-40B4-BE49-F238E27FC236}">
                  <a16:creationId xmlns:a16="http://schemas.microsoft.com/office/drawing/2014/main" id="{F9D78888-C6AF-A940-9325-A095182A2D30}"/>
                </a:ext>
              </a:extLst>
            </p:cNvPr>
            <p:cNvSpPr>
              <a:spLocks noChangeArrowheads="1"/>
            </p:cNvSpPr>
            <p:nvPr/>
          </p:nvSpPr>
          <p:spPr bwMode="auto">
            <a:xfrm rot="-3038309">
              <a:off x="3028950" y="3659188"/>
              <a:ext cx="541338" cy="481012"/>
            </a:xfrm>
            <a:prstGeom prst="notchedRightArrow">
              <a:avLst>
                <a:gd name="adj1" fmla="val 50000"/>
                <a:gd name="adj2" fmla="val 28135"/>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43" name="Group 42">
              <a:extLst>
                <a:ext uri="{FF2B5EF4-FFF2-40B4-BE49-F238E27FC236}">
                  <a16:creationId xmlns:a16="http://schemas.microsoft.com/office/drawing/2014/main" id="{22A205F2-2C8B-2C44-A34A-E6B9D8340C4B}"/>
                </a:ext>
              </a:extLst>
            </p:cNvPr>
            <p:cNvGrpSpPr/>
            <p:nvPr/>
          </p:nvGrpSpPr>
          <p:grpSpPr>
            <a:xfrm>
              <a:off x="3300413" y="1809750"/>
              <a:ext cx="5691187" cy="2152651"/>
              <a:chOff x="3300413" y="1809750"/>
              <a:chExt cx="5691187" cy="2152651"/>
            </a:xfrm>
          </p:grpSpPr>
          <p:sp>
            <p:nvSpPr>
              <p:cNvPr id="44" name="AutoShape 6">
                <a:extLst>
                  <a:ext uri="{FF2B5EF4-FFF2-40B4-BE49-F238E27FC236}">
                    <a16:creationId xmlns:a16="http://schemas.microsoft.com/office/drawing/2014/main" id="{06CE801C-5FD5-3643-B075-FECE65BE4E02}"/>
                  </a:ext>
                </a:extLst>
              </p:cNvPr>
              <p:cNvSpPr>
                <a:spLocks noChangeArrowheads="1"/>
              </p:cNvSpPr>
              <p:nvPr/>
            </p:nvSpPr>
            <p:spPr bwMode="auto">
              <a:xfrm>
                <a:off x="4954589" y="2892426"/>
                <a:ext cx="541337" cy="485775"/>
              </a:xfrm>
              <a:prstGeom prst="notchedRightArrow">
                <a:avLst>
                  <a:gd name="adj1" fmla="val 50000"/>
                  <a:gd name="adj2" fmla="val 27859"/>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5" name="Text Box 7">
                <a:extLst>
                  <a:ext uri="{FF2B5EF4-FFF2-40B4-BE49-F238E27FC236}">
                    <a16:creationId xmlns:a16="http://schemas.microsoft.com/office/drawing/2014/main" id="{450C9095-2B63-3748-B358-02935CC9FFFF}"/>
                  </a:ext>
                </a:extLst>
              </p:cNvPr>
              <p:cNvSpPr txBox="1">
                <a:spLocks noChangeArrowheads="1"/>
              </p:cNvSpPr>
              <p:nvPr/>
            </p:nvSpPr>
            <p:spPr bwMode="auto">
              <a:xfrm>
                <a:off x="3530600" y="1812926"/>
                <a:ext cx="1270000" cy="396875"/>
              </a:xfrm>
              <a:prstGeom prst="rect">
                <a:avLst/>
              </a:prstGeom>
              <a:noFill/>
              <a:ln w="3175">
                <a:solidFill>
                  <a:srgbClr val="0000FF"/>
                </a:solidFill>
                <a:miter lim="800000"/>
                <a:headEnd/>
                <a:tailEnd/>
              </a:ln>
            </p:spPr>
            <p:txBody>
              <a:bodyPr wrap="none">
                <a:prstTxWarp prst="textNoShape">
                  <a:avLst/>
                </a:prstTxWarp>
                <a:spAutoFit/>
              </a:bodyPr>
              <a:lstStyle/>
              <a:p>
                <a:pPr algn="ctr"/>
                <a:r>
                  <a:rPr lang="en-US" sz="2000">
                    <a:solidFill>
                      <a:srgbClr val="0000FF"/>
                    </a:solidFill>
                    <a:latin typeface="Times New Roman" pitchFamily="1" charset="0"/>
                  </a:rPr>
                  <a:t>Alignment</a:t>
                </a:r>
              </a:p>
            </p:txBody>
          </p:sp>
          <p:sp>
            <p:nvSpPr>
              <p:cNvPr id="46" name="Rectangle 8">
                <a:extLst>
                  <a:ext uri="{FF2B5EF4-FFF2-40B4-BE49-F238E27FC236}">
                    <a16:creationId xmlns:a16="http://schemas.microsoft.com/office/drawing/2014/main" id="{56FD05EA-DE87-A04D-A64D-4FB7657FFCA5}"/>
                  </a:ext>
                </a:extLst>
              </p:cNvPr>
              <p:cNvSpPr>
                <a:spLocks noChangeArrowheads="1"/>
              </p:cNvSpPr>
              <p:nvPr/>
            </p:nvSpPr>
            <p:spPr bwMode="auto">
              <a:xfrm>
                <a:off x="5808664" y="2578100"/>
                <a:ext cx="960437" cy="1143000"/>
              </a:xfrm>
              <a:prstGeom prst="rect">
                <a:avLst/>
              </a:prstGeom>
              <a:noFill/>
              <a:ln w="9525">
                <a:solidFill>
                  <a:schemeClr val="tx1"/>
                </a:solidFill>
                <a:miter lim="800000"/>
                <a:headEnd/>
                <a:tailEnd/>
              </a:ln>
            </p:spPr>
            <p:txBody>
              <a:bodyPr wrap="none" anchor="ctr">
                <a:prstTxWarp prst="textNoShape">
                  <a:avLst/>
                </a:prstTxWarp>
              </a:bodyPr>
              <a:lstStyle/>
              <a:p>
                <a:pPr algn="ctr"/>
                <a:endParaRPr lang="en-US" sz="2400" i="1" baseline="-25000">
                  <a:latin typeface="Times New Roman" pitchFamily="1" charset="0"/>
                </a:endParaRPr>
              </a:p>
            </p:txBody>
          </p:sp>
          <p:sp>
            <p:nvSpPr>
              <p:cNvPr id="47" name="Rectangle 11">
                <a:extLst>
                  <a:ext uri="{FF2B5EF4-FFF2-40B4-BE49-F238E27FC236}">
                    <a16:creationId xmlns:a16="http://schemas.microsoft.com/office/drawing/2014/main" id="{119A7864-DA4B-FC43-9CCF-E300ADB88E59}"/>
                  </a:ext>
                </a:extLst>
              </p:cNvPr>
              <p:cNvSpPr>
                <a:spLocks noChangeArrowheads="1"/>
              </p:cNvSpPr>
              <p:nvPr/>
            </p:nvSpPr>
            <p:spPr bwMode="auto">
              <a:xfrm>
                <a:off x="7715250" y="2590800"/>
                <a:ext cx="1276350" cy="1143000"/>
              </a:xfrm>
              <a:prstGeom prst="rect">
                <a:avLst/>
              </a:prstGeom>
              <a:noFill/>
              <a:ln w="9525">
                <a:solidFill>
                  <a:schemeClr val="tx1"/>
                </a:solidFill>
                <a:miter lim="800000"/>
                <a:headEnd/>
                <a:tailEnd/>
              </a:ln>
            </p:spPr>
            <p:txBody>
              <a:bodyPr wrap="none" anchor="ctr">
                <a:prstTxWarp prst="textNoShape">
                  <a:avLst/>
                </a:prstTxWarp>
              </a:bodyPr>
              <a:lstStyle/>
              <a:p>
                <a:pPr algn="ctr"/>
                <a:endParaRPr lang="en-US" sz="2400" i="1">
                  <a:latin typeface="Times New Roman" pitchFamily="1" charset="0"/>
                </a:endParaRPr>
              </a:p>
            </p:txBody>
          </p:sp>
          <p:sp>
            <p:nvSpPr>
              <p:cNvPr id="48" name="AutoShape 52">
                <a:extLst>
                  <a:ext uri="{FF2B5EF4-FFF2-40B4-BE49-F238E27FC236}">
                    <a16:creationId xmlns:a16="http://schemas.microsoft.com/office/drawing/2014/main" id="{5FEA0AAC-48BB-1D43-B3D6-350FCE248E8C}"/>
                  </a:ext>
                </a:extLst>
              </p:cNvPr>
              <p:cNvSpPr>
                <a:spLocks noChangeArrowheads="1"/>
              </p:cNvSpPr>
              <p:nvPr/>
            </p:nvSpPr>
            <p:spPr bwMode="auto">
              <a:xfrm>
                <a:off x="6883400" y="2908301"/>
                <a:ext cx="541338" cy="485775"/>
              </a:xfrm>
              <a:prstGeom prst="notchedRightArrow">
                <a:avLst>
                  <a:gd name="adj1" fmla="val 50000"/>
                  <a:gd name="adj2" fmla="val 2786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49" name="Group 57">
                <a:extLst>
                  <a:ext uri="{FF2B5EF4-FFF2-40B4-BE49-F238E27FC236}">
                    <a16:creationId xmlns:a16="http://schemas.microsoft.com/office/drawing/2014/main" id="{8340128B-CF26-884D-9DF5-5E7B677C8728}"/>
                  </a:ext>
                </a:extLst>
              </p:cNvPr>
              <p:cNvGrpSpPr>
                <a:grpSpLocks/>
              </p:cNvGrpSpPr>
              <p:nvPr/>
            </p:nvGrpSpPr>
            <p:grpSpPr bwMode="auto">
              <a:xfrm>
                <a:off x="3300413" y="2233614"/>
                <a:ext cx="1458912" cy="1728787"/>
                <a:chOff x="298" y="2973"/>
                <a:chExt cx="919" cy="1089"/>
              </a:xfrm>
            </p:grpSpPr>
            <p:sp>
              <p:nvSpPr>
                <p:cNvPr id="58" name="Rectangle 58">
                  <a:extLst>
                    <a:ext uri="{FF2B5EF4-FFF2-40B4-BE49-F238E27FC236}">
                      <a16:creationId xmlns:a16="http://schemas.microsoft.com/office/drawing/2014/main" id="{A177FC1E-D01B-F047-B3E8-9DA054D3658C}"/>
                    </a:ext>
                  </a:extLst>
                </p:cNvPr>
                <p:cNvSpPr>
                  <a:spLocks noChangeArrowheads="1"/>
                </p:cNvSpPr>
                <p:nvPr/>
              </p:nvSpPr>
              <p:spPr bwMode="auto">
                <a:xfrm>
                  <a:off x="396" y="2973"/>
                  <a:ext cx="814" cy="174"/>
                </a:xfrm>
                <a:prstGeom prst="rect">
                  <a:avLst/>
                </a:prstGeom>
                <a:noFill/>
                <a:ln w="9525">
                  <a:noFill/>
                  <a:miter lim="800000"/>
                  <a:headEnd/>
                  <a:tailEnd/>
                </a:ln>
              </p:spPr>
              <p:txBody>
                <a:bodyPr wrap="none">
                  <a:prstTxWarp prst="textNoShape">
                    <a:avLst/>
                  </a:prstTxWarp>
                  <a:spAutoFit/>
                </a:bodyPr>
                <a:lstStyle/>
                <a:p>
                  <a:r>
                    <a:rPr lang="en-US" sz="1200" b="1" dirty="0">
                      <a:solidFill>
                        <a:srgbClr val="0000FF"/>
                      </a:solidFill>
                      <a:latin typeface="Courier New" pitchFamily="1" charset="0"/>
                    </a:rPr>
                    <a:t>1</a:t>
                  </a:r>
                  <a:r>
                    <a:rPr lang="en-US" sz="1200" b="1" dirty="0">
                      <a:solidFill>
                        <a:srgbClr val="003366"/>
                      </a:solidFill>
                      <a:latin typeface="Courier New" pitchFamily="1" charset="0"/>
                    </a:rPr>
                    <a:t> </a:t>
                  </a:r>
                  <a:r>
                    <a:rPr lang="en-US" sz="1200" b="1" dirty="0">
                      <a:latin typeface="Courier New" pitchFamily="1" charset="0"/>
                    </a:rPr>
                    <a:t>AAAATTCATG</a:t>
                  </a:r>
                  <a:endParaRPr lang="en-US" sz="1200" b="1" dirty="0">
                    <a:solidFill>
                      <a:srgbClr val="003366"/>
                    </a:solidFill>
                    <a:latin typeface="Courier New" pitchFamily="1" charset="0"/>
                  </a:endParaRPr>
                </a:p>
              </p:txBody>
            </p:sp>
            <p:sp>
              <p:nvSpPr>
                <p:cNvPr id="59" name="Rectangle 59">
                  <a:extLst>
                    <a:ext uri="{FF2B5EF4-FFF2-40B4-BE49-F238E27FC236}">
                      <a16:creationId xmlns:a16="http://schemas.microsoft.com/office/drawing/2014/main" id="{81AC5812-B63A-DC45-93D3-0E9221E53C7F}"/>
                    </a:ext>
                  </a:extLst>
                </p:cNvPr>
                <p:cNvSpPr>
                  <a:spLocks noChangeArrowheads="1"/>
                </p:cNvSpPr>
                <p:nvPr/>
              </p:nvSpPr>
              <p:spPr bwMode="auto">
                <a:xfrm>
                  <a:off x="396" y="3117"/>
                  <a:ext cx="814" cy="174"/>
                </a:xfrm>
                <a:prstGeom prst="rect">
                  <a:avLst/>
                </a:prstGeom>
                <a:noFill/>
                <a:ln w="9525">
                  <a:noFill/>
                  <a:miter lim="800000"/>
                  <a:headEnd/>
                  <a:tailEnd/>
                </a:ln>
              </p:spPr>
              <p:txBody>
                <a:bodyPr wrap="none">
                  <a:prstTxWarp prst="textNoShape">
                    <a:avLst/>
                  </a:prstTxWarp>
                  <a:spAutoFit/>
                </a:bodyPr>
                <a:lstStyle/>
                <a:p>
                  <a:r>
                    <a:rPr lang="en-US" sz="1200" b="1" dirty="0">
                      <a:solidFill>
                        <a:srgbClr val="0000FF"/>
                      </a:solidFill>
                      <a:latin typeface="Courier New" pitchFamily="1" charset="0"/>
                    </a:rPr>
                    <a:t>2</a:t>
                  </a:r>
                  <a:r>
                    <a:rPr lang="en-US" sz="1200" b="1" dirty="0">
                      <a:solidFill>
                        <a:srgbClr val="FF0000"/>
                      </a:solidFill>
                      <a:latin typeface="Courier New" pitchFamily="1" charset="0"/>
                    </a:rPr>
                    <a:t> </a:t>
                  </a:r>
                  <a:r>
                    <a:rPr lang="en-US" sz="1200" b="1" dirty="0">
                      <a:latin typeface="Courier New" pitchFamily="1" charset="0"/>
                    </a:rPr>
                    <a:t>ACGTTACTGC</a:t>
                  </a:r>
                  <a:endParaRPr lang="en-US" sz="1200" b="1" dirty="0">
                    <a:solidFill>
                      <a:srgbClr val="003366"/>
                    </a:solidFill>
                    <a:latin typeface="Courier New" pitchFamily="1" charset="0"/>
                  </a:endParaRPr>
                </a:p>
              </p:txBody>
            </p:sp>
            <p:sp>
              <p:nvSpPr>
                <p:cNvPr id="60" name="Rectangle 60">
                  <a:extLst>
                    <a:ext uri="{FF2B5EF4-FFF2-40B4-BE49-F238E27FC236}">
                      <a16:creationId xmlns:a16="http://schemas.microsoft.com/office/drawing/2014/main" id="{3C945092-6491-C24A-8877-CAF9151E257C}"/>
                    </a:ext>
                  </a:extLst>
                </p:cNvPr>
                <p:cNvSpPr>
                  <a:spLocks noChangeArrowheads="1"/>
                </p:cNvSpPr>
                <p:nvPr/>
              </p:nvSpPr>
              <p:spPr bwMode="auto">
                <a:xfrm>
                  <a:off x="396" y="3261"/>
                  <a:ext cx="814" cy="174"/>
                </a:xfrm>
                <a:prstGeom prst="rect">
                  <a:avLst/>
                </a:prstGeom>
                <a:noFill/>
                <a:ln w="9525">
                  <a:noFill/>
                  <a:miter lim="800000"/>
                  <a:headEnd/>
                  <a:tailEnd/>
                </a:ln>
              </p:spPr>
              <p:txBody>
                <a:bodyPr wrap="none">
                  <a:prstTxWarp prst="textNoShape">
                    <a:avLst/>
                  </a:prstTxWarp>
                  <a:spAutoFit/>
                </a:bodyPr>
                <a:lstStyle/>
                <a:p>
                  <a:r>
                    <a:rPr lang="en-US" sz="1200" b="1" dirty="0">
                      <a:solidFill>
                        <a:srgbClr val="003366"/>
                      </a:solidFill>
                      <a:latin typeface="Courier New" pitchFamily="1" charset="0"/>
                    </a:rPr>
                    <a:t>  </a:t>
                  </a:r>
                  <a:r>
                    <a:rPr lang="en-US" sz="1200" b="1" dirty="0">
                      <a:latin typeface="Courier New" pitchFamily="1" charset="0"/>
                    </a:rPr>
                    <a:t>CACCGTTATC</a:t>
                  </a:r>
                  <a:endParaRPr lang="en-US" sz="1200" b="1" dirty="0">
                    <a:solidFill>
                      <a:srgbClr val="003366"/>
                    </a:solidFill>
                    <a:latin typeface="Courier New" pitchFamily="1" charset="0"/>
                  </a:endParaRPr>
                </a:p>
              </p:txBody>
            </p:sp>
            <p:sp>
              <p:nvSpPr>
                <p:cNvPr id="61" name="Rectangle 61">
                  <a:extLst>
                    <a:ext uri="{FF2B5EF4-FFF2-40B4-BE49-F238E27FC236}">
                      <a16:creationId xmlns:a16="http://schemas.microsoft.com/office/drawing/2014/main" id="{09869D85-0298-3C42-84D9-5B5B274DA7AC}"/>
                    </a:ext>
                  </a:extLst>
                </p:cNvPr>
                <p:cNvSpPr>
                  <a:spLocks noChangeArrowheads="1"/>
                </p:cNvSpPr>
                <p:nvPr/>
              </p:nvSpPr>
              <p:spPr bwMode="auto">
                <a:xfrm>
                  <a:off x="396" y="3405"/>
                  <a:ext cx="814" cy="174"/>
                </a:xfrm>
                <a:prstGeom prst="rect">
                  <a:avLst/>
                </a:prstGeom>
                <a:noFill/>
                <a:ln w="9525">
                  <a:noFill/>
                  <a:miter lim="800000"/>
                  <a:headEnd/>
                  <a:tailEnd/>
                </a:ln>
              </p:spPr>
              <p:txBody>
                <a:bodyPr wrap="none">
                  <a:prstTxWarp prst="textNoShape">
                    <a:avLst/>
                  </a:prstTxWarp>
                  <a:spAutoFit/>
                </a:bodyPr>
                <a:lstStyle/>
                <a:p>
                  <a:r>
                    <a:rPr lang="en-US" sz="1200" b="1" dirty="0">
                      <a:solidFill>
                        <a:schemeClr val="tx2"/>
                      </a:solidFill>
                      <a:latin typeface="Courier New" pitchFamily="1" charset="0"/>
                    </a:rPr>
                    <a:t>  </a:t>
                  </a:r>
                  <a:r>
                    <a:rPr lang="en-US" sz="1200" b="1" dirty="0">
                      <a:latin typeface="Courier New" pitchFamily="1" charset="0"/>
                    </a:rPr>
                    <a:t>AAAAGAGTCA</a:t>
                  </a:r>
                  <a:endParaRPr lang="en-US" sz="1200" b="1" dirty="0">
                    <a:solidFill>
                      <a:schemeClr val="tx2"/>
                    </a:solidFill>
                    <a:latin typeface="Courier New" pitchFamily="1" charset="0"/>
                  </a:endParaRPr>
                </a:p>
              </p:txBody>
            </p:sp>
            <p:sp>
              <p:nvSpPr>
                <p:cNvPr id="62" name="Rectangle 62">
                  <a:extLst>
                    <a:ext uri="{FF2B5EF4-FFF2-40B4-BE49-F238E27FC236}">
                      <a16:creationId xmlns:a16="http://schemas.microsoft.com/office/drawing/2014/main" id="{06FD711E-8DD5-4E43-900D-78C71D6A211D}"/>
                    </a:ext>
                  </a:extLst>
                </p:cNvPr>
                <p:cNvSpPr>
                  <a:spLocks noChangeArrowheads="1"/>
                </p:cNvSpPr>
                <p:nvPr/>
              </p:nvSpPr>
              <p:spPr bwMode="auto">
                <a:xfrm>
                  <a:off x="396" y="3549"/>
                  <a:ext cx="814" cy="174"/>
                </a:xfrm>
                <a:prstGeom prst="rect">
                  <a:avLst/>
                </a:prstGeom>
                <a:noFill/>
                <a:ln w="9525">
                  <a:noFill/>
                  <a:miter lim="800000"/>
                  <a:headEnd/>
                  <a:tailEnd/>
                </a:ln>
              </p:spPr>
              <p:txBody>
                <a:bodyPr wrap="none">
                  <a:prstTxWarp prst="textNoShape">
                    <a:avLst/>
                  </a:prstTxWarp>
                  <a:spAutoFit/>
                </a:bodyPr>
                <a:lstStyle/>
                <a:p>
                  <a:r>
                    <a:rPr lang="en-US" sz="1200" b="1" dirty="0">
                      <a:solidFill>
                        <a:srgbClr val="FF0000"/>
                      </a:solidFill>
                      <a:latin typeface="Courier New" pitchFamily="1" charset="0"/>
                    </a:rPr>
                    <a:t>  </a:t>
                  </a:r>
                  <a:r>
                    <a:rPr lang="en-US" sz="1200" b="1" dirty="0">
                      <a:latin typeface="Courier New" pitchFamily="1" charset="0"/>
                    </a:rPr>
                    <a:t>CAGTTCAAAA</a:t>
                  </a:r>
                  <a:endParaRPr lang="en-US" sz="1200" b="1" dirty="0">
                    <a:solidFill>
                      <a:srgbClr val="003366"/>
                    </a:solidFill>
                    <a:latin typeface="Courier New" pitchFamily="1" charset="0"/>
                  </a:endParaRPr>
                </a:p>
              </p:txBody>
            </p:sp>
            <p:sp>
              <p:nvSpPr>
                <p:cNvPr id="63" name="Rectangle 63">
                  <a:extLst>
                    <a:ext uri="{FF2B5EF4-FFF2-40B4-BE49-F238E27FC236}">
                      <a16:creationId xmlns:a16="http://schemas.microsoft.com/office/drawing/2014/main" id="{C02B5B63-FA61-A147-9CC9-8B7C3FE1B016}"/>
                    </a:ext>
                  </a:extLst>
                </p:cNvPr>
                <p:cNvSpPr>
                  <a:spLocks noChangeArrowheads="1"/>
                </p:cNvSpPr>
                <p:nvPr/>
              </p:nvSpPr>
              <p:spPr bwMode="auto">
                <a:xfrm>
                  <a:off x="396" y="3693"/>
                  <a:ext cx="821" cy="174"/>
                </a:xfrm>
                <a:prstGeom prst="rect">
                  <a:avLst/>
                </a:prstGeom>
                <a:noFill/>
                <a:ln w="9525">
                  <a:noFill/>
                  <a:miter lim="800000"/>
                  <a:headEnd/>
                  <a:tailEnd/>
                </a:ln>
              </p:spPr>
              <p:txBody>
                <a:bodyPr wrap="none">
                  <a:prstTxWarp prst="textNoShape">
                    <a:avLst/>
                  </a:prstTxWarp>
                  <a:spAutoFit/>
                </a:bodyPr>
                <a:lstStyle/>
                <a:p>
                  <a:r>
                    <a:rPr lang="en-US" sz="1200" b="1" i="1" dirty="0">
                      <a:solidFill>
                        <a:srgbClr val="0000FF"/>
                      </a:solidFill>
                      <a:latin typeface="Courier New" pitchFamily="1" charset="0"/>
                    </a:rPr>
                    <a:t>N</a:t>
                  </a:r>
                  <a:r>
                    <a:rPr lang="en-US" sz="1200" b="1" dirty="0">
                      <a:solidFill>
                        <a:srgbClr val="FF0000"/>
                      </a:solidFill>
                      <a:latin typeface="Courier New" pitchFamily="1" charset="0"/>
                    </a:rPr>
                    <a:t> </a:t>
                  </a:r>
                  <a:r>
                    <a:rPr lang="en-US" sz="1200" b="1" dirty="0">
                      <a:latin typeface="Courier New" pitchFamily="1" charset="0"/>
                    </a:rPr>
                    <a:t>GGTTATCCGG</a:t>
                  </a:r>
                  <a:endParaRPr lang="en-US" sz="1200" b="1" dirty="0">
                    <a:solidFill>
                      <a:srgbClr val="003366"/>
                    </a:solidFill>
                    <a:latin typeface="Courier New" pitchFamily="1" charset="0"/>
                  </a:endParaRPr>
                </a:p>
              </p:txBody>
            </p:sp>
            <p:sp>
              <p:nvSpPr>
                <p:cNvPr id="64" name="Rectangle 64">
                  <a:extLst>
                    <a:ext uri="{FF2B5EF4-FFF2-40B4-BE49-F238E27FC236}">
                      <a16:creationId xmlns:a16="http://schemas.microsoft.com/office/drawing/2014/main" id="{33C6EA3F-17EC-6D46-B91E-E35F64185517}"/>
                    </a:ext>
                  </a:extLst>
                </p:cNvPr>
                <p:cNvSpPr>
                  <a:spLocks noChangeArrowheads="1"/>
                </p:cNvSpPr>
                <p:nvPr/>
              </p:nvSpPr>
              <p:spPr bwMode="auto">
                <a:xfrm>
                  <a:off x="512" y="3797"/>
                  <a:ext cx="696" cy="173"/>
                </a:xfrm>
                <a:prstGeom prst="rect">
                  <a:avLst/>
                </a:prstGeom>
                <a:noFill/>
                <a:ln w="9525">
                  <a:noFill/>
                  <a:miter lim="800000"/>
                  <a:headEnd/>
                  <a:tailEnd/>
                </a:ln>
              </p:spPr>
              <p:txBody>
                <a:bodyPr>
                  <a:prstTxWarp prst="textNoShape">
                    <a:avLst/>
                  </a:prstTxWarp>
                  <a:spAutoFit/>
                </a:bodyPr>
                <a:lstStyle/>
                <a:p>
                  <a:pPr algn="ctr"/>
                  <a:r>
                    <a:rPr lang="en-US" sz="1200" b="1">
                      <a:solidFill>
                        <a:srgbClr val="0000FF"/>
                      </a:solidFill>
                      <a:latin typeface="Courier New" pitchFamily="1" charset="0"/>
                    </a:rPr>
                    <a:t>12</a:t>
                  </a:r>
                  <a:r>
                    <a:rPr lang="en-US" sz="1200" b="1">
                      <a:latin typeface="Courier New" pitchFamily="1" charset="0"/>
                    </a:rPr>
                    <a:t> …     </a:t>
                  </a:r>
                  <a:r>
                    <a:rPr lang="en-US" sz="1200" b="1" i="1">
                      <a:solidFill>
                        <a:srgbClr val="0000FF"/>
                      </a:solidFill>
                      <a:latin typeface="Courier New" pitchFamily="1" charset="0"/>
                    </a:rPr>
                    <a:t>w</a:t>
                  </a:r>
                </a:p>
              </p:txBody>
            </p:sp>
            <p:sp>
              <p:nvSpPr>
                <p:cNvPr id="65" name="Rectangle 65">
                  <a:extLst>
                    <a:ext uri="{FF2B5EF4-FFF2-40B4-BE49-F238E27FC236}">
                      <a16:creationId xmlns:a16="http://schemas.microsoft.com/office/drawing/2014/main" id="{EBC5AFE8-9595-4248-AA7E-1DB95A331890}"/>
                    </a:ext>
                  </a:extLst>
                </p:cNvPr>
                <p:cNvSpPr>
                  <a:spLocks noChangeArrowheads="1"/>
                </p:cNvSpPr>
                <p:nvPr/>
              </p:nvSpPr>
              <p:spPr bwMode="auto">
                <a:xfrm>
                  <a:off x="532" y="2991"/>
                  <a:ext cx="615" cy="847"/>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6" name="Text Box 66">
                  <a:extLst>
                    <a:ext uri="{FF2B5EF4-FFF2-40B4-BE49-F238E27FC236}">
                      <a16:creationId xmlns:a16="http://schemas.microsoft.com/office/drawing/2014/main" id="{FD5DD23D-6A21-8D44-979C-A42E77F90D07}"/>
                    </a:ext>
                  </a:extLst>
                </p:cNvPr>
                <p:cNvSpPr txBox="1">
                  <a:spLocks noChangeArrowheads="1"/>
                </p:cNvSpPr>
                <p:nvPr/>
              </p:nvSpPr>
              <p:spPr bwMode="auto">
                <a:xfrm>
                  <a:off x="298" y="3290"/>
                  <a:ext cx="152" cy="212"/>
                </a:xfrm>
                <a:prstGeom prst="rect">
                  <a:avLst/>
                </a:prstGeom>
                <a:noFill/>
                <a:ln w="9525">
                  <a:noFill/>
                  <a:miter lim="800000"/>
                  <a:headEnd/>
                  <a:tailEnd/>
                </a:ln>
              </p:spPr>
              <p:txBody>
                <a:bodyPr wrap="none">
                  <a:prstTxWarp prst="textNoShape">
                    <a:avLst/>
                  </a:prstTxWarp>
                  <a:spAutoFit/>
                </a:bodyPr>
                <a:lstStyle/>
                <a:p>
                  <a:pPr algn="ctr"/>
                  <a:r>
                    <a:rPr lang="en-US" sz="1600" b="1" i="1">
                      <a:latin typeface="Times New Roman" pitchFamily="1" charset="0"/>
                    </a:rPr>
                    <a:t>i</a:t>
                  </a:r>
                </a:p>
              </p:txBody>
            </p:sp>
            <p:sp>
              <p:nvSpPr>
                <p:cNvPr id="67" name="Text Box 67">
                  <a:extLst>
                    <a:ext uri="{FF2B5EF4-FFF2-40B4-BE49-F238E27FC236}">
                      <a16:creationId xmlns:a16="http://schemas.microsoft.com/office/drawing/2014/main" id="{914CF36A-A4B8-8043-A864-76E52F0175D8}"/>
                    </a:ext>
                  </a:extLst>
                </p:cNvPr>
                <p:cNvSpPr txBox="1">
                  <a:spLocks noChangeArrowheads="1"/>
                </p:cNvSpPr>
                <p:nvPr/>
              </p:nvSpPr>
              <p:spPr bwMode="auto">
                <a:xfrm>
                  <a:off x="752" y="3850"/>
                  <a:ext cx="152" cy="212"/>
                </a:xfrm>
                <a:prstGeom prst="rect">
                  <a:avLst/>
                </a:prstGeom>
                <a:noFill/>
                <a:ln w="9525">
                  <a:noFill/>
                  <a:miter lim="800000"/>
                  <a:headEnd/>
                  <a:tailEnd/>
                </a:ln>
              </p:spPr>
              <p:txBody>
                <a:bodyPr wrap="none">
                  <a:prstTxWarp prst="textNoShape">
                    <a:avLst/>
                  </a:prstTxWarp>
                  <a:spAutoFit/>
                </a:bodyPr>
                <a:lstStyle/>
                <a:p>
                  <a:pPr algn="ctr"/>
                  <a:r>
                    <a:rPr lang="en-US" sz="1600" b="1" i="1">
                      <a:latin typeface="Times New Roman" pitchFamily="1" charset="0"/>
                    </a:rPr>
                    <a:t>j</a:t>
                  </a:r>
                </a:p>
              </p:txBody>
            </p:sp>
          </p:grpSp>
          <p:sp>
            <p:nvSpPr>
              <p:cNvPr id="50" name="Text Box 7">
                <a:extLst>
                  <a:ext uri="{FF2B5EF4-FFF2-40B4-BE49-F238E27FC236}">
                    <a16:creationId xmlns:a16="http://schemas.microsoft.com/office/drawing/2014/main" id="{B371C86C-F1C2-B741-9E65-D16B6D0D0DAF}"/>
                  </a:ext>
                </a:extLst>
              </p:cNvPr>
              <p:cNvSpPr txBox="1">
                <a:spLocks noChangeArrowheads="1"/>
              </p:cNvSpPr>
              <p:nvPr/>
            </p:nvSpPr>
            <p:spPr bwMode="auto">
              <a:xfrm>
                <a:off x="7687732" y="1809750"/>
                <a:ext cx="1285880" cy="400110"/>
              </a:xfrm>
              <a:prstGeom prst="rect">
                <a:avLst/>
              </a:prstGeom>
              <a:noFill/>
              <a:ln w="9525">
                <a:solidFill>
                  <a:srgbClr val="0000FF"/>
                </a:solidFill>
                <a:miter lim="800000"/>
                <a:headEnd/>
                <a:tailEnd/>
              </a:ln>
            </p:spPr>
            <p:txBody>
              <a:bodyPr wrap="square">
                <a:prstTxWarp prst="textNoShape">
                  <a:avLst/>
                </a:prstTxWarp>
                <a:spAutoFit/>
              </a:bodyPr>
              <a:lstStyle/>
              <a:p>
                <a:pPr algn="ctr"/>
                <a:r>
                  <a:rPr lang="en-US" sz="2000" dirty="0">
                    <a:solidFill>
                      <a:srgbClr val="0000FF"/>
                    </a:solidFill>
                    <a:latin typeface="Times New Roman" pitchFamily="1" charset="0"/>
                  </a:rPr>
                  <a:t>PSSM</a:t>
                </a:r>
                <a:endParaRPr lang="en-US" sz="2000" dirty="0">
                  <a:solidFill>
                    <a:srgbClr val="0000FF"/>
                  </a:solidFill>
                  <a:latin typeface="Times New Roman" pitchFamily="1" charset="0"/>
                  <a:ea typeface="Times New Roman" pitchFamily="1" charset="0"/>
                  <a:cs typeface="Times New Roman" pitchFamily="1" charset="0"/>
                </a:endParaRPr>
              </a:p>
            </p:txBody>
          </p:sp>
          <p:sp>
            <p:nvSpPr>
              <p:cNvPr id="51" name="Text Box 7">
                <a:extLst>
                  <a:ext uri="{FF2B5EF4-FFF2-40B4-BE49-F238E27FC236}">
                    <a16:creationId xmlns:a16="http://schemas.microsoft.com/office/drawing/2014/main" id="{29463584-61D6-AA4A-80ED-17CEB761E344}"/>
                  </a:ext>
                </a:extLst>
              </p:cNvPr>
              <p:cNvSpPr txBox="1">
                <a:spLocks noChangeArrowheads="1"/>
              </p:cNvSpPr>
              <p:nvPr/>
            </p:nvSpPr>
            <p:spPr bwMode="auto">
              <a:xfrm>
                <a:off x="5334001" y="1809750"/>
                <a:ext cx="1573213" cy="400050"/>
              </a:xfrm>
              <a:prstGeom prst="rect">
                <a:avLst/>
              </a:prstGeom>
              <a:noFill/>
              <a:ln w="3175">
                <a:solidFill>
                  <a:srgbClr val="0000FF"/>
                </a:solidFill>
                <a:miter lim="800000"/>
                <a:headEnd/>
                <a:tailEnd/>
              </a:ln>
            </p:spPr>
            <p:txBody>
              <a:bodyPr wrap="none">
                <a:prstTxWarp prst="textNoShape">
                  <a:avLst/>
                </a:prstTxWarp>
                <a:spAutoFit/>
              </a:bodyPr>
              <a:lstStyle/>
              <a:p>
                <a:pPr algn="ctr"/>
                <a:r>
                  <a:rPr lang="en-US" sz="2000">
                    <a:solidFill>
                      <a:srgbClr val="0000FF"/>
                    </a:solidFill>
                    <a:latin typeface="Times New Roman" pitchFamily="1" charset="0"/>
                  </a:rPr>
                  <a:t>Count Matrix</a:t>
                </a:r>
              </a:p>
            </p:txBody>
          </p:sp>
          <p:pic>
            <p:nvPicPr>
              <p:cNvPr id="52" name="Picture 66" descr="latex-image-1.pdf">
                <a:extLst>
                  <a:ext uri="{FF2B5EF4-FFF2-40B4-BE49-F238E27FC236}">
                    <a16:creationId xmlns:a16="http://schemas.microsoft.com/office/drawing/2014/main" id="{AF4B70C8-EB99-0142-B94C-7DEF90B7899B}"/>
                  </a:ext>
                </a:extLst>
              </p:cNvPr>
              <p:cNvPicPr>
                <a:picLocks noChangeAspect="1"/>
              </p:cNvPicPr>
              <p:nvPr/>
            </p:nvPicPr>
            <p:blipFill>
              <a:blip r:embed="rId2"/>
              <a:srcRect/>
              <a:stretch>
                <a:fillRect/>
              </a:stretch>
            </p:blipFill>
            <p:spPr bwMode="auto">
              <a:xfrm>
                <a:off x="6057900" y="3035300"/>
                <a:ext cx="406400" cy="203200"/>
              </a:xfrm>
              <a:prstGeom prst="rect">
                <a:avLst/>
              </a:prstGeom>
              <a:noFill/>
              <a:ln w="9525">
                <a:noFill/>
                <a:miter lim="800000"/>
                <a:headEnd/>
                <a:tailEnd/>
              </a:ln>
            </p:spPr>
          </p:pic>
          <p:sp>
            <p:nvSpPr>
              <p:cNvPr id="53" name="TextBox 67">
                <a:extLst>
                  <a:ext uri="{FF2B5EF4-FFF2-40B4-BE49-F238E27FC236}">
                    <a16:creationId xmlns:a16="http://schemas.microsoft.com/office/drawing/2014/main" id="{9128AC27-F2B0-0B40-9662-A9E1A3D4062D}"/>
                  </a:ext>
                </a:extLst>
              </p:cNvPr>
              <p:cNvSpPr txBox="1">
                <a:spLocks noChangeArrowheads="1"/>
              </p:cNvSpPr>
              <p:nvPr/>
            </p:nvSpPr>
            <p:spPr bwMode="auto">
              <a:xfrm>
                <a:off x="5486400" y="2533650"/>
                <a:ext cx="325438" cy="1200150"/>
              </a:xfrm>
              <a:prstGeom prst="rect">
                <a:avLst/>
              </a:prstGeom>
              <a:noFill/>
              <a:ln w="9525">
                <a:noFill/>
                <a:miter lim="800000"/>
                <a:headEnd/>
                <a:tailEnd/>
              </a:ln>
            </p:spPr>
            <p:txBody>
              <a:bodyPr wrap="none">
                <a:prstTxWarp prst="textNoShape">
                  <a:avLst/>
                </a:prstTxWarp>
                <a:spAutoFit/>
              </a:bodyPr>
              <a:lstStyle/>
              <a:p>
                <a:r>
                  <a:rPr lang="en-US">
                    <a:solidFill>
                      <a:srgbClr val="0000FF"/>
                    </a:solidFill>
                    <a:latin typeface="Courier" pitchFamily="1" charset="0"/>
                    <a:ea typeface="Courier" pitchFamily="1" charset="0"/>
                    <a:cs typeface="Courier" pitchFamily="1" charset="0"/>
                  </a:rPr>
                  <a:t>A</a:t>
                </a:r>
              </a:p>
              <a:p>
                <a:r>
                  <a:rPr lang="en-US">
                    <a:solidFill>
                      <a:srgbClr val="0000FF"/>
                    </a:solidFill>
                    <a:latin typeface="Courier" pitchFamily="1" charset="0"/>
                    <a:ea typeface="Courier" pitchFamily="1" charset="0"/>
                    <a:cs typeface="Courier" pitchFamily="1" charset="0"/>
                  </a:rPr>
                  <a:t>C</a:t>
                </a:r>
              </a:p>
              <a:p>
                <a:r>
                  <a:rPr lang="en-US">
                    <a:solidFill>
                      <a:srgbClr val="0000FF"/>
                    </a:solidFill>
                    <a:latin typeface="Courier" pitchFamily="1" charset="0"/>
                    <a:ea typeface="Courier" pitchFamily="1" charset="0"/>
                    <a:cs typeface="Courier" pitchFamily="1" charset="0"/>
                  </a:rPr>
                  <a:t>G</a:t>
                </a:r>
              </a:p>
              <a:p>
                <a:r>
                  <a:rPr lang="en-US">
                    <a:solidFill>
                      <a:srgbClr val="0000FF"/>
                    </a:solidFill>
                    <a:latin typeface="Courier" pitchFamily="1" charset="0"/>
                    <a:ea typeface="Courier" pitchFamily="1" charset="0"/>
                    <a:cs typeface="Courier" pitchFamily="1" charset="0"/>
                  </a:rPr>
                  <a:t>T</a:t>
                </a:r>
              </a:p>
            </p:txBody>
          </p:sp>
          <p:sp>
            <p:nvSpPr>
              <p:cNvPr id="54" name="TextBox 68">
                <a:extLst>
                  <a:ext uri="{FF2B5EF4-FFF2-40B4-BE49-F238E27FC236}">
                    <a16:creationId xmlns:a16="http://schemas.microsoft.com/office/drawing/2014/main" id="{A038D689-7042-BE48-8284-389064A450EB}"/>
                  </a:ext>
                </a:extLst>
              </p:cNvPr>
              <p:cNvSpPr txBox="1">
                <a:spLocks noChangeArrowheads="1"/>
              </p:cNvSpPr>
              <p:nvPr/>
            </p:nvSpPr>
            <p:spPr bwMode="auto">
              <a:xfrm>
                <a:off x="7383464" y="2533650"/>
                <a:ext cx="325437" cy="1200150"/>
              </a:xfrm>
              <a:prstGeom prst="rect">
                <a:avLst/>
              </a:prstGeom>
              <a:noFill/>
              <a:ln w="9525">
                <a:noFill/>
                <a:miter lim="800000"/>
                <a:headEnd/>
                <a:tailEnd/>
              </a:ln>
            </p:spPr>
            <p:txBody>
              <a:bodyPr wrap="none">
                <a:prstTxWarp prst="textNoShape">
                  <a:avLst/>
                </a:prstTxWarp>
                <a:spAutoFit/>
              </a:bodyPr>
              <a:lstStyle/>
              <a:p>
                <a:r>
                  <a:rPr lang="en-US">
                    <a:solidFill>
                      <a:srgbClr val="0000FF"/>
                    </a:solidFill>
                    <a:latin typeface="Courier" pitchFamily="1" charset="0"/>
                    <a:ea typeface="Courier" pitchFamily="1" charset="0"/>
                    <a:cs typeface="Courier" pitchFamily="1" charset="0"/>
                  </a:rPr>
                  <a:t>A</a:t>
                </a:r>
              </a:p>
              <a:p>
                <a:r>
                  <a:rPr lang="en-US">
                    <a:solidFill>
                      <a:srgbClr val="0000FF"/>
                    </a:solidFill>
                    <a:latin typeface="Courier" pitchFamily="1" charset="0"/>
                    <a:ea typeface="Courier" pitchFamily="1" charset="0"/>
                    <a:cs typeface="Courier" pitchFamily="1" charset="0"/>
                  </a:rPr>
                  <a:t>C</a:t>
                </a:r>
              </a:p>
              <a:p>
                <a:r>
                  <a:rPr lang="en-US">
                    <a:solidFill>
                      <a:srgbClr val="0000FF"/>
                    </a:solidFill>
                    <a:latin typeface="Courier" pitchFamily="1" charset="0"/>
                    <a:ea typeface="Courier" pitchFamily="1" charset="0"/>
                    <a:cs typeface="Courier" pitchFamily="1" charset="0"/>
                  </a:rPr>
                  <a:t>G</a:t>
                </a:r>
              </a:p>
              <a:p>
                <a:r>
                  <a:rPr lang="en-US">
                    <a:solidFill>
                      <a:srgbClr val="0000FF"/>
                    </a:solidFill>
                    <a:latin typeface="Courier" pitchFamily="1" charset="0"/>
                    <a:ea typeface="Courier" pitchFamily="1" charset="0"/>
                    <a:cs typeface="Courier" pitchFamily="1" charset="0"/>
                  </a:rPr>
                  <a:t>T</a:t>
                </a:r>
              </a:p>
            </p:txBody>
          </p:sp>
          <p:pic>
            <p:nvPicPr>
              <p:cNvPr id="55" name="Picture 69" descr="latex-image-1.pdf">
                <a:extLst>
                  <a:ext uri="{FF2B5EF4-FFF2-40B4-BE49-F238E27FC236}">
                    <a16:creationId xmlns:a16="http://schemas.microsoft.com/office/drawing/2014/main" id="{E4A6D98A-312E-5841-BE52-C35B70FE5840}"/>
                  </a:ext>
                </a:extLst>
              </p:cNvPr>
              <p:cNvPicPr>
                <a:picLocks noChangeAspect="1"/>
              </p:cNvPicPr>
              <p:nvPr/>
            </p:nvPicPr>
            <p:blipFill>
              <a:blip r:embed="rId3"/>
              <a:srcRect/>
              <a:stretch>
                <a:fillRect/>
              </a:stretch>
            </p:blipFill>
            <p:spPr bwMode="auto">
              <a:xfrm>
                <a:off x="7785100" y="2863850"/>
                <a:ext cx="1193800" cy="469900"/>
              </a:xfrm>
              <a:prstGeom prst="rect">
                <a:avLst/>
              </a:prstGeom>
              <a:noFill/>
              <a:ln w="9525">
                <a:noFill/>
                <a:miter lim="800000"/>
                <a:headEnd/>
                <a:tailEnd/>
              </a:ln>
            </p:spPr>
          </p:pic>
          <p:sp>
            <p:nvSpPr>
              <p:cNvPr id="56" name="Rectangle 64">
                <a:extLst>
                  <a:ext uri="{FF2B5EF4-FFF2-40B4-BE49-F238E27FC236}">
                    <a16:creationId xmlns:a16="http://schemas.microsoft.com/office/drawing/2014/main" id="{B03505EB-69C3-DA4A-AE6B-2D8B7EC63AED}"/>
                  </a:ext>
                </a:extLst>
              </p:cNvPr>
              <p:cNvSpPr>
                <a:spLocks noChangeArrowheads="1"/>
              </p:cNvSpPr>
              <p:nvPr/>
            </p:nvSpPr>
            <p:spPr bwMode="auto">
              <a:xfrm>
                <a:off x="5715000" y="3657600"/>
                <a:ext cx="1104900" cy="274638"/>
              </a:xfrm>
              <a:prstGeom prst="rect">
                <a:avLst/>
              </a:prstGeom>
              <a:noFill/>
              <a:ln w="9525">
                <a:noFill/>
                <a:miter lim="800000"/>
                <a:headEnd/>
                <a:tailEnd/>
              </a:ln>
            </p:spPr>
            <p:txBody>
              <a:bodyPr>
                <a:prstTxWarp prst="textNoShape">
                  <a:avLst/>
                </a:prstTxWarp>
                <a:spAutoFit/>
              </a:bodyPr>
              <a:lstStyle/>
              <a:p>
                <a:pPr algn="ctr"/>
                <a:r>
                  <a:rPr lang="en-US" sz="1200" b="1">
                    <a:solidFill>
                      <a:srgbClr val="0000FF"/>
                    </a:solidFill>
                    <a:latin typeface="Courier New" pitchFamily="1" charset="0"/>
                  </a:rPr>
                  <a:t>12</a:t>
                </a:r>
                <a:r>
                  <a:rPr lang="en-US" sz="1200" b="1">
                    <a:latin typeface="Courier New" pitchFamily="1" charset="0"/>
                  </a:rPr>
                  <a:t> …     </a:t>
                </a:r>
                <a:r>
                  <a:rPr lang="en-US" sz="1200" b="1" i="1">
                    <a:solidFill>
                      <a:srgbClr val="0000FF"/>
                    </a:solidFill>
                    <a:latin typeface="Courier New" pitchFamily="1" charset="0"/>
                  </a:rPr>
                  <a:t>w</a:t>
                </a:r>
              </a:p>
            </p:txBody>
          </p:sp>
          <p:sp>
            <p:nvSpPr>
              <p:cNvPr id="57" name="Rectangle 64">
                <a:extLst>
                  <a:ext uri="{FF2B5EF4-FFF2-40B4-BE49-F238E27FC236}">
                    <a16:creationId xmlns:a16="http://schemas.microsoft.com/office/drawing/2014/main" id="{4AA1AA6F-1066-E446-B16A-49A8BD9089FA}"/>
                  </a:ext>
                </a:extLst>
              </p:cNvPr>
              <p:cNvSpPr>
                <a:spLocks noChangeArrowheads="1"/>
              </p:cNvSpPr>
              <p:nvPr/>
            </p:nvSpPr>
            <p:spPr bwMode="auto">
              <a:xfrm>
                <a:off x="7772400" y="3670300"/>
                <a:ext cx="1104900" cy="274638"/>
              </a:xfrm>
              <a:prstGeom prst="rect">
                <a:avLst/>
              </a:prstGeom>
              <a:noFill/>
              <a:ln w="9525">
                <a:noFill/>
                <a:miter lim="800000"/>
                <a:headEnd/>
                <a:tailEnd/>
              </a:ln>
            </p:spPr>
            <p:txBody>
              <a:bodyPr>
                <a:prstTxWarp prst="textNoShape">
                  <a:avLst/>
                </a:prstTxWarp>
                <a:spAutoFit/>
              </a:bodyPr>
              <a:lstStyle/>
              <a:p>
                <a:pPr algn="ctr"/>
                <a:r>
                  <a:rPr lang="en-US" sz="1200" b="1">
                    <a:solidFill>
                      <a:srgbClr val="0000FF"/>
                    </a:solidFill>
                    <a:latin typeface="Courier New" pitchFamily="1" charset="0"/>
                  </a:rPr>
                  <a:t>12</a:t>
                </a:r>
                <a:r>
                  <a:rPr lang="en-US" sz="1200" b="1">
                    <a:latin typeface="Courier New" pitchFamily="1" charset="0"/>
                  </a:rPr>
                  <a:t> …     </a:t>
                </a:r>
                <a:r>
                  <a:rPr lang="en-US" sz="1200" b="1" i="1">
                    <a:solidFill>
                      <a:srgbClr val="0000FF"/>
                    </a:solidFill>
                    <a:latin typeface="Courier New" pitchFamily="1" charset="0"/>
                  </a:rPr>
                  <a:t>w</a:t>
                </a:r>
              </a:p>
            </p:txBody>
          </p:sp>
        </p:grpSp>
      </p:grpSp>
      <p:sp>
        <p:nvSpPr>
          <p:cNvPr id="4" name="Title 3">
            <a:extLst>
              <a:ext uri="{FF2B5EF4-FFF2-40B4-BE49-F238E27FC236}">
                <a16:creationId xmlns:a16="http://schemas.microsoft.com/office/drawing/2014/main" id="{91D1CC85-A0E3-CE4E-985A-9C14CCA778B4}"/>
              </a:ext>
            </a:extLst>
          </p:cNvPr>
          <p:cNvSpPr>
            <a:spLocks noGrp="1"/>
          </p:cNvSpPr>
          <p:nvPr>
            <p:ph type="title"/>
          </p:nvPr>
        </p:nvSpPr>
        <p:spPr/>
        <p:txBody>
          <a:bodyPr/>
          <a:lstStyle/>
          <a:p>
            <a:r>
              <a:rPr lang="en-US" dirty="0"/>
              <a:t>Step 2: Build a PSSM from the sites</a:t>
            </a:r>
          </a:p>
        </p:txBody>
      </p:sp>
    </p:spTree>
    <p:extLst>
      <p:ext uri="{BB962C8B-B14F-4D97-AF65-F5344CB8AC3E}">
        <p14:creationId xmlns:p14="http://schemas.microsoft.com/office/powerpoint/2010/main" val="1420406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667818-FAC0-2444-90F9-A2A33B132097}"/>
              </a:ext>
            </a:extLst>
          </p:cNvPr>
          <p:cNvSpPr>
            <a:spLocks noGrp="1"/>
          </p:cNvSpPr>
          <p:nvPr>
            <p:ph type="title"/>
          </p:nvPr>
        </p:nvSpPr>
        <p:spPr/>
        <p:txBody>
          <a:bodyPr/>
          <a:lstStyle/>
          <a:p>
            <a:r>
              <a:rPr lang="en-US" dirty="0"/>
              <a:t>Step 3: Scan each sequence with the PSSM and find the best-scoring site</a:t>
            </a:r>
          </a:p>
        </p:txBody>
      </p:sp>
      <p:grpSp>
        <p:nvGrpSpPr>
          <p:cNvPr id="5" name="Group 4">
            <a:extLst>
              <a:ext uri="{FF2B5EF4-FFF2-40B4-BE49-F238E27FC236}">
                <a16:creationId xmlns:a16="http://schemas.microsoft.com/office/drawing/2014/main" id="{DBF80621-CAB9-3B49-91F9-C1E23B8819D0}"/>
              </a:ext>
            </a:extLst>
          </p:cNvPr>
          <p:cNvGrpSpPr/>
          <p:nvPr/>
        </p:nvGrpSpPr>
        <p:grpSpPr>
          <a:xfrm>
            <a:off x="2120900" y="4102100"/>
            <a:ext cx="8432800" cy="2103438"/>
            <a:chOff x="2120900" y="4102100"/>
            <a:chExt cx="8432800" cy="2103438"/>
          </a:xfrm>
        </p:grpSpPr>
        <p:grpSp>
          <p:nvGrpSpPr>
            <p:cNvPr id="2" name="Group 4"/>
            <p:cNvGrpSpPr>
              <a:grpSpLocks/>
            </p:cNvGrpSpPr>
            <p:nvPr/>
          </p:nvGrpSpPr>
          <p:grpSpPr bwMode="auto">
            <a:xfrm>
              <a:off x="2120900" y="4102100"/>
              <a:ext cx="8432800" cy="2103438"/>
              <a:chOff x="144" y="1152"/>
              <a:chExt cx="5312" cy="1325"/>
            </a:xfrm>
          </p:grpSpPr>
          <p:sp>
            <p:nvSpPr>
              <p:cNvPr id="33806" name="Text Box 5"/>
              <p:cNvSpPr txBox="1">
                <a:spLocks noChangeArrowheads="1"/>
              </p:cNvSpPr>
              <p:nvPr/>
            </p:nvSpPr>
            <p:spPr bwMode="auto">
              <a:xfrm>
                <a:off x="144" y="1152"/>
                <a:ext cx="5136" cy="173"/>
              </a:xfrm>
              <a:prstGeom prst="rect">
                <a:avLst/>
              </a:prstGeom>
              <a:noFill/>
              <a:ln w="9525">
                <a:noFill/>
                <a:miter lim="800000"/>
                <a:headEnd/>
                <a:tailEnd/>
              </a:ln>
            </p:spPr>
            <p:txBody>
              <a:bodyPr>
                <a:prstTxWarp prst="textNoShape">
                  <a:avLst/>
                </a:prstTxWarp>
                <a:spAutoFit/>
              </a:bodyPr>
              <a:lstStyle/>
              <a:p>
                <a:pPr eaLnBrk="0" hangingPunct="0"/>
                <a:r>
                  <a:rPr lang="en-US" sz="1200" b="1" dirty="0">
                    <a:latin typeface="Courier New" pitchFamily="1" charset="0"/>
                  </a:rPr>
                  <a:t>5’- TCTCTCTCCACGGCTAATTAGGTGATCATGAAAAAATGAAAAATTCATGAGAAAAGAGTCAGACATCGAAACATACAT</a:t>
                </a:r>
              </a:p>
            </p:txBody>
          </p:sp>
          <p:sp>
            <p:nvSpPr>
              <p:cNvPr id="33807" name="Rectangle 6"/>
              <p:cNvSpPr>
                <a:spLocks noChangeArrowheads="1"/>
              </p:cNvSpPr>
              <p:nvPr/>
            </p:nvSpPr>
            <p:spPr bwMode="auto">
              <a:xfrm>
                <a:off x="144" y="135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ATGGCAGAATCACTTTAAAACGTGGCCCCACCCGCTGCACCCTGTGCATTTTGTACGTTACTGCGAAATGACTCAACG</a:t>
                </a:r>
              </a:p>
            </p:txBody>
          </p:sp>
          <p:sp>
            <p:nvSpPr>
              <p:cNvPr id="33808" name="Rectangle 7"/>
              <p:cNvSpPr>
                <a:spLocks noChangeArrowheads="1"/>
              </p:cNvSpPr>
              <p:nvPr/>
            </p:nvSpPr>
            <p:spPr bwMode="auto">
              <a:xfrm>
                <a:off x="144" y="154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CACATCCAACGAATCACCTCACCGTTATCGTGACTCACTTTCTTTCGCATCGCCGAAGTGCCATAAAAAATATTTTTT</a:t>
                </a:r>
              </a:p>
            </p:txBody>
          </p:sp>
          <p:sp>
            <p:nvSpPr>
              <p:cNvPr id="33809" name="Rectangle 8"/>
              <p:cNvSpPr>
                <a:spLocks noChangeArrowheads="1"/>
              </p:cNvSpPr>
              <p:nvPr/>
            </p:nvSpPr>
            <p:spPr bwMode="auto">
              <a:xfrm>
                <a:off x="144" y="17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TGCGAACAAAAGAGTCATTACAACGAGGAAATAGAAGAAAATGAAAAATTTTCGACAAAATGTATAGTCATTTCTATC</a:t>
                </a:r>
              </a:p>
            </p:txBody>
          </p:sp>
          <p:sp>
            <p:nvSpPr>
              <p:cNvPr id="33810" name="Rectangle 9"/>
              <p:cNvSpPr>
                <a:spLocks noChangeArrowheads="1"/>
              </p:cNvSpPr>
              <p:nvPr/>
            </p:nvSpPr>
            <p:spPr bwMode="auto">
              <a:xfrm>
                <a:off x="144" y="19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ACAAAGGTACCTTCCTGGCCAATCTCACAGATTTAATATAGTAAATTGTCATGCATATGACTCATCCCGAACATGAAA</a:t>
                </a:r>
              </a:p>
            </p:txBody>
          </p:sp>
          <p:sp>
            <p:nvSpPr>
              <p:cNvPr id="33811" name="Rectangle 10"/>
              <p:cNvSpPr>
                <a:spLocks noChangeArrowheads="1"/>
              </p:cNvSpPr>
              <p:nvPr/>
            </p:nvSpPr>
            <p:spPr bwMode="auto">
              <a:xfrm>
                <a:off x="144" y="211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ATTGATTGACTCATTTTCCTCTGACTACTACCAGTTCAAAATGTTAGAGAAAAATAGAAAAGCAGAAAAAATAAATAA</a:t>
                </a:r>
              </a:p>
            </p:txBody>
          </p:sp>
          <p:sp>
            <p:nvSpPr>
              <p:cNvPr id="33812" name="Rectangle 11"/>
              <p:cNvSpPr>
                <a:spLocks noChangeArrowheads="1"/>
              </p:cNvSpPr>
              <p:nvPr/>
            </p:nvSpPr>
            <p:spPr bwMode="auto">
              <a:xfrm>
                <a:off x="144" y="230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GGCGCCACAGTCCGCGTTTGGTTATCCGGCTGACTCATTCTGACTCTTTTTTGGAAAGTGTGGCATGTGCTTCACACA</a:t>
                </a:r>
              </a:p>
            </p:txBody>
          </p:sp>
          <p:sp>
            <p:nvSpPr>
              <p:cNvPr id="33813" name="Text Box 12"/>
              <p:cNvSpPr txBox="1">
                <a:spLocks noChangeArrowheads="1"/>
              </p:cNvSpPr>
              <p:nvPr/>
            </p:nvSpPr>
            <p:spPr bwMode="auto">
              <a:xfrm>
                <a:off x="4992" y="1152"/>
                <a:ext cx="464"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…HIS7</a:t>
                </a:r>
                <a:r>
                  <a:rPr lang="en-US" sz="1200" b="1" i="1">
                    <a:latin typeface="Courier New" pitchFamily="1" charset="0"/>
                  </a:rPr>
                  <a:t> </a:t>
                </a:r>
              </a:p>
            </p:txBody>
          </p:sp>
          <p:sp>
            <p:nvSpPr>
              <p:cNvPr id="33814" name="Text Box 13"/>
              <p:cNvSpPr txBox="1">
                <a:spLocks noChangeArrowheads="1"/>
              </p:cNvSpPr>
              <p:nvPr/>
            </p:nvSpPr>
            <p:spPr bwMode="auto">
              <a:xfrm>
                <a:off x="4992" y="134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…ARO4</a:t>
                </a:r>
                <a:endParaRPr lang="en-US" sz="1200" b="1" i="1">
                  <a:latin typeface="Courier New" pitchFamily="1" charset="0"/>
                </a:endParaRPr>
              </a:p>
            </p:txBody>
          </p:sp>
          <p:sp>
            <p:nvSpPr>
              <p:cNvPr id="33815" name="Text Box 14"/>
              <p:cNvSpPr txBox="1">
                <a:spLocks noChangeArrowheads="1"/>
              </p:cNvSpPr>
              <p:nvPr/>
            </p:nvSpPr>
            <p:spPr bwMode="auto">
              <a:xfrm>
                <a:off x="4992" y="1536"/>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…ILV6</a:t>
                </a:r>
                <a:endParaRPr lang="en-US" sz="1200" b="1" i="1">
                  <a:latin typeface="Courier New" pitchFamily="1" charset="0"/>
                </a:endParaRPr>
              </a:p>
            </p:txBody>
          </p:sp>
          <p:sp>
            <p:nvSpPr>
              <p:cNvPr id="33816" name="Text Box 15"/>
              <p:cNvSpPr txBox="1">
                <a:spLocks noChangeArrowheads="1"/>
              </p:cNvSpPr>
              <p:nvPr/>
            </p:nvSpPr>
            <p:spPr bwMode="auto">
              <a:xfrm>
                <a:off x="4992" y="1728"/>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…THR4</a:t>
                </a:r>
                <a:endParaRPr lang="en-US" sz="1200" b="1" i="1">
                  <a:latin typeface="Courier New" pitchFamily="1" charset="0"/>
                </a:endParaRPr>
              </a:p>
            </p:txBody>
          </p:sp>
          <p:sp>
            <p:nvSpPr>
              <p:cNvPr id="33817" name="Text Box 16"/>
              <p:cNvSpPr txBox="1">
                <a:spLocks noChangeArrowheads="1"/>
              </p:cNvSpPr>
              <p:nvPr/>
            </p:nvSpPr>
            <p:spPr bwMode="auto">
              <a:xfrm>
                <a:off x="4992" y="1920"/>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…ARO1</a:t>
                </a:r>
                <a:endParaRPr lang="en-US" sz="1200" b="1" i="1">
                  <a:latin typeface="Courier New" pitchFamily="1" charset="0"/>
                </a:endParaRPr>
              </a:p>
            </p:txBody>
          </p:sp>
          <p:sp>
            <p:nvSpPr>
              <p:cNvPr id="33818" name="Text Box 17"/>
              <p:cNvSpPr txBox="1">
                <a:spLocks noChangeArrowheads="1"/>
              </p:cNvSpPr>
              <p:nvPr/>
            </p:nvSpPr>
            <p:spPr bwMode="auto">
              <a:xfrm>
                <a:off x="4992" y="2112"/>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…HOM2</a:t>
                </a:r>
                <a:endParaRPr lang="en-US" sz="1200" b="1" i="1">
                  <a:latin typeface="Courier New" pitchFamily="1" charset="0"/>
                </a:endParaRPr>
              </a:p>
            </p:txBody>
          </p:sp>
          <p:sp>
            <p:nvSpPr>
              <p:cNvPr id="33819" name="Text Box 18"/>
              <p:cNvSpPr txBox="1">
                <a:spLocks noChangeArrowheads="1"/>
              </p:cNvSpPr>
              <p:nvPr/>
            </p:nvSpPr>
            <p:spPr bwMode="auto">
              <a:xfrm>
                <a:off x="4992" y="230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…PRO3</a:t>
                </a:r>
                <a:endParaRPr lang="en-US" sz="1200" b="1" i="1">
                  <a:latin typeface="Courier New" pitchFamily="1" charset="0"/>
                </a:endParaRPr>
              </a:p>
            </p:txBody>
          </p:sp>
          <p:sp>
            <p:nvSpPr>
              <p:cNvPr id="33820" name="Line 19"/>
              <p:cNvSpPr>
                <a:spLocks noChangeShapeType="1"/>
              </p:cNvSpPr>
              <p:nvPr/>
            </p:nvSpPr>
            <p:spPr bwMode="auto">
              <a:xfrm>
                <a:off x="5136" y="115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1" name="Line 20"/>
              <p:cNvSpPr>
                <a:spLocks noChangeShapeType="1"/>
              </p:cNvSpPr>
              <p:nvPr/>
            </p:nvSpPr>
            <p:spPr bwMode="auto">
              <a:xfrm>
                <a:off x="5136" y="115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2" name="Line 21"/>
              <p:cNvSpPr>
                <a:spLocks noChangeShapeType="1"/>
              </p:cNvSpPr>
              <p:nvPr/>
            </p:nvSpPr>
            <p:spPr bwMode="auto">
              <a:xfrm>
                <a:off x="5136" y="134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3" name="Line 22"/>
              <p:cNvSpPr>
                <a:spLocks noChangeShapeType="1"/>
              </p:cNvSpPr>
              <p:nvPr/>
            </p:nvSpPr>
            <p:spPr bwMode="auto">
              <a:xfrm>
                <a:off x="5136" y="134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4" name="Line 23"/>
              <p:cNvSpPr>
                <a:spLocks noChangeShapeType="1"/>
              </p:cNvSpPr>
              <p:nvPr/>
            </p:nvSpPr>
            <p:spPr bwMode="auto">
              <a:xfrm>
                <a:off x="5136" y="1536"/>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5" name="Line 24"/>
              <p:cNvSpPr>
                <a:spLocks noChangeShapeType="1"/>
              </p:cNvSpPr>
              <p:nvPr/>
            </p:nvSpPr>
            <p:spPr bwMode="auto">
              <a:xfrm>
                <a:off x="5136" y="1536"/>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6" name="Line 25"/>
              <p:cNvSpPr>
                <a:spLocks noChangeShapeType="1"/>
              </p:cNvSpPr>
              <p:nvPr/>
            </p:nvSpPr>
            <p:spPr bwMode="auto">
              <a:xfrm>
                <a:off x="5136" y="1728"/>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7" name="Line 26"/>
              <p:cNvSpPr>
                <a:spLocks noChangeShapeType="1"/>
              </p:cNvSpPr>
              <p:nvPr/>
            </p:nvSpPr>
            <p:spPr bwMode="auto">
              <a:xfrm>
                <a:off x="5136" y="1728"/>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8" name="Line 27"/>
              <p:cNvSpPr>
                <a:spLocks noChangeShapeType="1"/>
              </p:cNvSpPr>
              <p:nvPr/>
            </p:nvSpPr>
            <p:spPr bwMode="auto">
              <a:xfrm>
                <a:off x="5136" y="1920"/>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29" name="Line 28"/>
              <p:cNvSpPr>
                <a:spLocks noChangeShapeType="1"/>
              </p:cNvSpPr>
              <p:nvPr/>
            </p:nvSpPr>
            <p:spPr bwMode="auto">
              <a:xfrm>
                <a:off x="5136" y="1920"/>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30" name="Line 29"/>
              <p:cNvSpPr>
                <a:spLocks noChangeShapeType="1"/>
              </p:cNvSpPr>
              <p:nvPr/>
            </p:nvSpPr>
            <p:spPr bwMode="auto">
              <a:xfrm>
                <a:off x="5136" y="211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31" name="Line 30"/>
              <p:cNvSpPr>
                <a:spLocks noChangeShapeType="1"/>
              </p:cNvSpPr>
              <p:nvPr/>
            </p:nvSpPr>
            <p:spPr bwMode="auto">
              <a:xfrm>
                <a:off x="5136" y="211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32" name="Line 31"/>
              <p:cNvSpPr>
                <a:spLocks noChangeShapeType="1"/>
              </p:cNvSpPr>
              <p:nvPr/>
            </p:nvSpPr>
            <p:spPr bwMode="auto">
              <a:xfrm>
                <a:off x="5136" y="230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833" name="Line 32"/>
              <p:cNvSpPr>
                <a:spLocks noChangeShapeType="1"/>
              </p:cNvSpPr>
              <p:nvPr/>
            </p:nvSpPr>
            <p:spPr bwMode="auto">
              <a:xfrm>
                <a:off x="5136" y="230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3" name="Group 34"/>
            <p:cNvGrpSpPr>
              <a:grpSpLocks/>
            </p:cNvGrpSpPr>
            <p:nvPr/>
          </p:nvGrpSpPr>
          <p:grpSpPr bwMode="auto">
            <a:xfrm>
              <a:off x="2619370" y="4102100"/>
              <a:ext cx="5764213" cy="1830388"/>
              <a:chOff x="554" y="2448"/>
              <a:chExt cx="3631" cy="1153"/>
            </a:xfrm>
          </p:grpSpPr>
          <p:sp>
            <p:nvSpPr>
              <p:cNvPr id="33798" name="Line 35"/>
              <p:cNvSpPr>
                <a:spLocks noChangeShapeType="1"/>
              </p:cNvSpPr>
              <p:nvPr/>
            </p:nvSpPr>
            <p:spPr bwMode="auto">
              <a:xfrm>
                <a:off x="3256" y="2448"/>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799" name="Line 36"/>
              <p:cNvSpPr>
                <a:spLocks noChangeShapeType="1"/>
              </p:cNvSpPr>
              <p:nvPr/>
            </p:nvSpPr>
            <p:spPr bwMode="auto">
              <a:xfrm>
                <a:off x="2487" y="2640"/>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0" name="Line 37"/>
              <p:cNvSpPr>
                <a:spLocks noChangeShapeType="1"/>
              </p:cNvSpPr>
              <p:nvPr/>
            </p:nvSpPr>
            <p:spPr bwMode="auto">
              <a:xfrm>
                <a:off x="1868" y="3024"/>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1" name="Line 38"/>
              <p:cNvSpPr>
                <a:spLocks noChangeShapeType="1"/>
              </p:cNvSpPr>
              <p:nvPr/>
            </p:nvSpPr>
            <p:spPr bwMode="auto">
              <a:xfrm rot="10800000">
                <a:off x="3609" y="3216"/>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2" name="Line 39"/>
              <p:cNvSpPr>
                <a:spLocks noChangeShapeType="1"/>
              </p:cNvSpPr>
              <p:nvPr/>
            </p:nvSpPr>
            <p:spPr bwMode="auto">
              <a:xfrm rot="10800000">
                <a:off x="554" y="3408"/>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3" name="Line 40"/>
              <p:cNvSpPr>
                <a:spLocks noChangeShapeType="1"/>
              </p:cNvSpPr>
              <p:nvPr/>
            </p:nvSpPr>
            <p:spPr bwMode="auto">
              <a:xfrm rot="10800000">
                <a:off x="2244" y="2832"/>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33805" name="Line 42"/>
              <p:cNvSpPr>
                <a:spLocks noChangeShapeType="1"/>
              </p:cNvSpPr>
              <p:nvPr/>
            </p:nvSpPr>
            <p:spPr bwMode="auto">
              <a:xfrm rot="10800000">
                <a:off x="1629" y="3600"/>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grpSp>
      </p:grpSp>
      <p:grpSp>
        <p:nvGrpSpPr>
          <p:cNvPr id="43" name="Group 42">
            <a:extLst>
              <a:ext uri="{FF2B5EF4-FFF2-40B4-BE49-F238E27FC236}">
                <a16:creationId xmlns:a16="http://schemas.microsoft.com/office/drawing/2014/main" id="{22A205F2-2C8B-2C44-A34A-E6B9D8340C4B}"/>
              </a:ext>
            </a:extLst>
          </p:cNvPr>
          <p:cNvGrpSpPr/>
          <p:nvPr/>
        </p:nvGrpSpPr>
        <p:grpSpPr>
          <a:xfrm>
            <a:off x="7383464" y="2533650"/>
            <a:ext cx="1608136" cy="1200150"/>
            <a:chOff x="7383464" y="2533650"/>
            <a:chExt cx="1608136" cy="1200150"/>
          </a:xfrm>
        </p:grpSpPr>
        <p:sp>
          <p:nvSpPr>
            <p:cNvPr id="47" name="Rectangle 11">
              <a:extLst>
                <a:ext uri="{FF2B5EF4-FFF2-40B4-BE49-F238E27FC236}">
                  <a16:creationId xmlns:a16="http://schemas.microsoft.com/office/drawing/2014/main" id="{119A7864-DA4B-FC43-9CCF-E300ADB88E59}"/>
                </a:ext>
              </a:extLst>
            </p:cNvPr>
            <p:cNvSpPr>
              <a:spLocks noChangeArrowheads="1"/>
            </p:cNvSpPr>
            <p:nvPr/>
          </p:nvSpPr>
          <p:spPr bwMode="auto">
            <a:xfrm>
              <a:off x="7715250" y="2590800"/>
              <a:ext cx="1276350" cy="1143000"/>
            </a:xfrm>
            <a:prstGeom prst="rect">
              <a:avLst/>
            </a:prstGeom>
            <a:noFill/>
            <a:ln w="9525">
              <a:solidFill>
                <a:schemeClr val="tx1"/>
              </a:solidFill>
              <a:miter lim="800000"/>
              <a:headEnd/>
              <a:tailEnd/>
            </a:ln>
          </p:spPr>
          <p:txBody>
            <a:bodyPr wrap="none" anchor="ctr">
              <a:prstTxWarp prst="textNoShape">
                <a:avLst/>
              </a:prstTxWarp>
            </a:bodyPr>
            <a:lstStyle/>
            <a:p>
              <a:pPr algn="ctr"/>
              <a:endParaRPr lang="en-US" sz="2400" i="1">
                <a:latin typeface="Times New Roman" pitchFamily="1" charset="0"/>
              </a:endParaRPr>
            </a:p>
          </p:txBody>
        </p:sp>
        <p:sp>
          <p:nvSpPr>
            <p:cNvPr id="54" name="TextBox 68">
              <a:extLst>
                <a:ext uri="{FF2B5EF4-FFF2-40B4-BE49-F238E27FC236}">
                  <a16:creationId xmlns:a16="http://schemas.microsoft.com/office/drawing/2014/main" id="{A038D689-7042-BE48-8284-389064A450EB}"/>
                </a:ext>
              </a:extLst>
            </p:cNvPr>
            <p:cNvSpPr txBox="1">
              <a:spLocks noChangeArrowheads="1"/>
            </p:cNvSpPr>
            <p:nvPr/>
          </p:nvSpPr>
          <p:spPr bwMode="auto">
            <a:xfrm>
              <a:off x="7383464" y="2533650"/>
              <a:ext cx="325437" cy="1200150"/>
            </a:xfrm>
            <a:prstGeom prst="rect">
              <a:avLst/>
            </a:prstGeom>
            <a:noFill/>
            <a:ln w="9525">
              <a:noFill/>
              <a:miter lim="800000"/>
              <a:headEnd/>
              <a:tailEnd/>
            </a:ln>
          </p:spPr>
          <p:txBody>
            <a:bodyPr wrap="none">
              <a:prstTxWarp prst="textNoShape">
                <a:avLst/>
              </a:prstTxWarp>
              <a:spAutoFit/>
            </a:bodyPr>
            <a:lstStyle/>
            <a:p>
              <a:r>
                <a:rPr lang="en-US">
                  <a:solidFill>
                    <a:srgbClr val="0000FF"/>
                  </a:solidFill>
                  <a:latin typeface="Courier" pitchFamily="1" charset="0"/>
                  <a:ea typeface="Courier" pitchFamily="1" charset="0"/>
                  <a:cs typeface="Courier" pitchFamily="1" charset="0"/>
                </a:rPr>
                <a:t>A</a:t>
              </a:r>
            </a:p>
            <a:p>
              <a:r>
                <a:rPr lang="en-US">
                  <a:solidFill>
                    <a:srgbClr val="0000FF"/>
                  </a:solidFill>
                  <a:latin typeface="Courier" pitchFamily="1" charset="0"/>
                  <a:ea typeface="Courier" pitchFamily="1" charset="0"/>
                  <a:cs typeface="Courier" pitchFamily="1" charset="0"/>
                </a:rPr>
                <a:t>C</a:t>
              </a:r>
            </a:p>
            <a:p>
              <a:r>
                <a:rPr lang="en-US">
                  <a:solidFill>
                    <a:srgbClr val="0000FF"/>
                  </a:solidFill>
                  <a:latin typeface="Courier" pitchFamily="1" charset="0"/>
                  <a:ea typeface="Courier" pitchFamily="1" charset="0"/>
                  <a:cs typeface="Courier" pitchFamily="1" charset="0"/>
                </a:rPr>
                <a:t>G</a:t>
              </a:r>
            </a:p>
            <a:p>
              <a:r>
                <a:rPr lang="en-US">
                  <a:solidFill>
                    <a:srgbClr val="0000FF"/>
                  </a:solidFill>
                  <a:latin typeface="Courier" pitchFamily="1" charset="0"/>
                  <a:ea typeface="Courier" pitchFamily="1" charset="0"/>
                  <a:cs typeface="Courier" pitchFamily="1" charset="0"/>
                </a:rPr>
                <a:t>T</a:t>
              </a:r>
            </a:p>
          </p:txBody>
        </p:sp>
      </p:grpSp>
    </p:spTree>
    <p:extLst>
      <p:ext uri="{BB962C8B-B14F-4D97-AF65-F5344CB8AC3E}">
        <p14:creationId xmlns:p14="http://schemas.microsoft.com/office/powerpoint/2010/main" val="2010024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CE23-2172-C745-AE7B-39F247EFFBC4}"/>
              </a:ext>
            </a:extLst>
          </p:cNvPr>
          <p:cNvSpPr>
            <a:spLocks noGrp="1"/>
          </p:cNvSpPr>
          <p:nvPr>
            <p:ph type="title"/>
          </p:nvPr>
        </p:nvSpPr>
        <p:spPr/>
        <p:txBody>
          <a:bodyPr>
            <a:normAutofit/>
          </a:bodyPr>
          <a:lstStyle/>
          <a:p>
            <a:r>
              <a:rPr lang="en-US" dirty="0"/>
              <a:t>Step 4: If the selected sites are the same, stop. Otherwise, return to step 2.</a:t>
            </a:r>
          </a:p>
        </p:txBody>
      </p:sp>
      <p:grpSp>
        <p:nvGrpSpPr>
          <p:cNvPr id="3" name="Group 2">
            <a:extLst>
              <a:ext uri="{FF2B5EF4-FFF2-40B4-BE49-F238E27FC236}">
                <a16:creationId xmlns:a16="http://schemas.microsoft.com/office/drawing/2014/main" id="{4561756E-D5B5-C341-B8BE-76528112E62A}"/>
              </a:ext>
            </a:extLst>
          </p:cNvPr>
          <p:cNvGrpSpPr/>
          <p:nvPr/>
        </p:nvGrpSpPr>
        <p:grpSpPr>
          <a:xfrm>
            <a:off x="1981200" y="1901952"/>
            <a:ext cx="8430768" cy="2011680"/>
            <a:chOff x="2120900" y="4102100"/>
            <a:chExt cx="8432800" cy="2103438"/>
          </a:xfrm>
        </p:grpSpPr>
        <p:grpSp>
          <p:nvGrpSpPr>
            <p:cNvPr id="4" name="Group 4">
              <a:extLst>
                <a:ext uri="{FF2B5EF4-FFF2-40B4-BE49-F238E27FC236}">
                  <a16:creationId xmlns:a16="http://schemas.microsoft.com/office/drawing/2014/main" id="{8CB5DEE1-0EE0-0742-B4E7-BA6E3845DD94}"/>
                </a:ext>
              </a:extLst>
            </p:cNvPr>
            <p:cNvGrpSpPr>
              <a:grpSpLocks/>
            </p:cNvGrpSpPr>
            <p:nvPr/>
          </p:nvGrpSpPr>
          <p:grpSpPr bwMode="auto">
            <a:xfrm>
              <a:off x="2120900" y="4102100"/>
              <a:ext cx="8432800" cy="2103438"/>
              <a:chOff x="144" y="1152"/>
              <a:chExt cx="5312" cy="1325"/>
            </a:xfrm>
          </p:grpSpPr>
          <p:sp>
            <p:nvSpPr>
              <p:cNvPr id="13" name="Text Box 5">
                <a:extLst>
                  <a:ext uri="{FF2B5EF4-FFF2-40B4-BE49-F238E27FC236}">
                    <a16:creationId xmlns:a16="http://schemas.microsoft.com/office/drawing/2014/main" id="{33252B44-2120-6840-AB55-17776C08780B}"/>
                  </a:ext>
                </a:extLst>
              </p:cNvPr>
              <p:cNvSpPr txBox="1">
                <a:spLocks noChangeArrowheads="1"/>
              </p:cNvSpPr>
              <p:nvPr/>
            </p:nvSpPr>
            <p:spPr bwMode="auto">
              <a:xfrm>
                <a:off x="144" y="1152"/>
                <a:ext cx="5136" cy="173"/>
              </a:xfrm>
              <a:prstGeom prst="rect">
                <a:avLst/>
              </a:prstGeom>
              <a:noFill/>
              <a:ln w="9525">
                <a:noFill/>
                <a:miter lim="800000"/>
                <a:headEnd/>
                <a:tailEnd/>
              </a:ln>
            </p:spPr>
            <p:txBody>
              <a:bodyPr>
                <a:prstTxWarp prst="textNoShape">
                  <a:avLst/>
                </a:prstTxWarp>
                <a:spAutoFit/>
              </a:bodyPr>
              <a:lstStyle/>
              <a:p>
                <a:pPr eaLnBrk="0" hangingPunct="0"/>
                <a:r>
                  <a:rPr lang="en-US" sz="1200" b="1" dirty="0">
                    <a:latin typeface="Courier New" pitchFamily="1" charset="0"/>
                  </a:rPr>
                  <a:t>5’- TCTCTCTCCACGGCTAATTAGGTGATCATGAAAAAATGAAAAATTCATGAGAAAAGAGTCAGACATCGAAACATACAT</a:t>
                </a:r>
              </a:p>
            </p:txBody>
          </p:sp>
          <p:sp>
            <p:nvSpPr>
              <p:cNvPr id="14" name="Rectangle 6">
                <a:extLst>
                  <a:ext uri="{FF2B5EF4-FFF2-40B4-BE49-F238E27FC236}">
                    <a16:creationId xmlns:a16="http://schemas.microsoft.com/office/drawing/2014/main" id="{798C96A6-4427-4D4F-B696-23866BBD39AC}"/>
                  </a:ext>
                </a:extLst>
              </p:cNvPr>
              <p:cNvSpPr>
                <a:spLocks noChangeArrowheads="1"/>
              </p:cNvSpPr>
              <p:nvPr/>
            </p:nvSpPr>
            <p:spPr bwMode="auto">
              <a:xfrm>
                <a:off x="144" y="135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ATGGCAGAATCACTTTAAAACGTGGCCCCACCCGCTGCACCCTGTGCATTTTGTACGTTACTGCGAAATGACTCAACG</a:t>
                </a:r>
              </a:p>
            </p:txBody>
          </p:sp>
          <p:sp>
            <p:nvSpPr>
              <p:cNvPr id="15" name="Rectangle 7">
                <a:extLst>
                  <a:ext uri="{FF2B5EF4-FFF2-40B4-BE49-F238E27FC236}">
                    <a16:creationId xmlns:a16="http://schemas.microsoft.com/office/drawing/2014/main" id="{001B18AB-E77C-8342-988B-F81BC8030598}"/>
                  </a:ext>
                </a:extLst>
              </p:cNvPr>
              <p:cNvSpPr>
                <a:spLocks noChangeArrowheads="1"/>
              </p:cNvSpPr>
              <p:nvPr/>
            </p:nvSpPr>
            <p:spPr bwMode="auto">
              <a:xfrm>
                <a:off x="144" y="154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CACATCCAACGAATCACCTCACCGTTATCGTGACTCACTTTCTTTCGCATCGCCGAAGTGCCATAAAAAATATTTTTT</a:t>
                </a:r>
              </a:p>
            </p:txBody>
          </p:sp>
          <p:sp>
            <p:nvSpPr>
              <p:cNvPr id="16" name="Rectangle 8">
                <a:extLst>
                  <a:ext uri="{FF2B5EF4-FFF2-40B4-BE49-F238E27FC236}">
                    <a16:creationId xmlns:a16="http://schemas.microsoft.com/office/drawing/2014/main" id="{47B3A922-E8C3-B744-8F37-94C0E55A7EF9}"/>
                  </a:ext>
                </a:extLst>
              </p:cNvPr>
              <p:cNvSpPr>
                <a:spLocks noChangeArrowheads="1"/>
              </p:cNvSpPr>
              <p:nvPr/>
            </p:nvSpPr>
            <p:spPr bwMode="auto">
              <a:xfrm>
                <a:off x="144" y="17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TGCGAACAAAAGAGTCATTACAACGAGGAAATAGAAGAAAATGAAAAATTTTCGACAAAATGTATAGTCATTTCTATC</a:t>
                </a:r>
              </a:p>
            </p:txBody>
          </p:sp>
          <p:sp>
            <p:nvSpPr>
              <p:cNvPr id="17" name="Rectangle 9">
                <a:extLst>
                  <a:ext uri="{FF2B5EF4-FFF2-40B4-BE49-F238E27FC236}">
                    <a16:creationId xmlns:a16="http://schemas.microsoft.com/office/drawing/2014/main" id="{12A6C542-BECE-C44D-9EDB-C40A0EE0604F}"/>
                  </a:ext>
                </a:extLst>
              </p:cNvPr>
              <p:cNvSpPr>
                <a:spLocks noChangeArrowheads="1"/>
              </p:cNvSpPr>
              <p:nvPr/>
            </p:nvSpPr>
            <p:spPr bwMode="auto">
              <a:xfrm>
                <a:off x="144" y="19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ACAAAGGTACCTTCCTGGCCAATCTCACAGATTTAATATAGTAAATTGTCATGCATATGACTCATCCCGAACATGAAA</a:t>
                </a:r>
              </a:p>
            </p:txBody>
          </p:sp>
          <p:sp>
            <p:nvSpPr>
              <p:cNvPr id="18" name="Rectangle 10">
                <a:extLst>
                  <a:ext uri="{FF2B5EF4-FFF2-40B4-BE49-F238E27FC236}">
                    <a16:creationId xmlns:a16="http://schemas.microsoft.com/office/drawing/2014/main" id="{66EE9118-C5AD-2545-BFE6-9ECBE3F43170}"/>
                  </a:ext>
                </a:extLst>
              </p:cNvPr>
              <p:cNvSpPr>
                <a:spLocks noChangeArrowheads="1"/>
              </p:cNvSpPr>
              <p:nvPr/>
            </p:nvSpPr>
            <p:spPr bwMode="auto">
              <a:xfrm>
                <a:off x="144" y="211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ATTGATTGACTCATTTTCCTCTGACTACTACCAGTTCAAAATGTTAGAGAAAAATAGAAAAGCAGAAAAAATAAATAA</a:t>
                </a:r>
              </a:p>
            </p:txBody>
          </p:sp>
          <p:sp>
            <p:nvSpPr>
              <p:cNvPr id="19" name="Rectangle 11">
                <a:extLst>
                  <a:ext uri="{FF2B5EF4-FFF2-40B4-BE49-F238E27FC236}">
                    <a16:creationId xmlns:a16="http://schemas.microsoft.com/office/drawing/2014/main" id="{9D575B25-2005-F148-A2CC-512E2DEEAA1B}"/>
                  </a:ext>
                </a:extLst>
              </p:cNvPr>
              <p:cNvSpPr>
                <a:spLocks noChangeArrowheads="1"/>
              </p:cNvSpPr>
              <p:nvPr/>
            </p:nvSpPr>
            <p:spPr bwMode="auto">
              <a:xfrm>
                <a:off x="144" y="230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GGCGCCACAGTCCGCGTTTGGTTATCCGGCTGACTCATTCTGACTCTTTTTTGGAAAGTGTGGCATGTGCTTCACACA</a:t>
                </a:r>
              </a:p>
            </p:txBody>
          </p:sp>
          <p:sp>
            <p:nvSpPr>
              <p:cNvPr id="20" name="Text Box 12">
                <a:extLst>
                  <a:ext uri="{FF2B5EF4-FFF2-40B4-BE49-F238E27FC236}">
                    <a16:creationId xmlns:a16="http://schemas.microsoft.com/office/drawing/2014/main" id="{F519A88A-08E3-2B47-9622-962B168CB891}"/>
                  </a:ext>
                </a:extLst>
              </p:cNvPr>
              <p:cNvSpPr txBox="1">
                <a:spLocks noChangeArrowheads="1"/>
              </p:cNvSpPr>
              <p:nvPr/>
            </p:nvSpPr>
            <p:spPr bwMode="auto">
              <a:xfrm>
                <a:off x="4992" y="1152"/>
                <a:ext cx="464"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…HIS7</a:t>
                </a:r>
                <a:r>
                  <a:rPr lang="en-US" sz="1200" b="1" i="1">
                    <a:latin typeface="Courier New" pitchFamily="1" charset="0"/>
                  </a:rPr>
                  <a:t> </a:t>
                </a:r>
              </a:p>
            </p:txBody>
          </p:sp>
          <p:sp>
            <p:nvSpPr>
              <p:cNvPr id="21" name="Text Box 13">
                <a:extLst>
                  <a:ext uri="{FF2B5EF4-FFF2-40B4-BE49-F238E27FC236}">
                    <a16:creationId xmlns:a16="http://schemas.microsoft.com/office/drawing/2014/main" id="{87407D4D-C4ED-F44F-8C10-FE47D66A557C}"/>
                  </a:ext>
                </a:extLst>
              </p:cNvPr>
              <p:cNvSpPr txBox="1">
                <a:spLocks noChangeArrowheads="1"/>
              </p:cNvSpPr>
              <p:nvPr/>
            </p:nvSpPr>
            <p:spPr bwMode="auto">
              <a:xfrm>
                <a:off x="4992" y="134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…ARO4</a:t>
                </a:r>
                <a:endParaRPr lang="en-US" sz="1200" b="1" i="1">
                  <a:latin typeface="Courier New" pitchFamily="1" charset="0"/>
                </a:endParaRPr>
              </a:p>
            </p:txBody>
          </p:sp>
          <p:sp>
            <p:nvSpPr>
              <p:cNvPr id="22" name="Text Box 14">
                <a:extLst>
                  <a:ext uri="{FF2B5EF4-FFF2-40B4-BE49-F238E27FC236}">
                    <a16:creationId xmlns:a16="http://schemas.microsoft.com/office/drawing/2014/main" id="{341034EE-FE30-154C-B154-01FAB8308D24}"/>
                  </a:ext>
                </a:extLst>
              </p:cNvPr>
              <p:cNvSpPr txBox="1">
                <a:spLocks noChangeArrowheads="1"/>
              </p:cNvSpPr>
              <p:nvPr/>
            </p:nvSpPr>
            <p:spPr bwMode="auto">
              <a:xfrm>
                <a:off x="4992" y="1536"/>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…ILV6</a:t>
                </a:r>
                <a:endParaRPr lang="en-US" sz="1200" b="1" i="1">
                  <a:latin typeface="Courier New" pitchFamily="1" charset="0"/>
                </a:endParaRPr>
              </a:p>
            </p:txBody>
          </p:sp>
          <p:sp>
            <p:nvSpPr>
              <p:cNvPr id="23" name="Text Box 15">
                <a:extLst>
                  <a:ext uri="{FF2B5EF4-FFF2-40B4-BE49-F238E27FC236}">
                    <a16:creationId xmlns:a16="http://schemas.microsoft.com/office/drawing/2014/main" id="{D369FF73-12B2-414E-B824-CD0F29105EB9}"/>
                  </a:ext>
                </a:extLst>
              </p:cNvPr>
              <p:cNvSpPr txBox="1">
                <a:spLocks noChangeArrowheads="1"/>
              </p:cNvSpPr>
              <p:nvPr/>
            </p:nvSpPr>
            <p:spPr bwMode="auto">
              <a:xfrm>
                <a:off x="4992" y="1728"/>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…THR4</a:t>
                </a:r>
                <a:endParaRPr lang="en-US" sz="1200" b="1" i="1">
                  <a:latin typeface="Courier New" pitchFamily="1" charset="0"/>
                </a:endParaRPr>
              </a:p>
            </p:txBody>
          </p:sp>
          <p:sp>
            <p:nvSpPr>
              <p:cNvPr id="24" name="Text Box 16">
                <a:extLst>
                  <a:ext uri="{FF2B5EF4-FFF2-40B4-BE49-F238E27FC236}">
                    <a16:creationId xmlns:a16="http://schemas.microsoft.com/office/drawing/2014/main" id="{40891F7E-D90A-684C-B129-157D9E28A7F2}"/>
                  </a:ext>
                </a:extLst>
              </p:cNvPr>
              <p:cNvSpPr txBox="1">
                <a:spLocks noChangeArrowheads="1"/>
              </p:cNvSpPr>
              <p:nvPr/>
            </p:nvSpPr>
            <p:spPr bwMode="auto">
              <a:xfrm>
                <a:off x="4992" y="1920"/>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…ARO1</a:t>
                </a:r>
                <a:endParaRPr lang="en-US" sz="1200" b="1" i="1">
                  <a:latin typeface="Courier New" pitchFamily="1" charset="0"/>
                </a:endParaRPr>
              </a:p>
            </p:txBody>
          </p:sp>
          <p:sp>
            <p:nvSpPr>
              <p:cNvPr id="25" name="Text Box 17">
                <a:extLst>
                  <a:ext uri="{FF2B5EF4-FFF2-40B4-BE49-F238E27FC236}">
                    <a16:creationId xmlns:a16="http://schemas.microsoft.com/office/drawing/2014/main" id="{76176529-A39A-2245-BDC5-C0A6276E10F1}"/>
                  </a:ext>
                </a:extLst>
              </p:cNvPr>
              <p:cNvSpPr txBox="1">
                <a:spLocks noChangeArrowheads="1"/>
              </p:cNvSpPr>
              <p:nvPr/>
            </p:nvSpPr>
            <p:spPr bwMode="auto">
              <a:xfrm>
                <a:off x="4992" y="2112"/>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…HOM2</a:t>
                </a:r>
                <a:endParaRPr lang="en-US" sz="1200" b="1" i="1">
                  <a:latin typeface="Courier New" pitchFamily="1" charset="0"/>
                </a:endParaRPr>
              </a:p>
            </p:txBody>
          </p:sp>
          <p:sp>
            <p:nvSpPr>
              <p:cNvPr id="26" name="Text Box 18">
                <a:extLst>
                  <a:ext uri="{FF2B5EF4-FFF2-40B4-BE49-F238E27FC236}">
                    <a16:creationId xmlns:a16="http://schemas.microsoft.com/office/drawing/2014/main" id="{90B706AE-0434-E74E-A99E-64ED948FB2EF}"/>
                  </a:ext>
                </a:extLst>
              </p:cNvPr>
              <p:cNvSpPr txBox="1">
                <a:spLocks noChangeArrowheads="1"/>
              </p:cNvSpPr>
              <p:nvPr/>
            </p:nvSpPr>
            <p:spPr bwMode="auto">
              <a:xfrm>
                <a:off x="4992" y="230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…PRO3</a:t>
                </a:r>
                <a:endParaRPr lang="en-US" sz="1200" b="1" i="1">
                  <a:latin typeface="Courier New" pitchFamily="1" charset="0"/>
                </a:endParaRPr>
              </a:p>
            </p:txBody>
          </p:sp>
          <p:sp>
            <p:nvSpPr>
              <p:cNvPr id="27" name="Line 19">
                <a:extLst>
                  <a:ext uri="{FF2B5EF4-FFF2-40B4-BE49-F238E27FC236}">
                    <a16:creationId xmlns:a16="http://schemas.microsoft.com/office/drawing/2014/main" id="{3819E84A-2B8E-0E4B-B408-504D6BB8CAC9}"/>
                  </a:ext>
                </a:extLst>
              </p:cNvPr>
              <p:cNvSpPr>
                <a:spLocks noChangeShapeType="1"/>
              </p:cNvSpPr>
              <p:nvPr/>
            </p:nvSpPr>
            <p:spPr bwMode="auto">
              <a:xfrm>
                <a:off x="5136" y="115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8" name="Line 20">
                <a:extLst>
                  <a:ext uri="{FF2B5EF4-FFF2-40B4-BE49-F238E27FC236}">
                    <a16:creationId xmlns:a16="http://schemas.microsoft.com/office/drawing/2014/main" id="{A4B6F34D-96FB-484A-A102-BCF8674E6C28}"/>
                  </a:ext>
                </a:extLst>
              </p:cNvPr>
              <p:cNvSpPr>
                <a:spLocks noChangeShapeType="1"/>
              </p:cNvSpPr>
              <p:nvPr/>
            </p:nvSpPr>
            <p:spPr bwMode="auto">
              <a:xfrm>
                <a:off x="5136" y="115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 name="Line 21">
                <a:extLst>
                  <a:ext uri="{FF2B5EF4-FFF2-40B4-BE49-F238E27FC236}">
                    <a16:creationId xmlns:a16="http://schemas.microsoft.com/office/drawing/2014/main" id="{BDDDA04E-D2FC-6644-8588-15BD2711A328}"/>
                  </a:ext>
                </a:extLst>
              </p:cNvPr>
              <p:cNvSpPr>
                <a:spLocks noChangeShapeType="1"/>
              </p:cNvSpPr>
              <p:nvPr/>
            </p:nvSpPr>
            <p:spPr bwMode="auto">
              <a:xfrm>
                <a:off x="5136" y="134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0" name="Line 22">
                <a:extLst>
                  <a:ext uri="{FF2B5EF4-FFF2-40B4-BE49-F238E27FC236}">
                    <a16:creationId xmlns:a16="http://schemas.microsoft.com/office/drawing/2014/main" id="{D73591BC-C1D7-0B4E-87B7-47C71A17C4A0}"/>
                  </a:ext>
                </a:extLst>
              </p:cNvPr>
              <p:cNvSpPr>
                <a:spLocks noChangeShapeType="1"/>
              </p:cNvSpPr>
              <p:nvPr/>
            </p:nvSpPr>
            <p:spPr bwMode="auto">
              <a:xfrm>
                <a:off x="5136" y="134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 name="Line 23">
                <a:extLst>
                  <a:ext uri="{FF2B5EF4-FFF2-40B4-BE49-F238E27FC236}">
                    <a16:creationId xmlns:a16="http://schemas.microsoft.com/office/drawing/2014/main" id="{4E36076E-9BAA-6A4D-A641-8022CA4FC09F}"/>
                  </a:ext>
                </a:extLst>
              </p:cNvPr>
              <p:cNvSpPr>
                <a:spLocks noChangeShapeType="1"/>
              </p:cNvSpPr>
              <p:nvPr/>
            </p:nvSpPr>
            <p:spPr bwMode="auto">
              <a:xfrm>
                <a:off x="5136" y="1536"/>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2" name="Line 24">
                <a:extLst>
                  <a:ext uri="{FF2B5EF4-FFF2-40B4-BE49-F238E27FC236}">
                    <a16:creationId xmlns:a16="http://schemas.microsoft.com/office/drawing/2014/main" id="{AF5DB395-C16C-2043-BE7F-30F0D56390B5}"/>
                  </a:ext>
                </a:extLst>
              </p:cNvPr>
              <p:cNvSpPr>
                <a:spLocks noChangeShapeType="1"/>
              </p:cNvSpPr>
              <p:nvPr/>
            </p:nvSpPr>
            <p:spPr bwMode="auto">
              <a:xfrm>
                <a:off x="5136" y="1536"/>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 name="Line 25">
                <a:extLst>
                  <a:ext uri="{FF2B5EF4-FFF2-40B4-BE49-F238E27FC236}">
                    <a16:creationId xmlns:a16="http://schemas.microsoft.com/office/drawing/2014/main" id="{70CC4800-30E6-2947-94C7-3A9FCA3660BA}"/>
                  </a:ext>
                </a:extLst>
              </p:cNvPr>
              <p:cNvSpPr>
                <a:spLocks noChangeShapeType="1"/>
              </p:cNvSpPr>
              <p:nvPr/>
            </p:nvSpPr>
            <p:spPr bwMode="auto">
              <a:xfrm>
                <a:off x="5136" y="1728"/>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4" name="Line 26">
                <a:extLst>
                  <a:ext uri="{FF2B5EF4-FFF2-40B4-BE49-F238E27FC236}">
                    <a16:creationId xmlns:a16="http://schemas.microsoft.com/office/drawing/2014/main" id="{513B798A-98C3-FC41-BF5F-DECC87231468}"/>
                  </a:ext>
                </a:extLst>
              </p:cNvPr>
              <p:cNvSpPr>
                <a:spLocks noChangeShapeType="1"/>
              </p:cNvSpPr>
              <p:nvPr/>
            </p:nvSpPr>
            <p:spPr bwMode="auto">
              <a:xfrm>
                <a:off x="5136" y="1728"/>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 name="Line 27">
                <a:extLst>
                  <a:ext uri="{FF2B5EF4-FFF2-40B4-BE49-F238E27FC236}">
                    <a16:creationId xmlns:a16="http://schemas.microsoft.com/office/drawing/2014/main" id="{C1348F20-0FA0-8642-807D-47537D25E49A}"/>
                  </a:ext>
                </a:extLst>
              </p:cNvPr>
              <p:cNvSpPr>
                <a:spLocks noChangeShapeType="1"/>
              </p:cNvSpPr>
              <p:nvPr/>
            </p:nvSpPr>
            <p:spPr bwMode="auto">
              <a:xfrm>
                <a:off x="5136" y="1920"/>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6" name="Line 28">
                <a:extLst>
                  <a:ext uri="{FF2B5EF4-FFF2-40B4-BE49-F238E27FC236}">
                    <a16:creationId xmlns:a16="http://schemas.microsoft.com/office/drawing/2014/main" id="{66434ED3-2970-8B4F-B65A-FE8FF4B49710}"/>
                  </a:ext>
                </a:extLst>
              </p:cNvPr>
              <p:cNvSpPr>
                <a:spLocks noChangeShapeType="1"/>
              </p:cNvSpPr>
              <p:nvPr/>
            </p:nvSpPr>
            <p:spPr bwMode="auto">
              <a:xfrm>
                <a:off x="5136" y="1920"/>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7" name="Line 29">
                <a:extLst>
                  <a:ext uri="{FF2B5EF4-FFF2-40B4-BE49-F238E27FC236}">
                    <a16:creationId xmlns:a16="http://schemas.microsoft.com/office/drawing/2014/main" id="{4C74CC3E-9AC2-1549-A070-FAC3D37D051A}"/>
                  </a:ext>
                </a:extLst>
              </p:cNvPr>
              <p:cNvSpPr>
                <a:spLocks noChangeShapeType="1"/>
              </p:cNvSpPr>
              <p:nvPr/>
            </p:nvSpPr>
            <p:spPr bwMode="auto">
              <a:xfrm>
                <a:off x="5136" y="211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8" name="Line 30">
                <a:extLst>
                  <a:ext uri="{FF2B5EF4-FFF2-40B4-BE49-F238E27FC236}">
                    <a16:creationId xmlns:a16="http://schemas.microsoft.com/office/drawing/2014/main" id="{A3FCCB2D-946A-3943-9B61-B5ACB2D004D8}"/>
                  </a:ext>
                </a:extLst>
              </p:cNvPr>
              <p:cNvSpPr>
                <a:spLocks noChangeShapeType="1"/>
              </p:cNvSpPr>
              <p:nvPr/>
            </p:nvSpPr>
            <p:spPr bwMode="auto">
              <a:xfrm>
                <a:off x="5136" y="211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 name="Line 31">
                <a:extLst>
                  <a:ext uri="{FF2B5EF4-FFF2-40B4-BE49-F238E27FC236}">
                    <a16:creationId xmlns:a16="http://schemas.microsoft.com/office/drawing/2014/main" id="{E04C5992-E22B-E34C-A86C-FE665C47CFEB}"/>
                  </a:ext>
                </a:extLst>
              </p:cNvPr>
              <p:cNvSpPr>
                <a:spLocks noChangeShapeType="1"/>
              </p:cNvSpPr>
              <p:nvPr/>
            </p:nvSpPr>
            <p:spPr bwMode="auto">
              <a:xfrm>
                <a:off x="5136" y="230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0" name="Line 32">
                <a:extLst>
                  <a:ext uri="{FF2B5EF4-FFF2-40B4-BE49-F238E27FC236}">
                    <a16:creationId xmlns:a16="http://schemas.microsoft.com/office/drawing/2014/main" id="{24CB4092-2881-9E4E-ADF3-E8EB502DDEE0}"/>
                  </a:ext>
                </a:extLst>
              </p:cNvPr>
              <p:cNvSpPr>
                <a:spLocks noChangeShapeType="1"/>
              </p:cNvSpPr>
              <p:nvPr/>
            </p:nvSpPr>
            <p:spPr bwMode="auto">
              <a:xfrm>
                <a:off x="5136" y="230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5" name="Group 34">
              <a:extLst>
                <a:ext uri="{FF2B5EF4-FFF2-40B4-BE49-F238E27FC236}">
                  <a16:creationId xmlns:a16="http://schemas.microsoft.com/office/drawing/2014/main" id="{2C8785E8-7951-824A-B8AB-C528DE27CBDB}"/>
                </a:ext>
              </a:extLst>
            </p:cNvPr>
            <p:cNvGrpSpPr>
              <a:grpSpLocks/>
            </p:cNvGrpSpPr>
            <p:nvPr/>
          </p:nvGrpSpPr>
          <p:grpSpPr bwMode="auto">
            <a:xfrm>
              <a:off x="3263900" y="4102100"/>
              <a:ext cx="6323019" cy="1830388"/>
              <a:chOff x="960" y="2448"/>
              <a:chExt cx="3983" cy="1153"/>
            </a:xfrm>
          </p:grpSpPr>
          <p:sp>
            <p:nvSpPr>
              <p:cNvPr id="6" name="Line 35">
                <a:extLst>
                  <a:ext uri="{FF2B5EF4-FFF2-40B4-BE49-F238E27FC236}">
                    <a16:creationId xmlns:a16="http://schemas.microsoft.com/office/drawing/2014/main" id="{E9DDBCE9-8F68-1149-9F5C-894386451F92}"/>
                  </a:ext>
                </a:extLst>
              </p:cNvPr>
              <p:cNvSpPr>
                <a:spLocks noChangeShapeType="1"/>
              </p:cNvSpPr>
              <p:nvPr/>
            </p:nvSpPr>
            <p:spPr bwMode="auto">
              <a:xfrm>
                <a:off x="2765" y="2448"/>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7" name="Line 36">
                <a:extLst>
                  <a:ext uri="{FF2B5EF4-FFF2-40B4-BE49-F238E27FC236}">
                    <a16:creationId xmlns:a16="http://schemas.microsoft.com/office/drawing/2014/main" id="{494109EF-6A55-174E-9329-BA95B7E9BF12}"/>
                  </a:ext>
                </a:extLst>
              </p:cNvPr>
              <p:cNvSpPr>
                <a:spLocks noChangeShapeType="1"/>
              </p:cNvSpPr>
              <p:nvPr/>
            </p:nvSpPr>
            <p:spPr bwMode="auto">
              <a:xfrm>
                <a:off x="3650" y="2640"/>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8" name="Line 37">
                <a:extLst>
                  <a:ext uri="{FF2B5EF4-FFF2-40B4-BE49-F238E27FC236}">
                    <a16:creationId xmlns:a16="http://schemas.microsoft.com/office/drawing/2014/main" id="{8A032C9E-FF47-524B-A176-EB83C0D1FA8A}"/>
                  </a:ext>
                </a:extLst>
              </p:cNvPr>
              <p:cNvSpPr>
                <a:spLocks noChangeShapeType="1"/>
              </p:cNvSpPr>
              <p:nvPr/>
            </p:nvSpPr>
            <p:spPr bwMode="auto">
              <a:xfrm>
                <a:off x="960" y="3024"/>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9" name="Line 38">
                <a:extLst>
                  <a:ext uri="{FF2B5EF4-FFF2-40B4-BE49-F238E27FC236}">
                    <a16:creationId xmlns:a16="http://schemas.microsoft.com/office/drawing/2014/main" id="{00342974-1CBC-234F-BF66-5A2F0B0CAF12}"/>
                  </a:ext>
                </a:extLst>
              </p:cNvPr>
              <p:cNvSpPr>
                <a:spLocks noChangeShapeType="1"/>
              </p:cNvSpPr>
              <p:nvPr/>
            </p:nvSpPr>
            <p:spPr bwMode="auto">
              <a:xfrm rot="10800000">
                <a:off x="4367" y="3216"/>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10" name="Line 39">
                <a:extLst>
                  <a:ext uri="{FF2B5EF4-FFF2-40B4-BE49-F238E27FC236}">
                    <a16:creationId xmlns:a16="http://schemas.microsoft.com/office/drawing/2014/main" id="{5720A7D3-A0BF-1048-AF45-78D0E5041082}"/>
                  </a:ext>
                </a:extLst>
              </p:cNvPr>
              <p:cNvSpPr>
                <a:spLocks noChangeShapeType="1"/>
              </p:cNvSpPr>
              <p:nvPr/>
            </p:nvSpPr>
            <p:spPr bwMode="auto">
              <a:xfrm rot="10800000">
                <a:off x="2326" y="3408"/>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11" name="Line 40">
                <a:extLst>
                  <a:ext uri="{FF2B5EF4-FFF2-40B4-BE49-F238E27FC236}">
                    <a16:creationId xmlns:a16="http://schemas.microsoft.com/office/drawing/2014/main" id="{31FC034F-B405-AC41-A27B-49A3E70CE205}"/>
                  </a:ext>
                </a:extLst>
              </p:cNvPr>
              <p:cNvSpPr>
                <a:spLocks noChangeShapeType="1"/>
              </p:cNvSpPr>
              <p:nvPr/>
            </p:nvSpPr>
            <p:spPr bwMode="auto">
              <a:xfrm rot="10800000">
                <a:off x="1625" y="2832"/>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12" name="Line 42">
                <a:extLst>
                  <a:ext uri="{FF2B5EF4-FFF2-40B4-BE49-F238E27FC236}">
                    <a16:creationId xmlns:a16="http://schemas.microsoft.com/office/drawing/2014/main" id="{0C135053-3992-4B49-B3AF-BD78C0397CA9}"/>
                  </a:ext>
                </a:extLst>
              </p:cNvPr>
              <p:cNvSpPr>
                <a:spLocks noChangeShapeType="1"/>
              </p:cNvSpPr>
              <p:nvPr/>
            </p:nvSpPr>
            <p:spPr bwMode="auto">
              <a:xfrm rot="10800000">
                <a:off x="1629" y="3600"/>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grpSp>
      </p:grpSp>
      <p:grpSp>
        <p:nvGrpSpPr>
          <p:cNvPr id="41" name="Group 40">
            <a:extLst>
              <a:ext uri="{FF2B5EF4-FFF2-40B4-BE49-F238E27FC236}">
                <a16:creationId xmlns:a16="http://schemas.microsoft.com/office/drawing/2014/main" id="{CC8440B5-D513-3247-800F-E704A50EFEF1}"/>
              </a:ext>
            </a:extLst>
          </p:cNvPr>
          <p:cNvGrpSpPr>
            <a:grpSpLocks noChangeAspect="1"/>
          </p:cNvGrpSpPr>
          <p:nvPr/>
        </p:nvGrpSpPr>
        <p:grpSpPr>
          <a:xfrm>
            <a:off x="1973392" y="4169664"/>
            <a:ext cx="8332586" cy="2011680"/>
            <a:chOff x="2120900" y="4102100"/>
            <a:chExt cx="8432800" cy="2103438"/>
          </a:xfrm>
        </p:grpSpPr>
        <p:grpSp>
          <p:nvGrpSpPr>
            <p:cNvPr id="42" name="Group 4">
              <a:extLst>
                <a:ext uri="{FF2B5EF4-FFF2-40B4-BE49-F238E27FC236}">
                  <a16:creationId xmlns:a16="http://schemas.microsoft.com/office/drawing/2014/main" id="{732D4D97-68C7-034C-A4AE-E692F2B89F41}"/>
                </a:ext>
              </a:extLst>
            </p:cNvPr>
            <p:cNvGrpSpPr>
              <a:grpSpLocks/>
            </p:cNvGrpSpPr>
            <p:nvPr/>
          </p:nvGrpSpPr>
          <p:grpSpPr bwMode="auto">
            <a:xfrm>
              <a:off x="2120900" y="4102100"/>
              <a:ext cx="8432800" cy="2103438"/>
              <a:chOff x="144" y="1152"/>
              <a:chExt cx="5312" cy="1325"/>
            </a:xfrm>
          </p:grpSpPr>
          <p:sp>
            <p:nvSpPr>
              <p:cNvPr id="51" name="Text Box 5">
                <a:extLst>
                  <a:ext uri="{FF2B5EF4-FFF2-40B4-BE49-F238E27FC236}">
                    <a16:creationId xmlns:a16="http://schemas.microsoft.com/office/drawing/2014/main" id="{6413C80F-6253-DF4A-8DF8-BD759A9C3C8B}"/>
                  </a:ext>
                </a:extLst>
              </p:cNvPr>
              <p:cNvSpPr txBox="1">
                <a:spLocks noChangeArrowheads="1"/>
              </p:cNvSpPr>
              <p:nvPr/>
            </p:nvSpPr>
            <p:spPr bwMode="auto">
              <a:xfrm>
                <a:off x="144" y="1152"/>
                <a:ext cx="5136" cy="173"/>
              </a:xfrm>
              <a:prstGeom prst="rect">
                <a:avLst/>
              </a:prstGeom>
              <a:noFill/>
              <a:ln w="9525">
                <a:noFill/>
                <a:miter lim="800000"/>
                <a:headEnd/>
                <a:tailEnd/>
              </a:ln>
            </p:spPr>
            <p:txBody>
              <a:bodyPr>
                <a:prstTxWarp prst="textNoShape">
                  <a:avLst/>
                </a:prstTxWarp>
                <a:spAutoFit/>
              </a:bodyPr>
              <a:lstStyle/>
              <a:p>
                <a:pPr eaLnBrk="0" hangingPunct="0"/>
                <a:r>
                  <a:rPr lang="en-US" sz="1200" b="1" dirty="0">
                    <a:latin typeface="Courier New" pitchFamily="1" charset="0"/>
                  </a:rPr>
                  <a:t>5’- TCTCTCTCCACGGCTAATTAGGTGATCATGAAAAAATGAAAAATTCATGAGAAAAGAGTCAGACATCGAAACATACAT</a:t>
                </a:r>
              </a:p>
            </p:txBody>
          </p:sp>
          <p:sp>
            <p:nvSpPr>
              <p:cNvPr id="52" name="Rectangle 6">
                <a:extLst>
                  <a:ext uri="{FF2B5EF4-FFF2-40B4-BE49-F238E27FC236}">
                    <a16:creationId xmlns:a16="http://schemas.microsoft.com/office/drawing/2014/main" id="{F0A12213-AC19-A34F-9FCD-667FBFE85B80}"/>
                  </a:ext>
                </a:extLst>
              </p:cNvPr>
              <p:cNvSpPr>
                <a:spLocks noChangeArrowheads="1"/>
              </p:cNvSpPr>
              <p:nvPr/>
            </p:nvSpPr>
            <p:spPr bwMode="auto">
              <a:xfrm>
                <a:off x="144" y="135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ATGGCAGAATCACTTTAAAACGTGGCCCCACCCGCTGCACCCTGTGCATTTTGTACGTTACTGCGAAATGACTCAACG</a:t>
                </a:r>
              </a:p>
            </p:txBody>
          </p:sp>
          <p:sp>
            <p:nvSpPr>
              <p:cNvPr id="53" name="Rectangle 7">
                <a:extLst>
                  <a:ext uri="{FF2B5EF4-FFF2-40B4-BE49-F238E27FC236}">
                    <a16:creationId xmlns:a16="http://schemas.microsoft.com/office/drawing/2014/main" id="{9DB9B3FD-3C78-DC47-AFCB-8E0E3B9E7C8E}"/>
                  </a:ext>
                </a:extLst>
              </p:cNvPr>
              <p:cNvSpPr>
                <a:spLocks noChangeArrowheads="1"/>
              </p:cNvSpPr>
              <p:nvPr/>
            </p:nvSpPr>
            <p:spPr bwMode="auto">
              <a:xfrm>
                <a:off x="144" y="154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CACATCCAACGAATCACCTCACCGTTATCGTGACTCACTTTCTTTCGCATCGCCGAAGTGCCATAAAAAATATTTTTT</a:t>
                </a:r>
              </a:p>
            </p:txBody>
          </p:sp>
          <p:sp>
            <p:nvSpPr>
              <p:cNvPr id="54" name="Rectangle 8">
                <a:extLst>
                  <a:ext uri="{FF2B5EF4-FFF2-40B4-BE49-F238E27FC236}">
                    <a16:creationId xmlns:a16="http://schemas.microsoft.com/office/drawing/2014/main" id="{E88D8696-E6F1-964D-9647-E0F073453252}"/>
                  </a:ext>
                </a:extLst>
              </p:cNvPr>
              <p:cNvSpPr>
                <a:spLocks noChangeArrowheads="1"/>
              </p:cNvSpPr>
              <p:nvPr/>
            </p:nvSpPr>
            <p:spPr bwMode="auto">
              <a:xfrm>
                <a:off x="144" y="17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TGCGAACAAAAGAGTCATTACAACGAGGAAATAGAAGAAAATGAAAAATTTTCGACAAAATGTATAGTCATTTCTATC</a:t>
                </a:r>
              </a:p>
            </p:txBody>
          </p:sp>
          <p:sp>
            <p:nvSpPr>
              <p:cNvPr id="55" name="Rectangle 9">
                <a:extLst>
                  <a:ext uri="{FF2B5EF4-FFF2-40B4-BE49-F238E27FC236}">
                    <a16:creationId xmlns:a16="http://schemas.microsoft.com/office/drawing/2014/main" id="{D066DD3E-A8AE-C54E-A1FC-81FD452B1F59}"/>
                  </a:ext>
                </a:extLst>
              </p:cNvPr>
              <p:cNvSpPr>
                <a:spLocks noChangeArrowheads="1"/>
              </p:cNvSpPr>
              <p:nvPr/>
            </p:nvSpPr>
            <p:spPr bwMode="auto">
              <a:xfrm>
                <a:off x="144" y="1928"/>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ACAAAGGTACCTTCCTGGCCAATCTCACAGATTTAATATAGTAAATTGTCATGCATATGACTCATCCCGAACATGAAA</a:t>
                </a:r>
              </a:p>
            </p:txBody>
          </p:sp>
          <p:sp>
            <p:nvSpPr>
              <p:cNvPr id="56" name="Rectangle 10">
                <a:extLst>
                  <a:ext uri="{FF2B5EF4-FFF2-40B4-BE49-F238E27FC236}">
                    <a16:creationId xmlns:a16="http://schemas.microsoft.com/office/drawing/2014/main" id="{C548F87A-FCD2-D64D-BE75-6695BF31B236}"/>
                  </a:ext>
                </a:extLst>
              </p:cNvPr>
              <p:cNvSpPr>
                <a:spLocks noChangeArrowheads="1"/>
              </p:cNvSpPr>
              <p:nvPr/>
            </p:nvSpPr>
            <p:spPr bwMode="auto">
              <a:xfrm>
                <a:off x="144" y="2112"/>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ATTGATTGACTCATTTTCCTCTGACTACTACCAGTTCAAAATGTTAGAGAAAAATAGAAAAGCAGAAAAAATAAATAA</a:t>
                </a:r>
              </a:p>
            </p:txBody>
          </p:sp>
          <p:sp>
            <p:nvSpPr>
              <p:cNvPr id="57" name="Rectangle 11">
                <a:extLst>
                  <a:ext uri="{FF2B5EF4-FFF2-40B4-BE49-F238E27FC236}">
                    <a16:creationId xmlns:a16="http://schemas.microsoft.com/office/drawing/2014/main" id="{79DFF35A-F500-034C-894C-EC5362FA5859}"/>
                  </a:ext>
                </a:extLst>
              </p:cNvPr>
              <p:cNvSpPr>
                <a:spLocks noChangeArrowheads="1"/>
              </p:cNvSpPr>
              <p:nvPr/>
            </p:nvSpPr>
            <p:spPr bwMode="auto">
              <a:xfrm>
                <a:off x="144" y="2304"/>
                <a:ext cx="4872" cy="173"/>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latin typeface="Courier New" pitchFamily="1" charset="0"/>
                  </a:rPr>
                  <a:t>5’- GGCGCCACAGTCCGCGTTTGGTTATCCGGCTGACTCATTCTGACTCTTTTTTGGAAAGTGTGGCATGTGCTTCACACA</a:t>
                </a:r>
              </a:p>
            </p:txBody>
          </p:sp>
          <p:sp>
            <p:nvSpPr>
              <p:cNvPr id="58" name="Text Box 12">
                <a:extLst>
                  <a:ext uri="{FF2B5EF4-FFF2-40B4-BE49-F238E27FC236}">
                    <a16:creationId xmlns:a16="http://schemas.microsoft.com/office/drawing/2014/main" id="{35355A5B-B051-F341-94BA-70FA545E4859}"/>
                  </a:ext>
                </a:extLst>
              </p:cNvPr>
              <p:cNvSpPr txBox="1">
                <a:spLocks noChangeArrowheads="1"/>
              </p:cNvSpPr>
              <p:nvPr/>
            </p:nvSpPr>
            <p:spPr bwMode="auto">
              <a:xfrm>
                <a:off x="4992" y="1152"/>
                <a:ext cx="464"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…HIS7</a:t>
                </a:r>
                <a:r>
                  <a:rPr lang="en-US" sz="1200" b="1" i="1">
                    <a:latin typeface="Courier New" pitchFamily="1" charset="0"/>
                  </a:rPr>
                  <a:t> </a:t>
                </a:r>
              </a:p>
            </p:txBody>
          </p:sp>
          <p:sp>
            <p:nvSpPr>
              <p:cNvPr id="59" name="Text Box 13">
                <a:extLst>
                  <a:ext uri="{FF2B5EF4-FFF2-40B4-BE49-F238E27FC236}">
                    <a16:creationId xmlns:a16="http://schemas.microsoft.com/office/drawing/2014/main" id="{D5852D40-0510-FE49-9553-6DE889A1B1A1}"/>
                  </a:ext>
                </a:extLst>
              </p:cNvPr>
              <p:cNvSpPr txBox="1">
                <a:spLocks noChangeArrowheads="1"/>
              </p:cNvSpPr>
              <p:nvPr/>
            </p:nvSpPr>
            <p:spPr bwMode="auto">
              <a:xfrm>
                <a:off x="4992" y="134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…ARO4</a:t>
                </a:r>
                <a:endParaRPr lang="en-US" sz="1200" b="1" i="1">
                  <a:latin typeface="Courier New" pitchFamily="1" charset="0"/>
                </a:endParaRPr>
              </a:p>
            </p:txBody>
          </p:sp>
          <p:sp>
            <p:nvSpPr>
              <p:cNvPr id="60" name="Text Box 14">
                <a:extLst>
                  <a:ext uri="{FF2B5EF4-FFF2-40B4-BE49-F238E27FC236}">
                    <a16:creationId xmlns:a16="http://schemas.microsoft.com/office/drawing/2014/main" id="{F13BF299-8CF7-ED42-8036-F884746C8A83}"/>
                  </a:ext>
                </a:extLst>
              </p:cNvPr>
              <p:cNvSpPr txBox="1">
                <a:spLocks noChangeArrowheads="1"/>
              </p:cNvSpPr>
              <p:nvPr/>
            </p:nvSpPr>
            <p:spPr bwMode="auto">
              <a:xfrm>
                <a:off x="4992" y="1536"/>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…ILV6</a:t>
                </a:r>
                <a:endParaRPr lang="en-US" sz="1200" b="1" i="1">
                  <a:latin typeface="Courier New" pitchFamily="1" charset="0"/>
                </a:endParaRPr>
              </a:p>
            </p:txBody>
          </p:sp>
          <p:sp>
            <p:nvSpPr>
              <p:cNvPr id="61" name="Text Box 15">
                <a:extLst>
                  <a:ext uri="{FF2B5EF4-FFF2-40B4-BE49-F238E27FC236}">
                    <a16:creationId xmlns:a16="http://schemas.microsoft.com/office/drawing/2014/main" id="{E89C931D-97F7-B84F-9568-50752E8808BB}"/>
                  </a:ext>
                </a:extLst>
              </p:cNvPr>
              <p:cNvSpPr txBox="1">
                <a:spLocks noChangeArrowheads="1"/>
              </p:cNvSpPr>
              <p:nvPr/>
            </p:nvSpPr>
            <p:spPr bwMode="auto">
              <a:xfrm>
                <a:off x="4992" y="1728"/>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…THR4</a:t>
                </a:r>
                <a:endParaRPr lang="en-US" sz="1200" b="1" i="1">
                  <a:latin typeface="Courier New" pitchFamily="1" charset="0"/>
                </a:endParaRPr>
              </a:p>
            </p:txBody>
          </p:sp>
          <p:sp>
            <p:nvSpPr>
              <p:cNvPr id="62" name="Text Box 16">
                <a:extLst>
                  <a:ext uri="{FF2B5EF4-FFF2-40B4-BE49-F238E27FC236}">
                    <a16:creationId xmlns:a16="http://schemas.microsoft.com/office/drawing/2014/main" id="{DD914B5A-E8D9-F445-81A9-D884552FAB9D}"/>
                  </a:ext>
                </a:extLst>
              </p:cNvPr>
              <p:cNvSpPr txBox="1">
                <a:spLocks noChangeArrowheads="1"/>
              </p:cNvSpPr>
              <p:nvPr/>
            </p:nvSpPr>
            <p:spPr bwMode="auto">
              <a:xfrm>
                <a:off x="4992" y="1920"/>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…ARO1</a:t>
                </a:r>
                <a:endParaRPr lang="en-US" sz="1200" b="1" i="1">
                  <a:latin typeface="Courier New" pitchFamily="1" charset="0"/>
                </a:endParaRPr>
              </a:p>
            </p:txBody>
          </p:sp>
          <p:sp>
            <p:nvSpPr>
              <p:cNvPr id="63" name="Text Box 17">
                <a:extLst>
                  <a:ext uri="{FF2B5EF4-FFF2-40B4-BE49-F238E27FC236}">
                    <a16:creationId xmlns:a16="http://schemas.microsoft.com/office/drawing/2014/main" id="{3AAB4E43-EBF1-7E42-81D3-CDAF6253032A}"/>
                  </a:ext>
                </a:extLst>
              </p:cNvPr>
              <p:cNvSpPr txBox="1">
                <a:spLocks noChangeArrowheads="1"/>
              </p:cNvSpPr>
              <p:nvPr/>
            </p:nvSpPr>
            <p:spPr bwMode="auto">
              <a:xfrm>
                <a:off x="4992" y="2112"/>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…HOM2</a:t>
                </a:r>
                <a:endParaRPr lang="en-US" sz="1200" b="1" i="1">
                  <a:latin typeface="Courier New" pitchFamily="1" charset="0"/>
                </a:endParaRPr>
              </a:p>
            </p:txBody>
          </p:sp>
          <p:sp>
            <p:nvSpPr>
              <p:cNvPr id="64" name="Text Box 18">
                <a:extLst>
                  <a:ext uri="{FF2B5EF4-FFF2-40B4-BE49-F238E27FC236}">
                    <a16:creationId xmlns:a16="http://schemas.microsoft.com/office/drawing/2014/main" id="{1529F2F3-E9DE-9249-B53F-877652DB999B}"/>
                  </a:ext>
                </a:extLst>
              </p:cNvPr>
              <p:cNvSpPr txBox="1">
                <a:spLocks noChangeArrowheads="1"/>
              </p:cNvSpPr>
              <p:nvPr/>
            </p:nvSpPr>
            <p:spPr bwMode="auto">
              <a:xfrm>
                <a:off x="4992" y="2304"/>
                <a:ext cx="406" cy="173"/>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6600"/>
                    </a:solidFill>
                    <a:latin typeface="Courier New" pitchFamily="1" charset="0"/>
                  </a:rPr>
                  <a:t>…PRO3</a:t>
                </a:r>
                <a:endParaRPr lang="en-US" sz="1200" b="1" i="1">
                  <a:latin typeface="Courier New" pitchFamily="1" charset="0"/>
                </a:endParaRPr>
              </a:p>
            </p:txBody>
          </p:sp>
          <p:sp>
            <p:nvSpPr>
              <p:cNvPr id="65" name="Line 19">
                <a:extLst>
                  <a:ext uri="{FF2B5EF4-FFF2-40B4-BE49-F238E27FC236}">
                    <a16:creationId xmlns:a16="http://schemas.microsoft.com/office/drawing/2014/main" id="{A88093FE-40F9-D943-A7BA-B909D15B93EF}"/>
                  </a:ext>
                </a:extLst>
              </p:cNvPr>
              <p:cNvSpPr>
                <a:spLocks noChangeShapeType="1"/>
              </p:cNvSpPr>
              <p:nvPr/>
            </p:nvSpPr>
            <p:spPr bwMode="auto">
              <a:xfrm>
                <a:off x="5136" y="115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6" name="Line 20">
                <a:extLst>
                  <a:ext uri="{FF2B5EF4-FFF2-40B4-BE49-F238E27FC236}">
                    <a16:creationId xmlns:a16="http://schemas.microsoft.com/office/drawing/2014/main" id="{24E1F3EA-FA5B-6648-B006-47B02B3F9B6B}"/>
                  </a:ext>
                </a:extLst>
              </p:cNvPr>
              <p:cNvSpPr>
                <a:spLocks noChangeShapeType="1"/>
              </p:cNvSpPr>
              <p:nvPr/>
            </p:nvSpPr>
            <p:spPr bwMode="auto">
              <a:xfrm>
                <a:off x="5136" y="115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 name="Line 21">
                <a:extLst>
                  <a:ext uri="{FF2B5EF4-FFF2-40B4-BE49-F238E27FC236}">
                    <a16:creationId xmlns:a16="http://schemas.microsoft.com/office/drawing/2014/main" id="{CD66F0C2-A5F4-014E-B93A-4EB0622FADB5}"/>
                  </a:ext>
                </a:extLst>
              </p:cNvPr>
              <p:cNvSpPr>
                <a:spLocks noChangeShapeType="1"/>
              </p:cNvSpPr>
              <p:nvPr/>
            </p:nvSpPr>
            <p:spPr bwMode="auto">
              <a:xfrm>
                <a:off x="5136" y="134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8" name="Line 22">
                <a:extLst>
                  <a:ext uri="{FF2B5EF4-FFF2-40B4-BE49-F238E27FC236}">
                    <a16:creationId xmlns:a16="http://schemas.microsoft.com/office/drawing/2014/main" id="{EDC24E5A-1B2B-D448-BC8B-322752DDB446}"/>
                  </a:ext>
                </a:extLst>
              </p:cNvPr>
              <p:cNvSpPr>
                <a:spLocks noChangeShapeType="1"/>
              </p:cNvSpPr>
              <p:nvPr/>
            </p:nvSpPr>
            <p:spPr bwMode="auto">
              <a:xfrm>
                <a:off x="5136" y="134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 name="Line 23">
                <a:extLst>
                  <a:ext uri="{FF2B5EF4-FFF2-40B4-BE49-F238E27FC236}">
                    <a16:creationId xmlns:a16="http://schemas.microsoft.com/office/drawing/2014/main" id="{DF5F0E7F-3DA9-9D48-8113-34E36A068786}"/>
                  </a:ext>
                </a:extLst>
              </p:cNvPr>
              <p:cNvSpPr>
                <a:spLocks noChangeShapeType="1"/>
              </p:cNvSpPr>
              <p:nvPr/>
            </p:nvSpPr>
            <p:spPr bwMode="auto">
              <a:xfrm>
                <a:off x="5136" y="1536"/>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0" name="Line 24">
                <a:extLst>
                  <a:ext uri="{FF2B5EF4-FFF2-40B4-BE49-F238E27FC236}">
                    <a16:creationId xmlns:a16="http://schemas.microsoft.com/office/drawing/2014/main" id="{8010766E-4FAE-3346-B2A6-A4B4690470A3}"/>
                  </a:ext>
                </a:extLst>
              </p:cNvPr>
              <p:cNvSpPr>
                <a:spLocks noChangeShapeType="1"/>
              </p:cNvSpPr>
              <p:nvPr/>
            </p:nvSpPr>
            <p:spPr bwMode="auto">
              <a:xfrm>
                <a:off x="5136" y="1536"/>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 name="Line 25">
                <a:extLst>
                  <a:ext uri="{FF2B5EF4-FFF2-40B4-BE49-F238E27FC236}">
                    <a16:creationId xmlns:a16="http://schemas.microsoft.com/office/drawing/2014/main" id="{062C5BA8-25D9-E041-8420-ECE0D07F1FB4}"/>
                  </a:ext>
                </a:extLst>
              </p:cNvPr>
              <p:cNvSpPr>
                <a:spLocks noChangeShapeType="1"/>
              </p:cNvSpPr>
              <p:nvPr/>
            </p:nvSpPr>
            <p:spPr bwMode="auto">
              <a:xfrm>
                <a:off x="5136" y="1728"/>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2" name="Line 26">
                <a:extLst>
                  <a:ext uri="{FF2B5EF4-FFF2-40B4-BE49-F238E27FC236}">
                    <a16:creationId xmlns:a16="http://schemas.microsoft.com/office/drawing/2014/main" id="{7991CFF1-E008-5649-AB8F-AEF0E96E9763}"/>
                  </a:ext>
                </a:extLst>
              </p:cNvPr>
              <p:cNvSpPr>
                <a:spLocks noChangeShapeType="1"/>
              </p:cNvSpPr>
              <p:nvPr/>
            </p:nvSpPr>
            <p:spPr bwMode="auto">
              <a:xfrm>
                <a:off x="5136" y="1728"/>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3" name="Line 27">
                <a:extLst>
                  <a:ext uri="{FF2B5EF4-FFF2-40B4-BE49-F238E27FC236}">
                    <a16:creationId xmlns:a16="http://schemas.microsoft.com/office/drawing/2014/main" id="{CB2A54F0-981C-7342-AB66-781ED35689DE}"/>
                  </a:ext>
                </a:extLst>
              </p:cNvPr>
              <p:cNvSpPr>
                <a:spLocks noChangeShapeType="1"/>
              </p:cNvSpPr>
              <p:nvPr/>
            </p:nvSpPr>
            <p:spPr bwMode="auto">
              <a:xfrm>
                <a:off x="5136" y="1920"/>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4" name="Line 28">
                <a:extLst>
                  <a:ext uri="{FF2B5EF4-FFF2-40B4-BE49-F238E27FC236}">
                    <a16:creationId xmlns:a16="http://schemas.microsoft.com/office/drawing/2014/main" id="{F2AF6F02-5CEE-4042-88B7-1973F366B9A6}"/>
                  </a:ext>
                </a:extLst>
              </p:cNvPr>
              <p:cNvSpPr>
                <a:spLocks noChangeShapeType="1"/>
              </p:cNvSpPr>
              <p:nvPr/>
            </p:nvSpPr>
            <p:spPr bwMode="auto">
              <a:xfrm>
                <a:off x="5136" y="1920"/>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5" name="Line 29">
                <a:extLst>
                  <a:ext uri="{FF2B5EF4-FFF2-40B4-BE49-F238E27FC236}">
                    <a16:creationId xmlns:a16="http://schemas.microsoft.com/office/drawing/2014/main" id="{15CF98FA-7CEB-3B4D-84EF-2F1B22C1EC1E}"/>
                  </a:ext>
                </a:extLst>
              </p:cNvPr>
              <p:cNvSpPr>
                <a:spLocks noChangeShapeType="1"/>
              </p:cNvSpPr>
              <p:nvPr/>
            </p:nvSpPr>
            <p:spPr bwMode="auto">
              <a:xfrm>
                <a:off x="5136" y="211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6" name="Line 30">
                <a:extLst>
                  <a:ext uri="{FF2B5EF4-FFF2-40B4-BE49-F238E27FC236}">
                    <a16:creationId xmlns:a16="http://schemas.microsoft.com/office/drawing/2014/main" id="{0AFF1EC1-C6DC-B746-B202-FE535F59D767}"/>
                  </a:ext>
                </a:extLst>
              </p:cNvPr>
              <p:cNvSpPr>
                <a:spLocks noChangeShapeType="1"/>
              </p:cNvSpPr>
              <p:nvPr/>
            </p:nvSpPr>
            <p:spPr bwMode="auto">
              <a:xfrm>
                <a:off x="5136" y="2112"/>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 name="Line 31">
                <a:extLst>
                  <a:ext uri="{FF2B5EF4-FFF2-40B4-BE49-F238E27FC236}">
                    <a16:creationId xmlns:a16="http://schemas.microsoft.com/office/drawing/2014/main" id="{E1DA68FB-8783-7E4E-8BB0-7DA2E2821720}"/>
                  </a:ext>
                </a:extLst>
              </p:cNvPr>
              <p:cNvSpPr>
                <a:spLocks noChangeShapeType="1"/>
              </p:cNvSpPr>
              <p:nvPr/>
            </p:nvSpPr>
            <p:spPr bwMode="auto">
              <a:xfrm>
                <a:off x="5136" y="2304"/>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8" name="Line 32">
                <a:extLst>
                  <a:ext uri="{FF2B5EF4-FFF2-40B4-BE49-F238E27FC236}">
                    <a16:creationId xmlns:a16="http://schemas.microsoft.com/office/drawing/2014/main" id="{23E6810E-7CFC-754B-A38C-5FE91931DFBF}"/>
                  </a:ext>
                </a:extLst>
              </p:cNvPr>
              <p:cNvSpPr>
                <a:spLocks noChangeShapeType="1"/>
              </p:cNvSpPr>
              <p:nvPr/>
            </p:nvSpPr>
            <p:spPr bwMode="auto">
              <a:xfrm>
                <a:off x="5136" y="230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43" name="Group 34">
              <a:extLst>
                <a:ext uri="{FF2B5EF4-FFF2-40B4-BE49-F238E27FC236}">
                  <a16:creationId xmlns:a16="http://schemas.microsoft.com/office/drawing/2014/main" id="{D90DE0EA-E148-764C-8FBC-12BC233BCD5E}"/>
                </a:ext>
              </a:extLst>
            </p:cNvPr>
            <p:cNvGrpSpPr>
              <a:grpSpLocks/>
            </p:cNvGrpSpPr>
            <p:nvPr/>
          </p:nvGrpSpPr>
          <p:grpSpPr bwMode="auto">
            <a:xfrm>
              <a:off x="2619370" y="4102100"/>
              <a:ext cx="5764213" cy="1830388"/>
              <a:chOff x="554" y="2448"/>
              <a:chExt cx="3631" cy="1153"/>
            </a:xfrm>
          </p:grpSpPr>
          <p:sp>
            <p:nvSpPr>
              <p:cNvPr id="44" name="Line 35">
                <a:extLst>
                  <a:ext uri="{FF2B5EF4-FFF2-40B4-BE49-F238E27FC236}">
                    <a16:creationId xmlns:a16="http://schemas.microsoft.com/office/drawing/2014/main" id="{F84CFB4B-0747-DE40-A71D-CDA51CC84031}"/>
                  </a:ext>
                </a:extLst>
              </p:cNvPr>
              <p:cNvSpPr>
                <a:spLocks noChangeShapeType="1"/>
              </p:cNvSpPr>
              <p:nvPr/>
            </p:nvSpPr>
            <p:spPr bwMode="auto">
              <a:xfrm>
                <a:off x="3256" y="2448"/>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45" name="Line 36">
                <a:extLst>
                  <a:ext uri="{FF2B5EF4-FFF2-40B4-BE49-F238E27FC236}">
                    <a16:creationId xmlns:a16="http://schemas.microsoft.com/office/drawing/2014/main" id="{6A869C63-44A2-3A46-9B55-CFBA77C295C9}"/>
                  </a:ext>
                </a:extLst>
              </p:cNvPr>
              <p:cNvSpPr>
                <a:spLocks noChangeShapeType="1"/>
              </p:cNvSpPr>
              <p:nvPr/>
            </p:nvSpPr>
            <p:spPr bwMode="auto">
              <a:xfrm>
                <a:off x="2487" y="2640"/>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46" name="Line 37">
                <a:extLst>
                  <a:ext uri="{FF2B5EF4-FFF2-40B4-BE49-F238E27FC236}">
                    <a16:creationId xmlns:a16="http://schemas.microsoft.com/office/drawing/2014/main" id="{D28BBF25-3207-F84E-B434-3A4A7FABD609}"/>
                  </a:ext>
                </a:extLst>
              </p:cNvPr>
              <p:cNvSpPr>
                <a:spLocks noChangeShapeType="1"/>
              </p:cNvSpPr>
              <p:nvPr/>
            </p:nvSpPr>
            <p:spPr bwMode="auto">
              <a:xfrm>
                <a:off x="1868" y="3024"/>
                <a:ext cx="576"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47" name="Line 38">
                <a:extLst>
                  <a:ext uri="{FF2B5EF4-FFF2-40B4-BE49-F238E27FC236}">
                    <a16:creationId xmlns:a16="http://schemas.microsoft.com/office/drawing/2014/main" id="{024ECF1F-01B6-754A-9963-93C9CF496A71}"/>
                  </a:ext>
                </a:extLst>
              </p:cNvPr>
              <p:cNvSpPr>
                <a:spLocks noChangeShapeType="1"/>
              </p:cNvSpPr>
              <p:nvPr/>
            </p:nvSpPr>
            <p:spPr bwMode="auto">
              <a:xfrm rot="10800000">
                <a:off x="3609" y="3216"/>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48" name="Line 39">
                <a:extLst>
                  <a:ext uri="{FF2B5EF4-FFF2-40B4-BE49-F238E27FC236}">
                    <a16:creationId xmlns:a16="http://schemas.microsoft.com/office/drawing/2014/main" id="{F915B32F-9BF6-304D-9260-88F52135EB3D}"/>
                  </a:ext>
                </a:extLst>
              </p:cNvPr>
              <p:cNvSpPr>
                <a:spLocks noChangeShapeType="1"/>
              </p:cNvSpPr>
              <p:nvPr/>
            </p:nvSpPr>
            <p:spPr bwMode="auto">
              <a:xfrm rot="10800000">
                <a:off x="554" y="3408"/>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49" name="Line 40">
                <a:extLst>
                  <a:ext uri="{FF2B5EF4-FFF2-40B4-BE49-F238E27FC236}">
                    <a16:creationId xmlns:a16="http://schemas.microsoft.com/office/drawing/2014/main" id="{FB9F0188-632A-B84A-B123-3E5EB06A0907}"/>
                  </a:ext>
                </a:extLst>
              </p:cNvPr>
              <p:cNvSpPr>
                <a:spLocks noChangeShapeType="1"/>
              </p:cNvSpPr>
              <p:nvPr/>
            </p:nvSpPr>
            <p:spPr bwMode="auto">
              <a:xfrm rot="10800000">
                <a:off x="2244" y="2832"/>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50" name="Line 42">
                <a:extLst>
                  <a:ext uri="{FF2B5EF4-FFF2-40B4-BE49-F238E27FC236}">
                    <a16:creationId xmlns:a16="http://schemas.microsoft.com/office/drawing/2014/main" id="{8DA18EAD-C975-2D40-9D36-4AEABA29F1C6}"/>
                  </a:ext>
                </a:extLst>
              </p:cNvPr>
              <p:cNvSpPr>
                <a:spLocks noChangeShapeType="1"/>
              </p:cNvSpPr>
              <p:nvPr/>
            </p:nvSpPr>
            <p:spPr bwMode="auto">
              <a:xfrm rot="10800000">
                <a:off x="1629" y="3600"/>
                <a:ext cx="576" cy="1"/>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grpSp>
      </p:grpSp>
      <p:sp>
        <p:nvSpPr>
          <p:cNvPr id="79" name="Curved Right Arrow 78">
            <a:extLst>
              <a:ext uri="{FF2B5EF4-FFF2-40B4-BE49-F238E27FC236}">
                <a16:creationId xmlns:a16="http://schemas.microsoft.com/office/drawing/2014/main" id="{2C158059-37F4-934C-B5F3-6EF0DF861ECE}"/>
              </a:ext>
            </a:extLst>
          </p:cNvPr>
          <p:cNvSpPr/>
          <p:nvPr/>
        </p:nvSpPr>
        <p:spPr>
          <a:xfrm>
            <a:off x="838200" y="3140843"/>
            <a:ext cx="880872" cy="168470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01595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0E23-63DE-6648-8BC1-D40D29BB76D9}"/>
              </a:ext>
            </a:extLst>
          </p:cNvPr>
          <p:cNvSpPr>
            <a:spLocks noGrp="1"/>
          </p:cNvSpPr>
          <p:nvPr>
            <p:ph type="title"/>
          </p:nvPr>
        </p:nvSpPr>
        <p:spPr/>
        <p:txBody>
          <a:bodyPr/>
          <a:lstStyle/>
          <a:p>
            <a:r>
              <a:rPr lang="en-US" dirty="0"/>
              <a:t>How does MEME avoid finding a local minimum?</a:t>
            </a:r>
          </a:p>
        </p:txBody>
      </p:sp>
      <p:sp>
        <p:nvSpPr>
          <p:cNvPr id="3" name="Slide Number Placeholder 2">
            <a:extLst>
              <a:ext uri="{FF2B5EF4-FFF2-40B4-BE49-F238E27FC236}">
                <a16:creationId xmlns:a16="http://schemas.microsoft.com/office/drawing/2014/main" id="{6F1C2307-DD3B-8EDD-30F8-3E0F2FAA5801}"/>
              </a:ext>
            </a:extLst>
          </p:cNvPr>
          <p:cNvSpPr>
            <a:spLocks noGrp="1"/>
          </p:cNvSpPr>
          <p:nvPr>
            <p:ph type="sldNum" sz="quarter" idx="12"/>
          </p:nvPr>
        </p:nvSpPr>
        <p:spPr/>
        <p:txBody>
          <a:bodyPr/>
          <a:lstStyle/>
          <a:p>
            <a:fld id="{3CCACD2C-B79C-B240-AB66-3D9B004523F1}" type="slidenum">
              <a:rPr lang="en-US" smtClean="0"/>
              <a:t>29</a:t>
            </a:fld>
            <a:endParaRPr lang="en-US"/>
          </a:p>
        </p:txBody>
      </p:sp>
    </p:spTree>
    <p:extLst>
      <p:ext uri="{BB962C8B-B14F-4D97-AF65-F5344CB8AC3E}">
        <p14:creationId xmlns:p14="http://schemas.microsoft.com/office/powerpoint/2010/main" val="297699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asted-image.png"/>
          <p:cNvPicPr>
            <a:picLocks noChangeAspect="1"/>
          </p:cNvPicPr>
          <p:nvPr/>
        </p:nvPicPr>
        <p:blipFill>
          <a:blip r:embed="rId2"/>
          <a:srcRect t="8605" r="50636" b="59999"/>
          <a:stretch>
            <a:fillRect/>
          </a:stretch>
        </p:blipFill>
        <p:spPr>
          <a:xfrm>
            <a:off x="4140817" y="3572712"/>
            <a:ext cx="3526390" cy="944769"/>
          </a:xfrm>
          <a:prstGeom prst="rect">
            <a:avLst/>
          </a:prstGeom>
          <a:ln w="12700">
            <a:miter lim="400000"/>
          </a:ln>
        </p:spPr>
      </p:pic>
      <p:sp>
        <p:nvSpPr>
          <p:cNvPr id="172" name="Shape 172"/>
          <p:cNvSpPr/>
          <p:nvPr/>
        </p:nvSpPr>
        <p:spPr>
          <a:xfrm>
            <a:off x="1995451" y="2174330"/>
            <a:ext cx="7783549" cy="68768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l">
              <a:defRPr>
                <a:latin typeface="Helvetica"/>
                <a:ea typeface="Helvetica"/>
                <a:cs typeface="Helvetica"/>
                <a:sym typeface="Helvetica"/>
              </a:defRPr>
            </a:pPr>
            <a:r>
              <a:rPr sz="2000" i="1" dirty="0"/>
              <a:t>Motif (n)</a:t>
            </a:r>
            <a:r>
              <a:rPr sz="2000" dirty="0"/>
              <a:t>: a succession of notes that has some special importance in or is characteristic of a composition</a:t>
            </a:r>
          </a:p>
        </p:txBody>
      </p:sp>
      <p:sp>
        <p:nvSpPr>
          <p:cNvPr id="2" name="Slide Number Placeholder 1">
            <a:extLst>
              <a:ext uri="{FF2B5EF4-FFF2-40B4-BE49-F238E27FC236}">
                <a16:creationId xmlns:a16="http://schemas.microsoft.com/office/drawing/2014/main" id="{8C264D58-A523-8F5D-FB02-DC57E54F03E4}"/>
              </a:ext>
            </a:extLst>
          </p:cNvPr>
          <p:cNvSpPr>
            <a:spLocks noGrp="1"/>
          </p:cNvSpPr>
          <p:nvPr>
            <p:ph type="sldNum" sz="quarter" idx="2"/>
          </p:nvPr>
        </p:nvSpPr>
        <p:spPr/>
        <p:txBody>
          <a:bodyPr/>
          <a:lstStyle/>
          <a:p>
            <a:fld id="{86CB4B4D-7CA3-9044-876B-883B54F8677D}" type="slidenum">
              <a:rPr lang="en-US" smtClean="0"/>
              <a:t>3</a:t>
            </a:fld>
            <a:endParaRPr lang="en-US"/>
          </a:p>
        </p:txBody>
      </p:sp>
    </p:spTree>
    <p:extLst>
      <p:ext uri="{BB962C8B-B14F-4D97-AF65-F5344CB8AC3E}">
        <p14:creationId xmlns:p14="http://schemas.microsoft.com/office/powerpoint/2010/main" val="351838785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 name="pasted-image.pdf"/>
          <p:cNvPicPr>
            <a:picLocks noChangeAspect="1"/>
          </p:cNvPicPr>
          <p:nvPr/>
        </p:nvPicPr>
        <p:blipFill>
          <a:blip r:embed="rId2"/>
          <a:srcRect l="4540" t="4178" r="10201" b="83154"/>
          <a:stretch>
            <a:fillRect/>
          </a:stretch>
        </p:blipFill>
        <p:spPr>
          <a:xfrm>
            <a:off x="2290628" y="1765049"/>
            <a:ext cx="7260900" cy="284314"/>
          </a:xfrm>
          <a:prstGeom prst="rect">
            <a:avLst/>
          </a:prstGeom>
          <a:ln w="12700">
            <a:miter lim="400000"/>
          </a:ln>
        </p:spPr>
      </p:pic>
      <p:sp>
        <p:nvSpPr>
          <p:cNvPr id="400" name="Shape 400"/>
          <p:cNvSpPr/>
          <p:nvPr/>
        </p:nvSpPr>
        <p:spPr>
          <a:xfrm>
            <a:off x="3489702" y="2043698"/>
            <a:ext cx="443483" cy="1"/>
          </a:xfrm>
          <a:prstGeom prst="line">
            <a:avLst/>
          </a:prstGeom>
          <a:ln w="25400">
            <a:solidFill>
              <a:srgbClr val="000000"/>
            </a:solidFill>
            <a:miter lim="400000"/>
          </a:ln>
        </p:spPr>
        <p:txBody>
          <a:bodyPr lIns="35719" tIns="35719" rIns="35719" bIns="35719" anchor="ctr"/>
          <a:lstStyle/>
          <a:p>
            <a:pPr>
              <a:defRPr sz="2400"/>
            </a:pPr>
            <a:endParaRPr sz="1687"/>
          </a:p>
        </p:txBody>
      </p:sp>
      <p:sp>
        <p:nvSpPr>
          <p:cNvPr id="401" name="Shape 401"/>
          <p:cNvSpPr/>
          <p:nvPr/>
        </p:nvSpPr>
        <p:spPr>
          <a:xfrm>
            <a:off x="3675475" y="2135610"/>
            <a:ext cx="247340" cy="421704"/>
          </a:xfrm>
          <a:prstGeom prst="line">
            <a:avLst/>
          </a:prstGeom>
          <a:ln w="25400">
            <a:solidFill>
              <a:srgbClr val="000000"/>
            </a:solidFill>
            <a:miter lim="400000"/>
            <a:tailEnd type="triangle"/>
          </a:ln>
        </p:spPr>
        <p:txBody>
          <a:bodyPr lIns="35719" tIns="35719" rIns="35719" bIns="35719" anchor="ctr"/>
          <a:lstStyle/>
          <a:p>
            <a:pPr>
              <a:defRPr sz="2400"/>
            </a:pPr>
            <a:endParaRPr sz="1687"/>
          </a:p>
        </p:txBody>
      </p:sp>
      <p:sp>
        <p:nvSpPr>
          <p:cNvPr id="402" name="Shape 402"/>
          <p:cNvSpPr/>
          <p:nvPr/>
        </p:nvSpPr>
        <p:spPr>
          <a:xfrm>
            <a:off x="4010460" y="2687575"/>
            <a:ext cx="7845097" cy="1024448"/>
          </a:xfrm>
          <a:prstGeom prst="rect">
            <a:avLst/>
          </a:prstGeom>
          <a:ln w="25400">
            <a:solidFill>
              <a:srgbClr val="000000"/>
            </a:solidFill>
            <a:miter lim="400000"/>
          </a:ln>
          <a:extLst>
            <a:ext uri="{C572A759-6A51-4108-AA02-DFA0A04FC94B}">
              <ma14:wrappingTextBoxFlag xmlns="" xmlns:ma14="http://schemas.microsoft.com/office/mac/drawingml/2011/main" val="1"/>
            </a:ext>
          </a:extLst>
        </p:spPr>
        <p:txBody>
          <a:bodyPr wrap="none" lIns="35719" tIns="35719" rIns="35719" bIns="35719">
            <a:spAutoFit/>
          </a:bodyPr>
          <a:lstStyle/>
          <a:p>
            <a:pPr algn="l">
              <a:defRPr sz="2200">
                <a:latin typeface="Helvetica"/>
                <a:ea typeface="Helvetica"/>
                <a:cs typeface="Helvetica"/>
                <a:sym typeface="Helvetica"/>
              </a:defRPr>
            </a:pPr>
            <a:r>
              <a:rPr sz="1547"/>
              <a:t>0.17		0.17		0.17		0.5		0.5</a:t>
            </a:r>
          </a:p>
          <a:p>
            <a:pPr algn="l">
              <a:defRPr sz="2200">
                <a:latin typeface="Helvetica"/>
                <a:ea typeface="Helvetica"/>
                <a:cs typeface="Helvetica"/>
                <a:sym typeface="Helvetica"/>
              </a:defRPr>
            </a:pPr>
            <a:r>
              <a:rPr sz="1547"/>
              <a:t>0.17		0.5		0.17		0.17		0.17</a:t>
            </a:r>
          </a:p>
          <a:p>
            <a:pPr algn="l">
              <a:defRPr sz="2200">
                <a:latin typeface="Helvetica"/>
                <a:ea typeface="Helvetica"/>
                <a:cs typeface="Helvetica"/>
                <a:sym typeface="Helvetica"/>
              </a:defRPr>
            </a:pPr>
            <a:r>
              <a:rPr sz="1547"/>
              <a:t>0.5		0.17		0.17		0.17		0.17</a:t>
            </a:r>
          </a:p>
          <a:p>
            <a:pPr algn="l">
              <a:defRPr sz="2200">
                <a:latin typeface="Helvetica"/>
                <a:ea typeface="Helvetica"/>
                <a:cs typeface="Helvetica"/>
                <a:sym typeface="Helvetica"/>
              </a:defRPr>
            </a:pPr>
            <a:r>
              <a:rPr sz="1547"/>
              <a:t>0.17		0.17		0.5		0.17		0.17</a:t>
            </a:r>
          </a:p>
        </p:txBody>
      </p:sp>
      <p:sp>
        <p:nvSpPr>
          <p:cNvPr id="403" name="Shape 403"/>
          <p:cNvSpPr/>
          <p:nvPr/>
        </p:nvSpPr>
        <p:spPr>
          <a:xfrm>
            <a:off x="3727063" y="2684344"/>
            <a:ext cx="226024" cy="102444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defRPr sz="2200">
                <a:latin typeface="Helvetica"/>
                <a:ea typeface="Helvetica"/>
                <a:cs typeface="Helvetica"/>
                <a:sym typeface="Helvetica"/>
              </a:defRPr>
            </a:pPr>
            <a:r>
              <a:rPr sz="1547"/>
              <a:t>A</a:t>
            </a:r>
          </a:p>
          <a:p>
            <a:pPr>
              <a:defRPr sz="2200">
                <a:latin typeface="Helvetica"/>
                <a:ea typeface="Helvetica"/>
                <a:cs typeface="Helvetica"/>
                <a:sym typeface="Helvetica"/>
              </a:defRPr>
            </a:pPr>
            <a:r>
              <a:rPr sz="1547"/>
              <a:t>C</a:t>
            </a:r>
          </a:p>
          <a:p>
            <a:pPr>
              <a:defRPr sz="2200">
                <a:latin typeface="Helvetica"/>
                <a:ea typeface="Helvetica"/>
                <a:cs typeface="Helvetica"/>
                <a:sym typeface="Helvetica"/>
              </a:defRPr>
            </a:pPr>
            <a:r>
              <a:rPr sz="1547"/>
              <a:t>G</a:t>
            </a:r>
          </a:p>
          <a:p>
            <a:pPr>
              <a:defRPr sz="2200">
                <a:latin typeface="Helvetica"/>
                <a:ea typeface="Helvetica"/>
                <a:cs typeface="Helvetica"/>
                <a:sym typeface="Helvetica"/>
              </a:defRPr>
            </a:pPr>
            <a:r>
              <a:rPr sz="1547"/>
              <a:t>T</a:t>
            </a:r>
          </a:p>
        </p:txBody>
      </p:sp>
      <p:sp>
        <p:nvSpPr>
          <p:cNvPr id="404" name="Shape 404"/>
          <p:cNvSpPr/>
          <p:nvPr/>
        </p:nvSpPr>
        <p:spPr>
          <a:xfrm>
            <a:off x="4159505" y="2395562"/>
            <a:ext cx="7569381" cy="31021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defRPr sz="2200">
                <a:latin typeface="Helvetica"/>
                <a:ea typeface="Helvetica"/>
                <a:cs typeface="Helvetica"/>
                <a:sym typeface="Helvetica"/>
              </a:defRPr>
            </a:lvl1pPr>
          </a:lstStyle>
          <a:p>
            <a:r>
              <a:rPr sz="1547"/>
              <a:t>1		2		3		4		5</a:t>
            </a:r>
          </a:p>
        </p:txBody>
      </p:sp>
      <p:pic>
        <p:nvPicPr>
          <p:cNvPr id="405" name="pasted-image.png"/>
          <p:cNvPicPr>
            <a:picLocks noChangeAspect="1"/>
          </p:cNvPicPr>
          <p:nvPr/>
        </p:nvPicPr>
        <p:blipFill>
          <a:blip r:embed="rId3"/>
          <a:srcRect t="11130" r="4096" b="11130"/>
          <a:stretch>
            <a:fillRect/>
          </a:stretch>
        </p:blipFill>
        <p:spPr>
          <a:xfrm>
            <a:off x="6342092" y="4637711"/>
            <a:ext cx="2890022" cy="1624733"/>
          </a:xfrm>
          <a:prstGeom prst="rect">
            <a:avLst/>
          </a:prstGeom>
          <a:ln w="12700">
            <a:miter lim="400000"/>
          </a:ln>
        </p:spPr>
      </p:pic>
      <p:sp>
        <p:nvSpPr>
          <p:cNvPr id="406" name="Shape 406"/>
          <p:cNvSpPr/>
          <p:nvPr/>
        </p:nvSpPr>
        <p:spPr>
          <a:xfrm rot="7155726">
            <a:off x="3298628" y="3756125"/>
            <a:ext cx="892969" cy="1388533"/>
          </a:xfrm>
          <a:prstGeom prst="rightArrow">
            <a:avLst>
              <a:gd name="adj1" fmla="val 40991"/>
              <a:gd name="adj2" fmla="val 42287"/>
            </a:avLst>
          </a:prstGeom>
          <a:solidFill>
            <a:schemeClr val="accent5">
              <a:alpha val="49291"/>
            </a:schemeClr>
          </a:solidFill>
          <a:ln w="12700">
            <a:miter lim="400000"/>
          </a:ln>
        </p:spPr>
        <p:txBody>
          <a:bodyPr lIns="35719" tIns="35719" rIns="35719" bIns="35719" anchor="ctr"/>
          <a:lstStyle/>
          <a:p>
            <a:pPr>
              <a:defRPr sz="2400">
                <a:solidFill>
                  <a:srgbClr val="FFFFFF"/>
                </a:solidFill>
              </a:defRPr>
            </a:pPr>
            <a:endParaRPr sz="1687"/>
          </a:p>
        </p:txBody>
      </p:sp>
      <p:sp>
        <p:nvSpPr>
          <p:cNvPr id="407" name="Shape 407"/>
          <p:cNvSpPr/>
          <p:nvPr/>
        </p:nvSpPr>
        <p:spPr>
          <a:xfrm>
            <a:off x="3672258" y="4156560"/>
            <a:ext cx="3156796" cy="375167"/>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2800">
                <a:latin typeface="Helvetica"/>
                <a:ea typeface="Helvetica"/>
                <a:cs typeface="Helvetica"/>
                <a:sym typeface="Helvetica"/>
              </a:defRPr>
            </a:lvl1pPr>
          </a:lstStyle>
          <a:p>
            <a:r>
              <a:rPr sz="1969"/>
              <a:t>One round of EM</a:t>
            </a:r>
          </a:p>
        </p:txBody>
      </p:sp>
      <p:sp>
        <p:nvSpPr>
          <p:cNvPr id="408" name="Shape 408"/>
          <p:cNvSpPr/>
          <p:nvPr/>
        </p:nvSpPr>
        <p:spPr>
          <a:xfrm>
            <a:off x="4448932" y="5986044"/>
            <a:ext cx="2151136" cy="678199"/>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2800">
                <a:latin typeface="Helvetica"/>
                <a:ea typeface="Helvetica"/>
                <a:cs typeface="Helvetica"/>
                <a:sym typeface="Helvetica"/>
              </a:defRPr>
            </a:lvl1pPr>
          </a:lstStyle>
          <a:p>
            <a:r>
              <a:rPr sz="1969"/>
              <a:t>run EM to convergence</a:t>
            </a:r>
          </a:p>
        </p:txBody>
      </p:sp>
      <p:sp>
        <p:nvSpPr>
          <p:cNvPr id="409" name="Shape 409"/>
          <p:cNvSpPr/>
          <p:nvPr/>
        </p:nvSpPr>
        <p:spPr>
          <a:xfrm>
            <a:off x="1904180" y="5110934"/>
            <a:ext cx="3156797" cy="678199"/>
          </a:xfrm>
          <a:prstGeom prst="rect">
            <a:avLst/>
          </a:prstGeom>
          <a:ln w="50800">
            <a:solidFill>
              <a:srgbClr val="000000"/>
            </a:solidFill>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2800">
                <a:latin typeface="Helvetica"/>
                <a:ea typeface="Helvetica"/>
                <a:cs typeface="Helvetica"/>
                <a:sym typeface="Helvetica"/>
              </a:defRPr>
            </a:lvl1pPr>
          </a:lstStyle>
          <a:p>
            <a:r>
              <a:rPr sz="1969"/>
              <a:t>Choose highest-likelihood initializations</a:t>
            </a:r>
          </a:p>
        </p:txBody>
      </p:sp>
      <p:sp>
        <p:nvSpPr>
          <p:cNvPr id="410" name="Shape 410"/>
          <p:cNvSpPr/>
          <p:nvPr/>
        </p:nvSpPr>
        <p:spPr>
          <a:xfrm rot="14020">
            <a:off x="5446298" y="4778420"/>
            <a:ext cx="903220" cy="1263966"/>
          </a:xfrm>
          <a:prstGeom prst="rightArrow">
            <a:avLst>
              <a:gd name="adj1" fmla="val 40991"/>
              <a:gd name="adj2" fmla="val 41807"/>
            </a:avLst>
          </a:prstGeom>
          <a:solidFill>
            <a:schemeClr val="accent5">
              <a:alpha val="49291"/>
            </a:schemeClr>
          </a:solidFill>
          <a:ln w="12700">
            <a:miter lim="400000"/>
          </a:ln>
        </p:spPr>
        <p:txBody>
          <a:bodyPr lIns="35719" tIns="35719" rIns="35719" bIns="35719" anchor="ctr"/>
          <a:lstStyle/>
          <a:p>
            <a:pPr>
              <a:defRPr sz="2400">
                <a:solidFill>
                  <a:srgbClr val="FFFFFF"/>
                </a:solidFill>
              </a:defRPr>
            </a:pPr>
            <a:endParaRPr sz="1687"/>
          </a:p>
        </p:txBody>
      </p:sp>
      <p:sp>
        <p:nvSpPr>
          <p:cNvPr id="2" name="Title 1">
            <a:extLst>
              <a:ext uri="{FF2B5EF4-FFF2-40B4-BE49-F238E27FC236}">
                <a16:creationId xmlns:a16="http://schemas.microsoft.com/office/drawing/2014/main" id="{A3D65CEF-9FAB-6344-8E34-57A5943C6F06}"/>
              </a:ext>
            </a:extLst>
          </p:cNvPr>
          <p:cNvSpPr>
            <a:spLocks noGrp="1"/>
          </p:cNvSpPr>
          <p:nvPr>
            <p:ph type="title"/>
          </p:nvPr>
        </p:nvSpPr>
        <p:spPr/>
        <p:txBody>
          <a:bodyPr/>
          <a:lstStyle/>
          <a:p>
            <a:r>
              <a:rPr lang="en-US" dirty="0"/>
              <a:t>Heuristic selection of starting points</a:t>
            </a:r>
          </a:p>
        </p:txBody>
      </p:sp>
      <p:sp>
        <p:nvSpPr>
          <p:cNvPr id="3" name="Slide Number Placeholder 2">
            <a:extLst>
              <a:ext uri="{FF2B5EF4-FFF2-40B4-BE49-F238E27FC236}">
                <a16:creationId xmlns:a16="http://schemas.microsoft.com/office/drawing/2014/main" id="{2A8541A0-3500-217C-BC50-68CFD8448C3F}"/>
              </a:ext>
            </a:extLst>
          </p:cNvPr>
          <p:cNvSpPr>
            <a:spLocks noGrp="1"/>
          </p:cNvSpPr>
          <p:nvPr>
            <p:ph type="sldNum" sz="quarter" idx="12"/>
          </p:nvPr>
        </p:nvSpPr>
        <p:spPr/>
        <p:txBody>
          <a:bodyPr/>
          <a:lstStyle/>
          <a:p>
            <a:fld id="{3CCACD2C-B79C-B240-AB66-3D9B004523F1}" type="slidenum">
              <a:rPr lang="en-US" smtClean="0"/>
              <a:t>30</a:t>
            </a:fld>
            <a:endParaRPr lang="en-US"/>
          </a:p>
        </p:txBody>
      </p:sp>
    </p:spTree>
    <p:extLst>
      <p:ext uri="{BB962C8B-B14F-4D97-AF65-F5344CB8AC3E}">
        <p14:creationId xmlns:p14="http://schemas.microsoft.com/office/powerpoint/2010/main" val="21730736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dirty="0"/>
              <a:t>The full MEME algorithm is more complex</a:t>
            </a:r>
          </a:p>
        </p:txBody>
      </p:sp>
      <p:sp>
        <p:nvSpPr>
          <p:cNvPr id="181251" name="Text Box 3"/>
          <p:cNvSpPr txBox="1">
            <a:spLocks noChangeArrowheads="1"/>
          </p:cNvSpPr>
          <p:nvPr/>
        </p:nvSpPr>
        <p:spPr bwMode="auto">
          <a:xfrm>
            <a:off x="686858" y="2022476"/>
            <a:ext cx="7073090" cy="4401205"/>
          </a:xfrm>
          <a:prstGeom prst="rect">
            <a:avLst/>
          </a:prstGeom>
          <a:noFill/>
          <a:ln w="9525">
            <a:noFill/>
            <a:miter lim="800000"/>
            <a:headEnd/>
            <a:tailEnd/>
          </a:ln>
          <a:effectLst/>
        </p:spPr>
        <p:txBody>
          <a:bodyPr wrap="none">
            <a:prstTxWarp prst="textNoShape">
              <a:avLst/>
            </a:prstTxWarp>
            <a:spAutoFit/>
          </a:bodyPr>
          <a:lstStyle/>
          <a:p>
            <a:pPr>
              <a:tabLst>
                <a:tab pos="463550" algn="l"/>
                <a:tab pos="909638" algn="l"/>
                <a:tab pos="1373188" algn="l"/>
              </a:tabLst>
            </a:pPr>
            <a:r>
              <a:rPr lang="en-US" sz="2800" dirty="0"/>
              <a:t>do</a:t>
            </a:r>
          </a:p>
          <a:p>
            <a:pPr>
              <a:tabLst>
                <a:tab pos="463550" algn="l"/>
                <a:tab pos="909638" algn="l"/>
                <a:tab pos="1373188" algn="l"/>
              </a:tabLst>
            </a:pPr>
            <a:r>
              <a:rPr lang="en-US" sz="2800" dirty="0"/>
              <a:t>	for (width = min; width *= </a:t>
            </a:r>
            <a:r>
              <a:rPr lang="en-US" sz="2800" dirty="0">
                <a:sym typeface="Symbol" charset="2"/>
              </a:rPr>
              <a:t></a:t>
            </a:r>
            <a:r>
              <a:rPr lang="en-US" sz="2800" dirty="0"/>
              <a:t>2; width &lt; max) </a:t>
            </a:r>
          </a:p>
          <a:p>
            <a:pPr>
              <a:tabLst>
                <a:tab pos="463550" algn="l"/>
                <a:tab pos="909638" algn="l"/>
                <a:tab pos="1373188" algn="l"/>
              </a:tabLst>
            </a:pPr>
            <a:r>
              <a:rPr lang="en-US" sz="2800" dirty="0"/>
              <a:t>		for each possible starting point</a:t>
            </a:r>
          </a:p>
          <a:p>
            <a:pPr>
              <a:tabLst>
                <a:tab pos="463550" algn="l"/>
                <a:tab pos="909638" algn="l"/>
                <a:tab pos="1373188" algn="l"/>
              </a:tabLst>
            </a:pPr>
            <a:r>
              <a:rPr lang="en-US" sz="2800" dirty="0"/>
              <a:t>			run 1 iteration of EM</a:t>
            </a:r>
          </a:p>
          <a:p>
            <a:pPr>
              <a:tabLst>
                <a:tab pos="463550" algn="l"/>
                <a:tab pos="909638" algn="l"/>
                <a:tab pos="1373188" algn="l"/>
              </a:tabLst>
            </a:pPr>
            <a:r>
              <a:rPr lang="en-US" sz="2800" dirty="0"/>
              <a:t>		select candidate starting points</a:t>
            </a:r>
          </a:p>
          <a:p>
            <a:pPr>
              <a:tabLst>
                <a:tab pos="463550" algn="l"/>
                <a:tab pos="909638" algn="l"/>
                <a:tab pos="1373188" algn="l"/>
              </a:tabLst>
            </a:pPr>
            <a:r>
              <a:rPr lang="en-US" sz="2800" dirty="0"/>
              <a:t>		for each candidate</a:t>
            </a:r>
          </a:p>
          <a:p>
            <a:pPr>
              <a:tabLst>
                <a:tab pos="463550" algn="l"/>
                <a:tab pos="909638" algn="l"/>
                <a:tab pos="1373188" algn="l"/>
              </a:tabLst>
            </a:pPr>
            <a:r>
              <a:rPr lang="en-US" sz="2800" dirty="0"/>
              <a:t>			run EM to convergence</a:t>
            </a:r>
          </a:p>
          <a:p>
            <a:pPr>
              <a:tabLst>
                <a:tab pos="463550" algn="l"/>
                <a:tab pos="909638" algn="l"/>
                <a:tab pos="1373188" algn="l"/>
              </a:tabLst>
            </a:pPr>
            <a:r>
              <a:rPr lang="en-US" sz="2800" dirty="0"/>
              <a:t>	select best motif</a:t>
            </a:r>
          </a:p>
          <a:p>
            <a:pPr>
              <a:tabLst>
                <a:tab pos="463550" algn="l"/>
                <a:tab pos="909638" algn="l"/>
                <a:tab pos="1373188" algn="l"/>
              </a:tabLst>
            </a:pPr>
            <a:r>
              <a:rPr lang="en-US" sz="2800" dirty="0"/>
              <a:t>	erase motif occurrences</a:t>
            </a:r>
          </a:p>
          <a:p>
            <a:pPr>
              <a:tabLst>
                <a:tab pos="463550" algn="l"/>
                <a:tab pos="909638" algn="l"/>
                <a:tab pos="1373188" algn="l"/>
              </a:tabLst>
            </a:pPr>
            <a:r>
              <a:rPr lang="en-US" sz="2800" dirty="0"/>
              <a:t>until (motif score &lt; threshold)</a:t>
            </a:r>
          </a:p>
        </p:txBody>
      </p:sp>
      <p:sp>
        <p:nvSpPr>
          <p:cNvPr id="2" name="Rectangular Callout 1">
            <a:extLst>
              <a:ext uri="{FF2B5EF4-FFF2-40B4-BE49-F238E27FC236}">
                <a16:creationId xmlns:a16="http://schemas.microsoft.com/office/drawing/2014/main" id="{A6C9804B-82BE-9F45-B616-701ABED094BB}"/>
              </a:ext>
            </a:extLst>
          </p:cNvPr>
          <p:cNvSpPr/>
          <p:nvPr/>
        </p:nvSpPr>
        <p:spPr>
          <a:xfrm>
            <a:off x="8070556" y="1432089"/>
            <a:ext cx="2404533" cy="1139963"/>
          </a:xfrm>
          <a:prstGeom prst="wedgeRectCallout">
            <a:avLst>
              <a:gd name="adj1" fmla="val -69522"/>
              <a:gd name="adj2" fmla="val 51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Consider various widths</a:t>
            </a:r>
          </a:p>
        </p:txBody>
      </p:sp>
      <p:sp>
        <p:nvSpPr>
          <p:cNvPr id="5" name="Rectangular Callout 4">
            <a:extLst>
              <a:ext uri="{FF2B5EF4-FFF2-40B4-BE49-F238E27FC236}">
                <a16:creationId xmlns:a16="http://schemas.microsoft.com/office/drawing/2014/main" id="{80CC3851-837D-9E47-B067-5096B52D1074}"/>
              </a:ext>
            </a:extLst>
          </p:cNvPr>
          <p:cNvSpPr/>
          <p:nvPr/>
        </p:nvSpPr>
        <p:spPr>
          <a:xfrm>
            <a:off x="8297333" y="3095953"/>
            <a:ext cx="2404533" cy="1139963"/>
          </a:xfrm>
          <a:prstGeom prst="wedgeRectCallout">
            <a:avLst>
              <a:gd name="adj1" fmla="val -141959"/>
              <a:gd name="adj2" fmla="val -20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Heuristic to speed things up</a:t>
            </a:r>
          </a:p>
        </p:txBody>
      </p:sp>
      <p:sp>
        <p:nvSpPr>
          <p:cNvPr id="6" name="Rectangular Callout 5">
            <a:extLst>
              <a:ext uri="{FF2B5EF4-FFF2-40B4-BE49-F238E27FC236}">
                <a16:creationId xmlns:a16="http://schemas.microsoft.com/office/drawing/2014/main" id="{A1D4C76A-F5C1-544F-AE70-130C646827D7}"/>
              </a:ext>
            </a:extLst>
          </p:cNvPr>
          <p:cNvSpPr/>
          <p:nvPr/>
        </p:nvSpPr>
        <p:spPr>
          <a:xfrm>
            <a:off x="7535333" y="5283718"/>
            <a:ext cx="2404533" cy="1139963"/>
          </a:xfrm>
          <a:prstGeom prst="wedgeRectCallout">
            <a:avLst>
              <a:gd name="adj1" fmla="val -141959"/>
              <a:gd name="adj2" fmla="val -20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Find multiple motifs in one data set</a:t>
            </a:r>
          </a:p>
        </p:txBody>
      </p:sp>
      <p:sp>
        <p:nvSpPr>
          <p:cNvPr id="3" name="Slide Number Placeholder 2">
            <a:extLst>
              <a:ext uri="{FF2B5EF4-FFF2-40B4-BE49-F238E27FC236}">
                <a16:creationId xmlns:a16="http://schemas.microsoft.com/office/drawing/2014/main" id="{AD50692A-0EC8-4069-AE06-77F2E9C1FD8F}"/>
              </a:ext>
            </a:extLst>
          </p:cNvPr>
          <p:cNvSpPr>
            <a:spLocks noGrp="1"/>
          </p:cNvSpPr>
          <p:nvPr>
            <p:ph type="sldNum" sz="quarter" idx="12"/>
          </p:nvPr>
        </p:nvSpPr>
        <p:spPr/>
        <p:txBody>
          <a:bodyPr/>
          <a:lstStyle/>
          <a:p>
            <a:fld id="{3CCACD2C-B79C-B240-AB66-3D9B004523F1}" type="slidenum">
              <a:rPr lang="en-US" smtClean="0"/>
              <a:t>31</a:t>
            </a:fld>
            <a:endParaRPr lang="en-US"/>
          </a:p>
        </p:txBody>
      </p:sp>
    </p:spTree>
    <p:extLst>
      <p:ext uri="{BB962C8B-B14F-4D97-AF65-F5344CB8AC3E}">
        <p14:creationId xmlns:p14="http://schemas.microsoft.com/office/powerpoint/2010/main" val="198563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US" dirty="0"/>
              <a:t>Comparison of EM and Gibbs sampling</a:t>
            </a:r>
          </a:p>
        </p:txBody>
      </p:sp>
      <p:sp>
        <p:nvSpPr>
          <p:cNvPr id="349187" name="Rectangle 3"/>
          <p:cNvSpPr>
            <a:spLocks noGrp="1" noChangeArrowheads="1"/>
          </p:cNvSpPr>
          <p:nvPr>
            <p:ph sz="half" idx="1"/>
          </p:nvPr>
        </p:nvSpPr>
        <p:spPr/>
        <p:txBody>
          <a:bodyPr>
            <a:normAutofit/>
          </a:bodyPr>
          <a:lstStyle/>
          <a:p>
            <a:pPr marL="0" indent="0">
              <a:buNone/>
            </a:pPr>
            <a:r>
              <a:rPr lang="en-US" dirty="0"/>
              <a:t>Both iterate over two steps:</a:t>
            </a:r>
          </a:p>
          <a:p>
            <a:pPr marL="609600" indent="-609600">
              <a:buFontTx/>
              <a:buAutoNum type="arabicPeriod"/>
            </a:pPr>
            <a:r>
              <a:rPr lang="en-US" dirty="0"/>
              <a:t>Guess locations of motif instances</a:t>
            </a:r>
          </a:p>
          <a:p>
            <a:pPr marL="609600" indent="-609600">
              <a:buFontTx/>
              <a:buAutoNum type="arabicPeriod"/>
            </a:pPr>
            <a:r>
              <a:rPr lang="en-US" dirty="0"/>
              <a:t>Use instances to </a:t>
            </a:r>
            <a:r>
              <a:rPr lang="en-US" u="sng" dirty="0"/>
              <a:t>predict a weight matrix</a:t>
            </a:r>
          </a:p>
          <a:p>
            <a:pPr marL="609600" indent="-609600">
              <a:buFontTx/>
              <a:buAutoNum type="arabicPeriod"/>
            </a:pPr>
            <a:r>
              <a:rPr lang="en-US" dirty="0"/>
              <a:t>Use weight matrix to </a:t>
            </a:r>
            <a:r>
              <a:rPr lang="en-US" u="sng" dirty="0"/>
              <a:t>predict instances</a:t>
            </a:r>
            <a:r>
              <a:rPr lang="en-US" dirty="0"/>
              <a:t> in the input sequences</a:t>
            </a:r>
          </a:p>
          <a:p>
            <a:pPr marL="609600" indent="-609600">
              <a:buFontTx/>
              <a:buAutoNum type="arabicPeriod"/>
            </a:pPr>
            <a:r>
              <a:rPr lang="en-US" dirty="0"/>
              <a:t>Repeat 2 &amp; 3 until satisfied.</a:t>
            </a:r>
          </a:p>
        </p:txBody>
      </p:sp>
      <p:sp>
        <p:nvSpPr>
          <p:cNvPr id="2" name="Content Placeholder 1">
            <a:extLst>
              <a:ext uri="{FF2B5EF4-FFF2-40B4-BE49-F238E27FC236}">
                <a16:creationId xmlns:a16="http://schemas.microsoft.com/office/drawing/2014/main" id="{15D0339D-4D0D-B346-AEB3-7D98C2C25B71}"/>
              </a:ext>
            </a:extLst>
          </p:cNvPr>
          <p:cNvSpPr>
            <a:spLocks noGrp="1"/>
          </p:cNvSpPr>
          <p:nvPr>
            <p:ph sz="half" idx="2"/>
          </p:nvPr>
        </p:nvSpPr>
        <p:spPr/>
        <p:txBody>
          <a:bodyPr>
            <a:normAutofit/>
          </a:bodyPr>
          <a:lstStyle/>
          <a:p>
            <a:r>
              <a:rPr lang="en-US" dirty="0"/>
              <a:t>Convergence:</a:t>
            </a:r>
          </a:p>
          <a:p>
            <a:pPr lvl="1"/>
            <a:r>
              <a:rPr lang="en-US" dirty="0"/>
              <a:t>EM converges when the PSSM stops changing.</a:t>
            </a:r>
          </a:p>
          <a:p>
            <a:pPr lvl="1"/>
            <a:r>
              <a:rPr lang="en-US" dirty="0"/>
              <a:t>Gibbs sampling runs until you ask it to stop.</a:t>
            </a:r>
          </a:p>
          <a:p>
            <a:r>
              <a:rPr lang="en-US" dirty="0"/>
              <a:t>Solution:</a:t>
            </a:r>
          </a:p>
          <a:p>
            <a:pPr lvl="1"/>
            <a:r>
              <a:rPr lang="en-US" dirty="0"/>
              <a:t>EM may not find the motif with the highest score.</a:t>
            </a:r>
          </a:p>
          <a:p>
            <a:pPr lvl="1"/>
            <a:r>
              <a:rPr lang="en-US" dirty="0"/>
              <a:t>Gibbs sampling will provably find the motif with the highest score, if you let it run long enough.</a:t>
            </a:r>
          </a:p>
          <a:p>
            <a:endParaRPr lang="en-US" dirty="0"/>
          </a:p>
        </p:txBody>
      </p:sp>
      <p:sp>
        <p:nvSpPr>
          <p:cNvPr id="3" name="Slide Number Placeholder 2">
            <a:extLst>
              <a:ext uri="{FF2B5EF4-FFF2-40B4-BE49-F238E27FC236}">
                <a16:creationId xmlns:a16="http://schemas.microsoft.com/office/drawing/2014/main" id="{C67E0B8E-68EE-F6A4-D441-EE5685CE07AB}"/>
              </a:ext>
            </a:extLst>
          </p:cNvPr>
          <p:cNvSpPr>
            <a:spLocks noGrp="1"/>
          </p:cNvSpPr>
          <p:nvPr>
            <p:ph type="sldNum" sz="quarter" idx="12"/>
          </p:nvPr>
        </p:nvSpPr>
        <p:spPr/>
        <p:txBody>
          <a:bodyPr/>
          <a:lstStyle/>
          <a:p>
            <a:fld id="{3CCACD2C-B79C-B240-AB66-3D9B004523F1}" type="slidenum">
              <a:rPr lang="en-US" smtClean="0"/>
              <a:t>32</a:t>
            </a:fld>
            <a:endParaRPr lang="en-US"/>
          </a:p>
        </p:txBody>
      </p:sp>
    </p:spTree>
    <p:extLst>
      <p:ext uri="{BB962C8B-B14F-4D97-AF65-F5344CB8AC3E}">
        <p14:creationId xmlns:p14="http://schemas.microsoft.com/office/powerpoint/2010/main" val="228117470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p>
        </p:txBody>
      </p:sp>
      <p:sp>
        <p:nvSpPr>
          <p:cNvPr id="5" name="Content Placeholder 4"/>
          <p:cNvSpPr>
            <a:spLocks noGrp="1"/>
          </p:cNvSpPr>
          <p:nvPr>
            <p:ph idx="1"/>
          </p:nvPr>
        </p:nvSpPr>
        <p:spPr/>
        <p:txBody>
          <a:bodyPr/>
          <a:lstStyle/>
          <a:p>
            <a:r>
              <a:rPr lang="en-US" dirty="0"/>
              <a:t>Representing motifs</a:t>
            </a:r>
          </a:p>
          <a:p>
            <a:r>
              <a:rPr lang="en-US" dirty="0"/>
              <a:t>Motif discovery</a:t>
            </a:r>
          </a:p>
          <a:p>
            <a:pPr lvl="1"/>
            <a:r>
              <a:rPr lang="en-US" dirty="0"/>
              <a:t>Gibbs sampling</a:t>
            </a:r>
          </a:p>
          <a:p>
            <a:pPr lvl="1"/>
            <a:r>
              <a:rPr lang="en-US" dirty="0"/>
              <a:t>MEME</a:t>
            </a:r>
          </a:p>
          <a:p>
            <a:r>
              <a:rPr lang="en-US" dirty="0"/>
              <a:t>Scanning for motif occurrences</a:t>
            </a:r>
          </a:p>
          <a:p>
            <a:r>
              <a:rPr lang="en-US" dirty="0"/>
              <a:t>Multiple testing correction</a:t>
            </a:r>
          </a:p>
        </p:txBody>
      </p:sp>
      <p:sp>
        <p:nvSpPr>
          <p:cNvPr id="2" name="Slide Number Placeholder 1">
            <a:extLst>
              <a:ext uri="{FF2B5EF4-FFF2-40B4-BE49-F238E27FC236}">
                <a16:creationId xmlns:a16="http://schemas.microsoft.com/office/drawing/2014/main" id="{4E2C00BB-1CF2-4091-6C17-5B04C9FAE4C3}"/>
              </a:ext>
            </a:extLst>
          </p:cNvPr>
          <p:cNvSpPr>
            <a:spLocks noGrp="1"/>
          </p:cNvSpPr>
          <p:nvPr>
            <p:ph type="sldNum" sz="quarter" idx="12"/>
          </p:nvPr>
        </p:nvSpPr>
        <p:spPr/>
        <p:txBody>
          <a:bodyPr/>
          <a:lstStyle/>
          <a:p>
            <a:fld id="{3CCACD2C-B79C-B240-AB66-3D9B004523F1}" type="slidenum">
              <a:rPr lang="en-US" smtClean="0"/>
              <a:t>33</a:t>
            </a:fld>
            <a:endParaRPr lang="en-US"/>
          </a:p>
        </p:txBody>
      </p:sp>
    </p:spTree>
    <p:extLst>
      <p:ext uri="{BB962C8B-B14F-4D97-AF65-F5344CB8AC3E}">
        <p14:creationId xmlns:p14="http://schemas.microsoft.com/office/powerpoint/2010/main" val="3144801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Scanning for motifs</a:t>
            </a:r>
          </a:p>
        </p:txBody>
      </p:sp>
      <p:sp>
        <p:nvSpPr>
          <p:cNvPr id="5" name="Text Placeholder 4"/>
          <p:cNvSpPr>
            <a:spLocks noGrp="1"/>
          </p:cNvSpPr>
          <p:nvPr>
            <p:ph type="body" idx="1"/>
          </p:nvPr>
        </p:nvSpPr>
        <p:spPr/>
        <p:txBody>
          <a:bodyPr/>
          <a:lstStyle/>
          <a:p>
            <a:r>
              <a:rPr lang="en-US" dirty="0"/>
              <a:t>Grant et al. “FIMO: Scanning for occurrences of a given motif.” </a:t>
            </a:r>
            <a:r>
              <a:rPr lang="en-US" i="1" dirty="0"/>
              <a:t>Bioinformatics</a:t>
            </a:r>
            <a:r>
              <a:rPr lang="en-US" dirty="0"/>
              <a:t> 2011.</a:t>
            </a:r>
          </a:p>
        </p:txBody>
      </p:sp>
      <p:sp>
        <p:nvSpPr>
          <p:cNvPr id="2" name="Slide Number Placeholder 1">
            <a:extLst>
              <a:ext uri="{FF2B5EF4-FFF2-40B4-BE49-F238E27FC236}">
                <a16:creationId xmlns:a16="http://schemas.microsoft.com/office/drawing/2014/main" id="{96BB1224-2AF5-109A-C188-5D8AFC9B957B}"/>
              </a:ext>
            </a:extLst>
          </p:cNvPr>
          <p:cNvSpPr>
            <a:spLocks noGrp="1"/>
          </p:cNvSpPr>
          <p:nvPr>
            <p:ph type="sldNum" sz="quarter" idx="12"/>
          </p:nvPr>
        </p:nvSpPr>
        <p:spPr/>
        <p:txBody>
          <a:bodyPr/>
          <a:lstStyle/>
          <a:p>
            <a:fld id="{3CCACD2C-B79C-B240-AB66-3D9B004523F1}" type="slidenum">
              <a:rPr lang="en-US" smtClean="0"/>
              <a:t>34</a:t>
            </a:fld>
            <a:endParaRPr lang="en-US"/>
          </a:p>
        </p:txBody>
      </p:sp>
    </p:spTree>
    <p:extLst>
      <p:ext uri="{BB962C8B-B14F-4D97-AF65-F5344CB8AC3E}">
        <p14:creationId xmlns:p14="http://schemas.microsoft.com/office/powerpoint/2010/main" val="2942286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Scanning for motif occurrences</a:t>
            </a:r>
          </a:p>
        </p:txBody>
      </p:sp>
      <p:sp>
        <p:nvSpPr>
          <p:cNvPr id="3" name="Content Placeholder 2"/>
          <p:cNvSpPr>
            <a:spLocks noGrp="1"/>
          </p:cNvSpPr>
          <p:nvPr>
            <p:ph idx="1"/>
          </p:nvPr>
        </p:nvSpPr>
        <p:spPr/>
        <p:txBody>
          <a:bodyPr>
            <a:normAutofit/>
          </a:bodyPr>
          <a:lstStyle/>
          <a:p>
            <a:r>
              <a:rPr lang="en-US" dirty="0"/>
              <a:t>Given:</a:t>
            </a:r>
          </a:p>
          <a:p>
            <a:pPr lvl="1"/>
            <a:r>
              <a:rPr lang="en-US" dirty="0"/>
              <a:t>a long DNA sequence, and</a:t>
            </a:r>
          </a:p>
          <a:p>
            <a:pPr marL="57150" indent="0">
              <a:buNone/>
            </a:pPr>
            <a:r>
              <a:rPr lang="en-US" sz="1900" dirty="0">
                <a:solidFill>
                  <a:prstClr val="black"/>
                </a:solidFill>
                <a:latin typeface="Courier New"/>
                <a:cs typeface="Courier New"/>
              </a:rPr>
              <a:t>TAATGTTTGTGCTGGTTTTTGTGGCATCGGGCGAGAATAGCGCGTGGTGTGAAAG</a:t>
            </a:r>
            <a:endParaRPr lang="en-US" dirty="0">
              <a:solidFill>
                <a:prstClr val="black"/>
              </a:solidFill>
            </a:endParaRPr>
          </a:p>
          <a:p>
            <a:pPr marL="457200" lvl="1" indent="0">
              <a:buNone/>
            </a:pPr>
            <a:endParaRPr lang="en-US" dirty="0"/>
          </a:p>
          <a:p>
            <a:pPr lvl="1"/>
            <a:r>
              <a:rPr lang="en-US" dirty="0"/>
              <a:t>a DNA motif represented as a PSSM</a:t>
            </a:r>
          </a:p>
          <a:p>
            <a:pPr lvl="1"/>
            <a:endParaRPr lang="en-US" dirty="0"/>
          </a:p>
          <a:p>
            <a:pPr lvl="1"/>
            <a:endParaRPr lang="en-US" dirty="0"/>
          </a:p>
          <a:p>
            <a:pPr lvl="1"/>
            <a:endParaRPr lang="en-US" dirty="0"/>
          </a:p>
          <a:p>
            <a:r>
              <a:rPr lang="en-US" dirty="0"/>
              <a:t>Find:</a:t>
            </a:r>
          </a:p>
          <a:p>
            <a:pPr lvl="1"/>
            <a:r>
              <a:rPr lang="en-US" dirty="0"/>
              <a:t>occurrences of the motif in the sequence</a:t>
            </a:r>
          </a:p>
        </p:txBody>
      </p:sp>
      <p:sp>
        <p:nvSpPr>
          <p:cNvPr id="4" name="TextBox 3"/>
          <p:cNvSpPr txBox="1"/>
          <p:nvPr/>
        </p:nvSpPr>
        <p:spPr>
          <a:xfrm>
            <a:off x="3672675" y="3919303"/>
            <a:ext cx="5309980" cy="1200329"/>
          </a:xfrm>
          <a:prstGeom prst="rect">
            <a:avLst/>
          </a:prstGeom>
          <a:noFill/>
        </p:spPr>
        <p:txBody>
          <a:bodyPr wrap="none" rtlCol="0">
            <a:spAutoFit/>
          </a:bodyPr>
          <a:lstStyle/>
          <a:p>
            <a:r>
              <a:rPr lang="en-US" dirty="0">
                <a:latin typeface="Courier New"/>
                <a:cs typeface="Courier New"/>
              </a:rPr>
              <a:t>A  1.32  1.32 -0.15 -3.32 -3.32 -0.15</a:t>
            </a:r>
          </a:p>
          <a:p>
            <a:r>
              <a:rPr lang="en-US" dirty="0">
                <a:latin typeface="Courier New"/>
                <a:cs typeface="Courier New"/>
              </a:rPr>
              <a:t>C -3.32 -3.32 -1.00 -3.32 -3.32 -3.32</a:t>
            </a:r>
          </a:p>
          <a:p>
            <a:r>
              <a:rPr lang="en-US" dirty="0">
                <a:latin typeface="Courier New"/>
                <a:cs typeface="Courier New"/>
              </a:rPr>
              <a:t>G -3.32 -1.00 -1.00 -3.32  1.89 -3.32</a:t>
            </a:r>
          </a:p>
          <a:p>
            <a:r>
              <a:rPr lang="en-US" dirty="0">
                <a:latin typeface="Courier New"/>
                <a:cs typeface="Courier New"/>
              </a:rPr>
              <a:t>T  0.38 -0.15  1.07  1.89 -3.32  1.54</a:t>
            </a:r>
          </a:p>
        </p:txBody>
      </p:sp>
      <p:sp>
        <p:nvSpPr>
          <p:cNvPr id="5" name="Slide Number Placeholder 4">
            <a:extLst>
              <a:ext uri="{FF2B5EF4-FFF2-40B4-BE49-F238E27FC236}">
                <a16:creationId xmlns:a16="http://schemas.microsoft.com/office/drawing/2014/main" id="{1EE129D7-9AE2-3890-74E6-875729E924F7}"/>
              </a:ext>
            </a:extLst>
          </p:cNvPr>
          <p:cNvSpPr>
            <a:spLocks noGrp="1"/>
          </p:cNvSpPr>
          <p:nvPr>
            <p:ph type="sldNum" sz="quarter" idx="12"/>
          </p:nvPr>
        </p:nvSpPr>
        <p:spPr/>
        <p:txBody>
          <a:bodyPr/>
          <a:lstStyle/>
          <a:p>
            <a:fld id="{3CCACD2C-B79C-B240-AB66-3D9B004523F1}" type="slidenum">
              <a:rPr lang="en-US" smtClean="0"/>
              <a:t>35</a:t>
            </a:fld>
            <a:endParaRPr lang="en-US"/>
          </a:p>
        </p:txBody>
      </p:sp>
    </p:spTree>
    <p:extLst>
      <p:ext uri="{BB962C8B-B14F-4D97-AF65-F5344CB8AC3E}">
        <p14:creationId xmlns:p14="http://schemas.microsoft.com/office/powerpoint/2010/main" val="222309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Scanning for motif occurrences</a:t>
            </a:r>
          </a:p>
        </p:txBody>
      </p:sp>
      <p:sp>
        <p:nvSpPr>
          <p:cNvPr id="4" name="TextBox 3"/>
          <p:cNvSpPr txBox="1"/>
          <p:nvPr/>
        </p:nvSpPr>
        <p:spPr>
          <a:xfrm>
            <a:off x="3411863" y="2026410"/>
            <a:ext cx="5309980" cy="1200329"/>
          </a:xfrm>
          <a:prstGeom prst="rect">
            <a:avLst/>
          </a:prstGeom>
          <a:noFill/>
        </p:spPr>
        <p:txBody>
          <a:bodyPr wrap="none" rtlCol="0">
            <a:spAutoFit/>
          </a:bodyPr>
          <a:lstStyle/>
          <a:p>
            <a:pPr defTabSz="457200"/>
            <a:r>
              <a:rPr lang="en-US" dirty="0">
                <a:solidFill>
                  <a:prstClr val="black"/>
                </a:solidFill>
                <a:latin typeface="Courier New"/>
                <a:cs typeface="Courier New"/>
              </a:rPr>
              <a:t>A  1.32  1.32 -0.15 -3.32 -3.32 -0.15</a:t>
            </a:r>
          </a:p>
          <a:p>
            <a:pPr defTabSz="457200"/>
            <a:r>
              <a:rPr lang="en-US" dirty="0">
                <a:solidFill>
                  <a:prstClr val="black"/>
                </a:solidFill>
                <a:latin typeface="Courier New"/>
                <a:cs typeface="Courier New"/>
              </a:rPr>
              <a:t>C -3.32 -3.32 -1.00 -3.32 -3.32 -3.32</a:t>
            </a:r>
          </a:p>
          <a:p>
            <a:pPr defTabSz="457200"/>
            <a:r>
              <a:rPr lang="en-US" dirty="0">
                <a:solidFill>
                  <a:prstClr val="black"/>
                </a:solidFill>
                <a:latin typeface="Courier New"/>
                <a:cs typeface="Courier New"/>
              </a:rPr>
              <a:t>G -3.32 -1.00 -1.00 -3.32  1.89 -3.32</a:t>
            </a:r>
          </a:p>
          <a:p>
            <a:pPr defTabSz="457200"/>
            <a:r>
              <a:rPr lang="en-US" dirty="0">
                <a:solidFill>
                  <a:prstClr val="black"/>
                </a:solidFill>
                <a:latin typeface="Courier New"/>
                <a:cs typeface="Courier New"/>
              </a:rPr>
              <a:t>T  0.38 -0.15  1.07  1.89 -3.32  1.54</a:t>
            </a:r>
          </a:p>
        </p:txBody>
      </p:sp>
      <p:sp>
        <p:nvSpPr>
          <p:cNvPr id="7" name="TextBox 6"/>
          <p:cNvSpPr txBox="1"/>
          <p:nvPr/>
        </p:nvSpPr>
        <p:spPr>
          <a:xfrm>
            <a:off x="1981201" y="5534029"/>
            <a:ext cx="7808899" cy="646331"/>
          </a:xfrm>
          <a:prstGeom prst="rect">
            <a:avLst/>
          </a:prstGeom>
          <a:noFill/>
        </p:spPr>
        <p:txBody>
          <a:bodyPr wrap="none" rtlCol="0">
            <a:spAutoFit/>
          </a:bodyPr>
          <a:lstStyle/>
          <a:p>
            <a:pPr marL="57150" defTabSz="457200">
              <a:spcBef>
                <a:spcPct val="20000"/>
              </a:spcBef>
            </a:pPr>
            <a:r>
              <a:rPr lang="en-US" dirty="0">
                <a:solidFill>
                  <a:prstClr val="black"/>
                </a:solidFill>
                <a:latin typeface="Courier New"/>
                <a:cs typeface="Courier New"/>
              </a:rPr>
              <a:t>TAATGTTTGTGCTGGTTTTTGTGGCATCGGGCGAGAATAGCGCGTGGTGTGAAAG</a:t>
            </a:r>
            <a:endParaRPr lang="en-US" sz="3000" dirty="0">
              <a:solidFill>
                <a:prstClr val="black"/>
              </a:solidFill>
              <a:latin typeface="Calibri"/>
            </a:endParaRPr>
          </a:p>
          <a:p>
            <a:pPr defTabSz="457200"/>
            <a:endParaRPr lang="en-US" dirty="0">
              <a:solidFill>
                <a:prstClr val="black"/>
              </a:solidFill>
              <a:latin typeface="Calibri"/>
            </a:endParaRPr>
          </a:p>
        </p:txBody>
      </p:sp>
      <p:sp>
        <p:nvSpPr>
          <p:cNvPr id="8" name="Rectangle 7"/>
          <p:cNvSpPr/>
          <p:nvPr/>
        </p:nvSpPr>
        <p:spPr>
          <a:xfrm>
            <a:off x="2037900" y="5534028"/>
            <a:ext cx="914896" cy="4536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16" name="Group 15"/>
          <p:cNvGrpSpPr/>
          <p:nvPr/>
        </p:nvGrpSpPr>
        <p:grpSpPr>
          <a:xfrm>
            <a:off x="3746570" y="2034899"/>
            <a:ext cx="4986811" cy="1265107"/>
            <a:chOff x="2222569" y="2034898"/>
            <a:chExt cx="4986811" cy="1265107"/>
          </a:xfrm>
        </p:grpSpPr>
        <p:sp>
          <p:nvSpPr>
            <p:cNvPr id="9" name="Oval 8"/>
            <p:cNvSpPr/>
            <p:nvPr/>
          </p:nvSpPr>
          <p:spPr>
            <a:xfrm>
              <a:off x="2222569" y="2903098"/>
              <a:ext cx="895831" cy="39690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Oval 9"/>
            <p:cNvSpPr/>
            <p:nvPr/>
          </p:nvSpPr>
          <p:spPr>
            <a:xfrm>
              <a:off x="3032689" y="2034898"/>
              <a:ext cx="895831" cy="39690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Oval 10"/>
            <p:cNvSpPr/>
            <p:nvPr/>
          </p:nvSpPr>
          <p:spPr>
            <a:xfrm>
              <a:off x="3815149" y="2046238"/>
              <a:ext cx="895831" cy="39690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 name="Oval 11"/>
            <p:cNvSpPr/>
            <p:nvPr/>
          </p:nvSpPr>
          <p:spPr>
            <a:xfrm>
              <a:off x="4681969" y="2822338"/>
              <a:ext cx="895831" cy="39690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Oval 12"/>
            <p:cNvSpPr/>
            <p:nvPr/>
          </p:nvSpPr>
          <p:spPr>
            <a:xfrm>
              <a:off x="5526109" y="2589178"/>
              <a:ext cx="895831" cy="39690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Oval 13"/>
            <p:cNvSpPr/>
            <p:nvPr/>
          </p:nvSpPr>
          <p:spPr>
            <a:xfrm>
              <a:off x="6313549" y="2809618"/>
              <a:ext cx="895831" cy="39690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15" name="TextBox 14"/>
          <p:cNvSpPr txBox="1"/>
          <p:nvPr/>
        </p:nvSpPr>
        <p:spPr>
          <a:xfrm>
            <a:off x="3472089" y="3878358"/>
            <a:ext cx="4426212" cy="369332"/>
          </a:xfrm>
          <a:prstGeom prst="rect">
            <a:avLst/>
          </a:prstGeom>
          <a:noFill/>
        </p:spPr>
        <p:txBody>
          <a:bodyPr wrap="none" rtlCol="0">
            <a:spAutoFit/>
          </a:bodyPr>
          <a:lstStyle/>
          <a:p>
            <a:pPr defTabSz="457200"/>
            <a:r>
              <a:rPr lang="en-US" dirty="0">
                <a:solidFill>
                  <a:prstClr val="black"/>
                </a:solidFill>
                <a:latin typeface="Calibri"/>
              </a:rPr>
              <a:t>0.38 + 1.32 – 0.15 + 1.89 + 1.89 + 1.54 = 6.87 </a:t>
            </a:r>
          </a:p>
        </p:txBody>
      </p:sp>
      <p:sp>
        <p:nvSpPr>
          <p:cNvPr id="3" name="Slide Number Placeholder 2">
            <a:extLst>
              <a:ext uri="{FF2B5EF4-FFF2-40B4-BE49-F238E27FC236}">
                <a16:creationId xmlns:a16="http://schemas.microsoft.com/office/drawing/2014/main" id="{203F4F15-DAB3-46F0-7A70-D1449BEA7B15}"/>
              </a:ext>
            </a:extLst>
          </p:cNvPr>
          <p:cNvSpPr>
            <a:spLocks noGrp="1"/>
          </p:cNvSpPr>
          <p:nvPr>
            <p:ph type="sldNum" sz="quarter" idx="12"/>
          </p:nvPr>
        </p:nvSpPr>
        <p:spPr/>
        <p:txBody>
          <a:bodyPr/>
          <a:lstStyle/>
          <a:p>
            <a:fld id="{3CCACD2C-B79C-B240-AB66-3D9B004523F1}" type="slidenum">
              <a:rPr lang="en-US" smtClean="0"/>
              <a:t>36</a:t>
            </a:fld>
            <a:endParaRPr lang="en-US"/>
          </a:p>
        </p:txBody>
      </p:sp>
    </p:spTree>
    <p:extLst>
      <p:ext uri="{BB962C8B-B14F-4D97-AF65-F5344CB8AC3E}">
        <p14:creationId xmlns:p14="http://schemas.microsoft.com/office/powerpoint/2010/main" val="337423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1863" y="2026410"/>
            <a:ext cx="5309980" cy="1200329"/>
          </a:xfrm>
          <a:prstGeom prst="rect">
            <a:avLst/>
          </a:prstGeom>
          <a:noFill/>
        </p:spPr>
        <p:txBody>
          <a:bodyPr wrap="none" rtlCol="0">
            <a:spAutoFit/>
          </a:bodyPr>
          <a:lstStyle/>
          <a:p>
            <a:pPr defTabSz="457200"/>
            <a:r>
              <a:rPr lang="en-US" dirty="0">
                <a:solidFill>
                  <a:prstClr val="black"/>
                </a:solidFill>
                <a:latin typeface="Courier New"/>
                <a:cs typeface="Courier New"/>
              </a:rPr>
              <a:t>A  1.32  1.32 -0.15 -3.32 -3.32 -0.15</a:t>
            </a:r>
          </a:p>
          <a:p>
            <a:pPr defTabSz="457200"/>
            <a:r>
              <a:rPr lang="en-US" dirty="0">
                <a:solidFill>
                  <a:prstClr val="black"/>
                </a:solidFill>
                <a:latin typeface="Courier New"/>
                <a:cs typeface="Courier New"/>
              </a:rPr>
              <a:t>C -3.32 -3.32 -1.00 -3.32 -3.32 -3.32</a:t>
            </a:r>
          </a:p>
          <a:p>
            <a:pPr defTabSz="457200"/>
            <a:r>
              <a:rPr lang="en-US" dirty="0">
                <a:solidFill>
                  <a:prstClr val="black"/>
                </a:solidFill>
                <a:latin typeface="Courier New"/>
                <a:cs typeface="Courier New"/>
              </a:rPr>
              <a:t>G -3.32 -1.00 -1.00 -3.32  1.89 -3.32</a:t>
            </a:r>
          </a:p>
          <a:p>
            <a:pPr defTabSz="457200"/>
            <a:r>
              <a:rPr lang="en-US" dirty="0">
                <a:solidFill>
                  <a:prstClr val="black"/>
                </a:solidFill>
                <a:latin typeface="Courier New"/>
                <a:cs typeface="Courier New"/>
              </a:rPr>
              <a:t>T  0.38 -0.15  1.07  1.89 -3.32  1.54</a:t>
            </a:r>
          </a:p>
        </p:txBody>
      </p:sp>
      <p:sp>
        <p:nvSpPr>
          <p:cNvPr id="2" name="Title 1"/>
          <p:cNvSpPr>
            <a:spLocks noGrp="1"/>
          </p:cNvSpPr>
          <p:nvPr>
            <p:ph type="title"/>
          </p:nvPr>
        </p:nvSpPr>
        <p:spPr/>
        <p:txBody>
          <a:bodyPr/>
          <a:lstStyle/>
          <a:p>
            <a:r>
              <a:rPr lang="en-US" dirty="0"/>
              <a:t>Calculate the score for the next subsequence</a:t>
            </a:r>
          </a:p>
        </p:txBody>
      </p:sp>
      <p:sp>
        <p:nvSpPr>
          <p:cNvPr id="7" name="TextBox 6"/>
          <p:cNvSpPr txBox="1"/>
          <p:nvPr/>
        </p:nvSpPr>
        <p:spPr>
          <a:xfrm>
            <a:off x="1981201" y="5534029"/>
            <a:ext cx="7808899" cy="646331"/>
          </a:xfrm>
          <a:prstGeom prst="rect">
            <a:avLst/>
          </a:prstGeom>
          <a:noFill/>
        </p:spPr>
        <p:txBody>
          <a:bodyPr wrap="none" rtlCol="0">
            <a:spAutoFit/>
          </a:bodyPr>
          <a:lstStyle/>
          <a:p>
            <a:pPr marL="57150" defTabSz="457200">
              <a:spcBef>
                <a:spcPct val="20000"/>
              </a:spcBef>
            </a:pPr>
            <a:r>
              <a:rPr lang="en-US" dirty="0">
                <a:solidFill>
                  <a:prstClr val="black"/>
                </a:solidFill>
                <a:latin typeface="Courier New"/>
                <a:cs typeface="Courier New"/>
              </a:rPr>
              <a:t>TAATGTTTGTGCTGGTTTTTGTGGCATCGGGCGAGAATAGCGCGTGGTGTGAAAG</a:t>
            </a:r>
            <a:endParaRPr lang="en-US" sz="3000" dirty="0">
              <a:solidFill>
                <a:prstClr val="black"/>
              </a:solidFill>
              <a:latin typeface="Calibri"/>
            </a:endParaRPr>
          </a:p>
          <a:p>
            <a:pPr defTabSz="457200"/>
            <a:endParaRPr lang="en-US" dirty="0">
              <a:solidFill>
                <a:prstClr val="black"/>
              </a:solidFill>
              <a:latin typeface="Calibri"/>
            </a:endParaRPr>
          </a:p>
        </p:txBody>
      </p:sp>
      <p:sp>
        <p:nvSpPr>
          <p:cNvPr id="8" name="Rectangle 7"/>
          <p:cNvSpPr/>
          <p:nvPr/>
        </p:nvSpPr>
        <p:spPr>
          <a:xfrm>
            <a:off x="2219340" y="5534028"/>
            <a:ext cx="914896" cy="45361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Slide Number Placeholder 2">
            <a:extLst>
              <a:ext uri="{FF2B5EF4-FFF2-40B4-BE49-F238E27FC236}">
                <a16:creationId xmlns:a16="http://schemas.microsoft.com/office/drawing/2014/main" id="{545E07C9-6F57-EC2A-5680-EDBAF463762E}"/>
              </a:ext>
            </a:extLst>
          </p:cNvPr>
          <p:cNvSpPr>
            <a:spLocks noGrp="1"/>
          </p:cNvSpPr>
          <p:nvPr>
            <p:ph type="sldNum" sz="quarter" idx="12"/>
          </p:nvPr>
        </p:nvSpPr>
        <p:spPr/>
        <p:txBody>
          <a:bodyPr/>
          <a:lstStyle/>
          <a:p>
            <a:fld id="{3CCACD2C-B79C-B240-AB66-3D9B004523F1}" type="slidenum">
              <a:rPr lang="en-US" smtClean="0"/>
              <a:t>37</a:t>
            </a:fld>
            <a:endParaRPr lang="en-US"/>
          </a:p>
        </p:txBody>
      </p:sp>
    </p:spTree>
    <p:extLst>
      <p:ext uri="{BB962C8B-B14F-4D97-AF65-F5344CB8AC3E}">
        <p14:creationId xmlns:p14="http://schemas.microsoft.com/office/powerpoint/2010/main" val="1791785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score is -1.39.</a:t>
            </a:r>
          </a:p>
        </p:txBody>
      </p:sp>
      <p:sp>
        <p:nvSpPr>
          <p:cNvPr id="4" name="TextBox 3"/>
          <p:cNvSpPr txBox="1"/>
          <p:nvPr/>
        </p:nvSpPr>
        <p:spPr>
          <a:xfrm>
            <a:off x="3411863" y="2026410"/>
            <a:ext cx="5309980" cy="1200329"/>
          </a:xfrm>
          <a:prstGeom prst="rect">
            <a:avLst/>
          </a:prstGeom>
          <a:noFill/>
        </p:spPr>
        <p:txBody>
          <a:bodyPr wrap="none" rtlCol="0">
            <a:spAutoFit/>
          </a:bodyPr>
          <a:lstStyle/>
          <a:p>
            <a:pPr defTabSz="457200"/>
            <a:r>
              <a:rPr lang="en-US" dirty="0">
                <a:solidFill>
                  <a:prstClr val="black"/>
                </a:solidFill>
                <a:latin typeface="Courier New"/>
                <a:cs typeface="Courier New"/>
              </a:rPr>
              <a:t>A  1.32  1.32 -0.15 -3.32 -3.32 -0.15</a:t>
            </a:r>
          </a:p>
          <a:p>
            <a:pPr defTabSz="457200"/>
            <a:r>
              <a:rPr lang="en-US" dirty="0">
                <a:solidFill>
                  <a:prstClr val="black"/>
                </a:solidFill>
                <a:latin typeface="Courier New"/>
                <a:cs typeface="Courier New"/>
              </a:rPr>
              <a:t>C -3.32 -3.32 -1.00 -3.32 -3.32 -3.32</a:t>
            </a:r>
          </a:p>
          <a:p>
            <a:pPr defTabSz="457200"/>
            <a:r>
              <a:rPr lang="en-US" dirty="0">
                <a:solidFill>
                  <a:prstClr val="black"/>
                </a:solidFill>
                <a:latin typeface="Courier New"/>
                <a:cs typeface="Courier New"/>
              </a:rPr>
              <a:t>G -3.32 -1.00 -1.00 -3.32  1.89 -3.32</a:t>
            </a:r>
          </a:p>
          <a:p>
            <a:pPr defTabSz="457200"/>
            <a:r>
              <a:rPr lang="en-US" dirty="0">
                <a:solidFill>
                  <a:prstClr val="black"/>
                </a:solidFill>
                <a:latin typeface="Courier New"/>
                <a:cs typeface="Courier New"/>
              </a:rPr>
              <a:t>T  0.38 -0.15  1.07  1.89 -3.32  1.54</a:t>
            </a:r>
          </a:p>
        </p:txBody>
      </p:sp>
      <p:sp>
        <p:nvSpPr>
          <p:cNvPr id="7" name="TextBox 6"/>
          <p:cNvSpPr txBox="1"/>
          <p:nvPr/>
        </p:nvSpPr>
        <p:spPr>
          <a:xfrm>
            <a:off x="1981201" y="5534029"/>
            <a:ext cx="7808899" cy="646331"/>
          </a:xfrm>
          <a:prstGeom prst="rect">
            <a:avLst/>
          </a:prstGeom>
          <a:noFill/>
        </p:spPr>
        <p:txBody>
          <a:bodyPr wrap="none" rtlCol="0">
            <a:spAutoFit/>
          </a:bodyPr>
          <a:lstStyle/>
          <a:p>
            <a:pPr marL="57150" defTabSz="457200">
              <a:spcBef>
                <a:spcPct val="20000"/>
              </a:spcBef>
            </a:pPr>
            <a:r>
              <a:rPr lang="en-US" dirty="0">
                <a:solidFill>
                  <a:prstClr val="black"/>
                </a:solidFill>
                <a:latin typeface="Courier New"/>
                <a:cs typeface="Courier New"/>
              </a:rPr>
              <a:t>TAATGTTTGTGCTGGTTTTTGTGGCATCGGGCGAGAATAGCGCGTGGTGTGAAAG</a:t>
            </a:r>
            <a:endParaRPr lang="en-US" sz="3000" dirty="0">
              <a:solidFill>
                <a:prstClr val="black"/>
              </a:solidFill>
              <a:latin typeface="Calibri"/>
            </a:endParaRPr>
          </a:p>
          <a:p>
            <a:pPr defTabSz="457200"/>
            <a:endParaRPr lang="en-US" dirty="0">
              <a:solidFill>
                <a:prstClr val="black"/>
              </a:solidFill>
              <a:latin typeface="Calibri"/>
            </a:endParaRPr>
          </a:p>
        </p:txBody>
      </p:sp>
      <p:sp>
        <p:nvSpPr>
          <p:cNvPr id="8" name="Rectangle 7"/>
          <p:cNvSpPr/>
          <p:nvPr/>
        </p:nvSpPr>
        <p:spPr>
          <a:xfrm>
            <a:off x="2219340" y="5534028"/>
            <a:ext cx="914896" cy="4536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3" name="Group 2"/>
          <p:cNvGrpSpPr/>
          <p:nvPr/>
        </p:nvGrpSpPr>
        <p:grpSpPr>
          <a:xfrm>
            <a:off x="3762889" y="2034899"/>
            <a:ext cx="4958954" cy="1184347"/>
            <a:chOff x="2238889" y="2034898"/>
            <a:chExt cx="4958954" cy="1184347"/>
          </a:xfrm>
        </p:grpSpPr>
        <p:sp>
          <p:nvSpPr>
            <p:cNvPr id="19" name="Oval 18"/>
            <p:cNvSpPr/>
            <p:nvPr/>
          </p:nvSpPr>
          <p:spPr>
            <a:xfrm>
              <a:off x="2238889" y="2034898"/>
              <a:ext cx="895831" cy="39690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0" name="Oval 19"/>
            <p:cNvSpPr/>
            <p:nvPr/>
          </p:nvSpPr>
          <p:spPr>
            <a:xfrm>
              <a:off x="3021349" y="2046238"/>
              <a:ext cx="895831" cy="39690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Oval 20"/>
            <p:cNvSpPr/>
            <p:nvPr/>
          </p:nvSpPr>
          <p:spPr>
            <a:xfrm>
              <a:off x="3888169" y="2822338"/>
              <a:ext cx="895831" cy="39690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 name="Oval 21"/>
            <p:cNvSpPr/>
            <p:nvPr/>
          </p:nvSpPr>
          <p:spPr>
            <a:xfrm>
              <a:off x="4732309" y="2589178"/>
              <a:ext cx="895831" cy="39690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3" name="Oval 22"/>
            <p:cNvSpPr/>
            <p:nvPr/>
          </p:nvSpPr>
          <p:spPr>
            <a:xfrm>
              <a:off x="5519749" y="2809618"/>
              <a:ext cx="895831" cy="39690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4" name="Oval 23"/>
            <p:cNvSpPr/>
            <p:nvPr/>
          </p:nvSpPr>
          <p:spPr>
            <a:xfrm>
              <a:off x="6302012" y="2809618"/>
              <a:ext cx="895831" cy="39690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25" name="TextBox 24"/>
          <p:cNvSpPr txBox="1"/>
          <p:nvPr/>
        </p:nvSpPr>
        <p:spPr>
          <a:xfrm>
            <a:off x="3472089" y="3878358"/>
            <a:ext cx="4436130" cy="369332"/>
          </a:xfrm>
          <a:prstGeom prst="rect">
            <a:avLst/>
          </a:prstGeom>
          <a:noFill/>
        </p:spPr>
        <p:txBody>
          <a:bodyPr wrap="none" rtlCol="0">
            <a:spAutoFit/>
          </a:bodyPr>
          <a:lstStyle/>
          <a:p>
            <a:pPr defTabSz="457200"/>
            <a:r>
              <a:rPr lang="en-US" dirty="0">
                <a:solidFill>
                  <a:prstClr val="black"/>
                </a:solidFill>
                <a:latin typeface="Calibri"/>
              </a:rPr>
              <a:t>1.32 + 1.32 + 1.07 – 3.32 – 3.32 + 1.54 = -1.39</a:t>
            </a:r>
          </a:p>
        </p:txBody>
      </p:sp>
      <p:sp>
        <p:nvSpPr>
          <p:cNvPr id="5" name="Slide Number Placeholder 4">
            <a:extLst>
              <a:ext uri="{FF2B5EF4-FFF2-40B4-BE49-F238E27FC236}">
                <a16:creationId xmlns:a16="http://schemas.microsoft.com/office/drawing/2014/main" id="{39769689-C07B-3B3B-3D36-DEFF1D5B6C55}"/>
              </a:ext>
            </a:extLst>
          </p:cNvPr>
          <p:cNvSpPr>
            <a:spLocks noGrp="1"/>
          </p:cNvSpPr>
          <p:nvPr>
            <p:ph type="sldNum" sz="quarter" idx="12"/>
          </p:nvPr>
        </p:nvSpPr>
        <p:spPr/>
        <p:txBody>
          <a:bodyPr/>
          <a:lstStyle/>
          <a:p>
            <a:fld id="{3CCACD2C-B79C-B240-AB66-3D9B004523F1}" type="slidenum">
              <a:rPr lang="en-US" smtClean="0"/>
              <a:t>38</a:t>
            </a:fld>
            <a:endParaRPr lang="en-US"/>
          </a:p>
        </p:txBody>
      </p:sp>
    </p:spTree>
    <p:extLst>
      <p:ext uri="{BB962C8B-B14F-4D97-AF65-F5344CB8AC3E}">
        <p14:creationId xmlns:p14="http://schemas.microsoft.com/office/powerpoint/2010/main" val="3806424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22" name="Picture 2" descr="http://upload.wikimedia.org/wikipedia/commons/7/74/Protein_CTCF_PDB_1x6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609601"/>
            <a:ext cx="5981700" cy="51435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CTCF</a:t>
            </a:r>
          </a:p>
        </p:txBody>
      </p:sp>
      <p:sp>
        <p:nvSpPr>
          <p:cNvPr id="5" name="Content Placeholder 4"/>
          <p:cNvSpPr>
            <a:spLocks noGrp="1"/>
          </p:cNvSpPr>
          <p:nvPr>
            <p:ph sz="half" idx="2"/>
          </p:nvPr>
        </p:nvSpPr>
        <p:spPr>
          <a:xfrm>
            <a:off x="4330700" y="4294054"/>
            <a:ext cx="6032501" cy="2259147"/>
          </a:xfrm>
        </p:spPr>
        <p:txBody>
          <a:bodyPr>
            <a:normAutofit/>
          </a:bodyPr>
          <a:lstStyle/>
          <a:p>
            <a:r>
              <a:rPr lang="en-US" dirty="0"/>
              <a:t>One of the most important transcription factors in human cells.</a:t>
            </a:r>
          </a:p>
          <a:p>
            <a:r>
              <a:rPr lang="en-US" dirty="0"/>
              <a:t>Responsible both for turning genes on and for maintaining 3D structure of the DNA.</a:t>
            </a:r>
          </a:p>
        </p:txBody>
      </p:sp>
      <p:sp>
        <p:nvSpPr>
          <p:cNvPr id="3" name="Slide Number Placeholder 2">
            <a:extLst>
              <a:ext uri="{FF2B5EF4-FFF2-40B4-BE49-F238E27FC236}">
                <a16:creationId xmlns:a16="http://schemas.microsoft.com/office/drawing/2014/main" id="{7941145D-97C4-CC78-704E-B7C84FBB5578}"/>
              </a:ext>
            </a:extLst>
          </p:cNvPr>
          <p:cNvSpPr>
            <a:spLocks noGrp="1"/>
          </p:cNvSpPr>
          <p:nvPr>
            <p:ph type="sldNum" sz="quarter" idx="12"/>
          </p:nvPr>
        </p:nvSpPr>
        <p:spPr/>
        <p:txBody>
          <a:bodyPr/>
          <a:lstStyle/>
          <a:p>
            <a:fld id="{3CCACD2C-B79C-B240-AB66-3D9B004523F1}" type="slidenum">
              <a:rPr lang="en-US" smtClean="0"/>
              <a:t>39</a:t>
            </a:fld>
            <a:endParaRPr lang="en-US"/>
          </a:p>
        </p:txBody>
      </p:sp>
    </p:spTree>
    <p:extLst>
      <p:ext uri="{BB962C8B-B14F-4D97-AF65-F5344CB8AC3E}">
        <p14:creationId xmlns:p14="http://schemas.microsoft.com/office/powerpoint/2010/main" val="224087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p:nvPr/>
        </p:nvSpPr>
        <p:spPr>
          <a:xfrm>
            <a:off x="2363049" y="1755232"/>
            <a:ext cx="7946086" cy="44146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l">
              <a:defRPr>
                <a:latin typeface="Helvetica"/>
                <a:ea typeface="Helvetica"/>
                <a:cs typeface="Helvetica"/>
                <a:sym typeface="Helvetica"/>
              </a:defRPr>
            </a:pPr>
            <a:r>
              <a:rPr sz="2400" i="1" dirty="0"/>
              <a:t>Motif (n)</a:t>
            </a:r>
            <a:r>
              <a:rPr sz="2400" dirty="0"/>
              <a:t>: a recurring genomic </a:t>
            </a:r>
            <a:r>
              <a:rPr lang="en-US" sz="2400" dirty="0"/>
              <a:t>or protein </a:t>
            </a:r>
            <a:r>
              <a:rPr sz="2400" dirty="0"/>
              <a:t>sequence pattern</a:t>
            </a:r>
          </a:p>
        </p:txBody>
      </p:sp>
      <p:sp>
        <p:nvSpPr>
          <p:cNvPr id="177" name="Shape 177"/>
          <p:cNvSpPr/>
          <p:nvPr/>
        </p:nvSpPr>
        <p:spPr>
          <a:xfrm>
            <a:off x="4390493" y="4430376"/>
            <a:ext cx="2265329" cy="1"/>
          </a:xfrm>
          <a:prstGeom prst="line">
            <a:avLst/>
          </a:prstGeom>
          <a:ln w="101600">
            <a:solidFill>
              <a:srgbClr val="000000"/>
            </a:solidFill>
            <a:miter lim="400000"/>
          </a:ln>
        </p:spPr>
        <p:txBody>
          <a:bodyPr lIns="35719" tIns="35719" rIns="35719" bIns="35719" anchor="ctr"/>
          <a:lstStyle/>
          <a:p>
            <a:pPr>
              <a:defRPr sz="2400"/>
            </a:pPr>
            <a:endParaRPr sz="1687"/>
          </a:p>
        </p:txBody>
      </p:sp>
      <p:sp>
        <p:nvSpPr>
          <p:cNvPr id="179" name="Shape 179"/>
          <p:cNvSpPr/>
          <p:nvPr/>
        </p:nvSpPr>
        <p:spPr>
          <a:xfrm>
            <a:off x="5011394" y="3139476"/>
            <a:ext cx="892969" cy="1336851"/>
          </a:xfrm>
          <a:prstGeom prst="ellipse">
            <a:avLst/>
          </a:prstGeom>
          <a:solidFill>
            <a:schemeClr val="accent5">
              <a:hueOff val="-444211"/>
              <a:satOff val="-14915"/>
              <a:lumOff val="22857"/>
            </a:schemeClr>
          </a:solidFill>
          <a:ln w="12700">
            <a:miter lim="400000"/>
          </a:ln>
        </p:spPr>
        <p:txBody>
          <a:bodyPr lIns="35719" tIns="35719" rIns="35719" bIns="35719" anchor="ctr"/>
          <a:lstStyle/>
          <a:p>
            <a:pPr>
              <a:defRPr sz="2400">
                <a:solidFill>
                  <a:srgbClr val="FFFFFF"/>
                </a:solidFill>
              </a:defRPr>
            </a:pPr>
            <a:endParaRPr sz="1687"/>
          </a:p>
        </p:txBody>
      </p:sp>
      <p:sp>
        <p:nvSpPr>
          <p:cNvPr id="3" name="TextBox 2">
            <a:extLst>
              <a:ext uri="{FF2B5EF4-FFF2-40B4-BE49-F238E27FC236}">
                <a16:creationId xmlns:a16="http://schemas.microsoft.com/office/drawing/2014/main" id="{D220471C-E3F2-6E46-A981-F70C6D5D5749}"/>
              </a:ext>
            </a:extLst>
          </p:cNvPr>
          <p:cNvSpPr txBox="1"/>
          <p:nvPr/>
        </p:nvSpPr>
        <p:spPr>
          <a:xfrm>
            <a:off x="4604994" y="4457700"/>
            <a:ext cx="1787349" cy="523220"/>
          </a:xfrm>
          <a:prstGeom prst="rect">
            <a:avLst/>
          </a:prstGeom>
          <a:noFill/>
        </p:spPr>
        <p:txBody>
          <a:bodyPr wrap="none" rtlCol="0">
            <a:spAutoFit/>
          </a:bodyPr>
          <a:lstStyle/>
          <a:p>
            <a:r>
              <a:rPr lang="en-US" sz="2800" b="1" dirty="0"/>
              <a:t>TCCACGGC</a:t>
            </a:r>
          </a:p>
        </p:txBody>
      </p:sp>
      <p:sp>
        <p:nvSpPr>
          <p:cNvPr id="2" name="Slide Number Placeholder 1">
            <a:extLst>
              <a:ext uri="{FF2B5EF4-FFF2-40B4-BE49-F238E27FC236}">
                <a16:creationId xmlns:a16="http://schemas.microsoft.com/office/drawing/2014/main" id="{9B160373-97BF-66A6-19C6-E0CEF3E9B44D}"/>
              </a:ext>
            </a:extLst>
          </p:cNvPr>
          <p:cNvSpPr>
            <a:spLocks noGrp="1"/>
          </p:cNvSpPr>
          <p:nvPr>
            <p:ph type="sldNum" sz="quarter" idx="12"/>
          </p:nvPr>
        </p:nvSpPr>
        <p:spPr/>
        <p:txBody>
          <a:bodyPr/>
          <a:lstStyle/>
          <a:p>
            <a:fld id="{3CCACD2C-B79C-B240-AB66-3D9B004523F1}" type="slidenum">
              <a:rPr lang="en-US" smtClean="0"/>
              <a:t>4</a:t>
            </a:fld>
            <a:endParaRPr lang="en-US"/>
          </a:p>
        </p:txBody>
      </p:sp>
    </p:spTree>
    <p:extLst>
      <p:ext uri="{BB962C8B-B14F-4D97-AF65-F5344CB8AC3E}">
        <p14:creationId xmlns:p14="http://schemas.microsoft.com/office/powerpoint/2010/main" val="2739152351"/>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71BA65-36F2-9D44-A5BD-0F60FD60247B}"/>
              </a:ext>
            </a:extLst>
          </p:cNvPr>
          <p:cNvSpPr>
            <a:spLocks noGrp="1"/>
          </p:cNvSpPr>
          <p:nvPr>
            <p:ph type="title"/>
          </p:nvPr>
        </p:nvSpPr>
        <p:spPr/>
        <p:txBody>
          <a:bodyPr/>
          <a:lstStyle/>
          <a:p>
            <a:r>
              <a:rPr lang="en-US" dirty="0"/>
              <a:t>CTCF binds to a long sequence motif</a:t>
            </a:r>
          </a:p>
        </p:txBody>
      </p:sp>
      <p:pic>
        <p:nvPicPr>
          <p:cNvPr id="6" name="Picture 5">
            <a:extLst>
              <a:ext uri="{FF2B5EF4-FFF2-40B4-BE49-F238E27FC236}">
                <a16:creationId xmlns:a16="http://schemas.microsoft.com/office/drawing/2014/main" id="{67F5F6F0-36AF-4646-8403-EA7189B95B68}"/>
              </a:ext>
            </a:extLst>
          </p:cNvPr>
          <p:cNvPicPr>
            <a:picLocks noChangeAspect="1"/>
          </p:cNvPicPr>
          <p:nvPr/>
        </p:nvPicPr>
        <p:blipFill>
          <a:blip r:embed="rId2"/>
          <a:stretch>
            <a:fillRect/>
          </a:stretch>
        </p:blipFill>
        <p:spPr>
          <a:xfrm>
            <a:off x="2756981" y="1383624"/>
            <a:ext cx="6464840" cy="5291591"/>
          </a:xfrm>
          <a:prstGeom prst="rect">
            <a:avLst/>
          </a:prstGeom>
        </p:spPr>
      </p:pic>
    </p:spTree>
    <p:extLst>
      <p:ext uri="{BB962C8B-B14F-4D97-AF65-F5344CB8AC3E}">
        <p14:creationId xmlns:p14="http://schemas.microsoft.com/office/powerpoint/2010/main" val="1742622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304800"/>
            <a:ext cx="7772400" cy="1143000"/>
          </a:xfrm>
        </p:spPr>
        <p:txBody>
          <a:bodyPr>
            <a:normAutofit fontScale="90000"/>
          </a:bodyPr>
          <a:lstStyle/>
          <a:p>
            <a:r>
              <a:rPr lang="en-US" dirty="0"/>
              <a:t>Searching human chromosome 21 with the CTCF motif</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627322"/>
            <a:ext cx="5791200" cy="5106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7A5EADF0-AB75-A7DF-E3EA-31FD9365AA7D}"/>
              </a:ext>
            </a:extLst>
          </p:cNvPr>
          <p:cNvSpPr>
            <a:spLocks noGrp="1"/>
          </p:cNvSpPr>
          <p:nvPr>
            <p:ph type="sldNum" sz="quarter" idx="12"/>
          </p:nvPr>
        </p:nvSpPr>
        <p:spPr/>
        <p:txBody>
          <a:bodyPr/>
          <a:lstStyle/>
          <a:p>
            <a:fld id="{3CCACD2C-B79C-B240-AB66-3D9B004523F1}" type="slidenum">
              <a:rPr lang="en-US" smtClean="0"/>
              <a:t>41</a:t>
            </a:fld>
            <a:endParaRPr lang="en-US"/>
          </a:p>
        </p:txBody>
      </p:sp>
    </p:spTree>
    <p:extLst>
      <p:ext uri="{BB962C8B-B14F-4D97-AF65-F5344CB8AC3E}">
        <p14:creationId xmlns:p14="http://schemas.microsoft.com/office/powerpoint/2010/main" val="654947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2209800" y="304800"/>
            <a:ext cx="7772400" cy="1143000"/>
          </a:xfrm>
        </p:spPr>
        <p:txBody>
          <a:bodyPr/>
          <a:lstStyle/>
          <a:p>
            <a:r>
              <a:rPr lang="en-US"/>
              <a:t>Significance of scores</a:t>
            </a:r>
          </a:p>
        </p:txBody>
      </p:sp>
      <p:sp>
        <p:nvSpPr>
          <p:cNvPr id="326659" name="Text Box 3"/>
          <p:cNvSpPr txBox="1">
            <a:spLocks noChangeArrowheads="1"/>
          </p:cNvSpPr>
          <p:nvPr/>
        </p:nvSpPr>
        <p:spPr bwMode="auto">
          <a:xfrm>
            <a:off x="4038600" y="2895601"/>
            <a:ext cx="2590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atin typeface="Arial" charset="0"/>
            </a:endParaRPr>
          </a:p>
        </p:txBody>
      </p:sp>
      <p:sp>
        <p:nvSpPr>
          <p:cNvPr id="326660" name="Rectangle 4"/>
          <p:cNvSpPr>
            <a:spLocks noChangeArrowheads="1"/>
          </p:cNvSpPr>
          <p:nvPr/>
        </p:nvSpPr>
        <p:spPr bwMode="auto">
          <a:xfrm>
            <a:off x="4419600" y="2895600"/>
            <a:ext cx="2362200" cy="22860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latin typeface="Arial" charset="0"/>
              </a:rPr>
              <a:t>Motif</a:t>
            </a:r>
          </a:p>
          <a:p>
            <a:pPr algn="ctr"/>
            <a:r>
              <a:rPr lang="en-US" sz="3200">
                <a:latin typeface="Arial" charset="0"/>
              </a:rPr>
              <a:t>scanning</a:t>
            </a:r>
          </a:p>
          <a:p>
            <a:pPr algn="ctr"/>
            <a:r>
              <a:rPr lang="en-US" sz="3200">
                <a:latin typeface="Arial" charset="0"/>
              </a:rPr>
              <a:t>algorithm</a:t>
            </a:r>
          </a:p>
        </p:txBody>
      </p:sp>
      <p:sp>
        <p:nvSpPr>
          <p:cNvPr id="326661" name="Text Box 5"/>
          <p:cNvSpPr txBox="1">
            <a:spLocks noChangeArrowheads="1"/>
          </p:cNvSpPr>
          <p:nvPr/>
        </p:nvSpPr>
        <p:spPr bwMode="auto">
          <a:xfrm>
            <a:off x="1812925" y="5675313"/>
            <a:ext cx="354456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Arial" charset="0"/>
              </a:rPr>
              <a:t>TTGACCAGCAGGGGGCGCCG</a:t>
            </a:r>
          </a:p>
        </p:txBody>
      </p:sp>
      <p:sp>
        <p:nvSpPr>
          <p:cNvPr id="326662" name="Line 6"/>
          <p:cNvSpPr>
            <a:spLocks noChangeShapeType="1"/>
          </p:cNvSpPr>
          <p:nvPr/>
        </p:nvSpPr>
        <p:spPr bwMode="auto">
          <a:xfrm flipV="1">
            <a:off x="3048000" y="4343400"/>
            <a:ext cx="1371600" cy="129540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663" name="Line 7"/>
          <p:cNvSpPr>
            <a:spLocks noChangeShapeType="1"/>
          </p:cNvSpPr>
          <p:nvPr/>
        </p:nvSpPr>
        <p:spPr bwMode="auto">
          <a:xfrm>
            <a:off x="3200400" y="2667000"/>
            <a:ext cx="1219200" cy="91440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664" name="Line 8"/>
          <p:cNvSpPr>
            <a:spLocks noChangeShapeType="1"/>
          </p:cNvSpPr>
          <p:nvPr/>
        </p:nvSpPr>
        <p:spPr bwMode="auto">
          <a:xfrm>
            <a:off x="6781800" y="3962400"/>
            <a:ext cx="1219200" cy="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665" name="Text Box 9"/>
          <p:cNvSpPr txBox="1">
            <a:spLocks noChangeArrowheads="1"/>
          </p:cNvSpPr>
          <p:nvPr/>
        </p:nvSpPr>
        <p:spPr bwMode="auto">
          <a:xfrm>
            <a:off x="7985126" y="3581401"/>
            <a:ext cx="1598515"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4400" dirty="0">
                <a:latin typeface="Arial" charset="0"/>
              </a:rPr>
              <a:t>26.30</a:t>
            </a:r>
          </a:p>
        </p:txBody>
      </p:sp>
      <p:sp>
        <p:nvSpPr>
          <p:cNvPr id="326666" name="Text Box 10"/>
          <p:cNvSpPr txBox="1">
            <a:spLocks noChangeArrowheads="1"/>
          </p:cNvSpPr>
          <p:nvPr/>
        </p:nvSpPr>
        <p:spPr bwMode="auto">
          <a:xfrm>
            <a:off x="6781801" y="5362576"/>
            <a:ext cx="3781805"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Arial" charset="0"/>
              </a:rPr>
              <a:t>Low score = not a motif occurrence</a:t>
            </a:r>
          </a:p>
          <a:p>
            <a:r>
              <a:rPr lang="en-US" dirty="0">
                <a:latin typeface="Arial" charset="0"/>
              </a:rPr>
              <a:t>High score = motif occurrence</a:t>
            </a:r>
          </a:p>
          <a:p>
            <a:endParaRPr lang="en-US" dirty="0">
              <a:latin typeface="Arial" charset="0"/>
            </a:endParaRPr>
          </a:p>
          <a:p>
            <a:r>
              <a:rPr lang="en-US" i="1" dirty="0"/>
              <a:t>How high is high enough?</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3834" y="1169469"/>
            <a:ext cx="1856127" cy="14196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E759DEB0-B8CA-EEEE-1CBD-DA5D6FB717BE}"/>
              </a:ext>
            </a:extLst>
          </p:cNvPr>
          <p:cNvSpPr>
            <a:spLocks noGrp="1"/>
          </p:cNvSpPr>
          <p:nvPr>
            <p:ph type="sldNum" sz="quarter" idx="12"/>
          </p:nvPr>
        </p:nvSpPr>
        <p:spPr/>
        <p:txBody>
          <a:bodyPr/>
          <a:lstStyle/>
          <a:p>
            <a:fld id="{3CCACD2C-B79C-B240-AB66-3D9B004523F1}" type="slidenum">
              <a:rPr lang="en-US" smtClean="0"/>
              <a:t>42</a:t>
            </a:fld>
            <a:endParaRPr lang="en-US"/>
          </a:p>
        </p:txBody>
      </p:sp>
    </p:spTree>
    <p:extLst>
      <p:ext uri="{BB962C8B-B14F-4D97-AF65-F5344CB8AC3E}">
        <p14:creationId xmlns:p14="http://schemas.microsoft.com/office/powerpoint/2010/main" val="276028668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way to assess significance</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Empirical</a:t>
            </a:r>
          </a:p>
          <a:p>
            <a:pPr lvl="1"/>
            <a:r>
              <a:rPr lang="en-US" dirty="0"/>
              <a:t>Randomly generate data according to the null hypothesis.</a:t>
            </a:r>
          </a:p>
          <a:p>
            <a:pPr lvl="1"/>
            <a:r>
              <a:rPr lang="en-US" dirty="0"/>
              <a:t>Use the resulting score distribution to estimate p-values.</a:t>
            </a:r>
          </a:p>
          <a:p>
            <a:pPr marL="514350" indent="-514350">
              <a:buFont typeface="+mj-lt"/>
              <a:buAutoNum type="arabicPeriod"/>
            </a:pPr>
            <a:r>
              <a:rPr lang="en-US" dirty="0"/>
              <a:t>Exact</a:t>
            </a:r>
          </a:p>
          <a:p>
            <a:pPr lvl="1"/>
            <a:r>
              <a:rPr lang="en-US" dirty="0"/>
              <a:t>Mathematically calculate all possible scores</a:t>
            </a:r>
          </a:p>
          <a:p>
            <a:pPr lvl="1"/>
            <a:r>
              <a:rPr lang="en-US" dirty="0"/>
              <a:t>Use the resulting score distribution to estimate p-values.</a:t>
            </a:r>
          </a:p>
        </p:txBody>
      </p:sp>
      <p:sp>
        <p:nvSpPr>
          <p:cNvPr id="4" name="Slide Number Placeholder 3">
            <a:extLst>
              <a:ext uri="{FF2B5EF4-FFF2-40B4-BE49-F238E27FC236}">
                <a16:creationId xmlns:a16="http://schemas.microsoft.com/office/drawing/2014/main" id="{101B49DA-A881-44A5-B276-809E119D52A2}"/>
              </a:ext>
            </a:extLst>
          </p:cNvPr>
          <p:cNvSpPr>
            <a:spLocks noGrp="1"/>
          </p:cNvSpPr>
          <p:nvPr>
            <p:ph type="sldNum" sz="quarter" idx="12"/>
          </p:nvPr>
        </p:nvSpPr>
        <p:spPr/>
        <p:txBody>
          <a:bodyPr/>
          <a:lstStyle/>
          <a:p>
            <a:fld id="{3CCACD2C-B79C-B240-AB66-3D9B004523F1}" type="slidenum">
              <a:rPr lang="en-US" smtClean="0"/>
              <a:t>43</a:t>
            </a:fld>
            <a:endParaRPr lang="en-US"/>
          </a:p>
        </p:txBody>
      </p:sp>
    </p:spTree>
    <p:extLst>
      <p:ext uri="{BB962C8B-B14F-4D97-AF65-F5344CB8AC3E}">
        <p14:creationId xmlns:p14="http://schemas.microsoft.com/office/powerpoint/2010/main" val="3272819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CTCF empirical null distribution</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76400"/>
            <a:ext cx="6248400" cy="466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E197D1EF-8C0B-C541-F203-C4146DD70AAC}"/>
              </a:ext>
            </a:extLst>
          </p:cNvPr>
          <p:cNvSpPr>
            <a:spLocks noGrp="1"/>
          </p:cNvSpPr>
          <p:nvPr>
            <p:ph type="sldNum" sz="quarter" idx="12"/>
          </p:nvPr>
        </p:nvSpPr>
        <p:spPr/>
        <p:txBody>
          <a:bodyPr/>
          <a:lstStyle/>
          <a:p>
            <a:fld id="{3CCACD2C-B79C-B240-AB66-3D9B004523F1}" type="slidenum">
              <a:rPr lang="en-US" smtClean="0"/>
              <a:t>44</a:t>
            </a:fld>
            <a:endParaRPr lang="en-US"/>
          </a:p>
        </p:txBody>
      </p:sp>
    </p:spTree>
    <p:extLst>
      <p:ext uri="{BB962C8B-B14F-4D97-AF65-F5344CB8AC3E}">
        <p14:creationId xmlns:p14="http://schemas.microsoft.com/office/powerpoint/2010/main" val="2960830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38" name="Picture 2" descr="extrem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24000" y="1600201"/>
            <a:ext cx="4495800" cy="45259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526339" name="Rectangle 3"/>
          <p:cNvSpPr>
            <a:spLocks noGrp="1" noChangeArrowheads="1"/>
          </p:cNvSpPr>
          <p:nvPr>
            <p:ph type="title"/>
          </p:nvPr>
        </p:nvSpPr>
        <p:spPr/>
        <p:txBody>
          <a:bodyPr/>
          <a:lstStyle/>
          <a:p>
            <a:r>
              <a:rPr lang="en-US"/>
              <a:t>Computing a p-value</a:t>
            </a:r>
          </a:p>
        </p:txBody>
      </p:sp>
      <p:sp>
        <p:nvSpPr>
          <p:cNvPr id="526340" name="Rectangle 4"/>
          <p:cNvSpPr>
            <a:spLocks noGrp="1" noChangeArrowheads="1"/>
          </p:cNvSpPr>
          <p:nvPr>
            <p:ph type="body" sz="half" idx="2"/>
          </p:nvPr>
        </p:nvSpPr>
        <p:spPr/>
        <p:txBody>
          <a:bodyPr/>
          <a:lstStyle/>
          <a:p>
            <a:r>
              <a:rPr lang="en-US" dirty="0"/>
              <a:t>The probability of observing a score &gt;= 4 is the area under the curve to the right of 4.</a:t>
            </a:r>
          </a:p>
          <a:p>
            <a:r>
              <a:rPr lang="en-US" dirty="0"/>
              <a:t>This probability is called a p-value.</a:t>
            </a:r>
          </a:p>
          <a:p>
            <a:r>
              <a:rPr lang="en-US" dirty="0"/>
              <a:t>p-value = </a:t>
            </a:r>
            <a:r>
              <a:rPr lang="en-US" dirty="0" err="1"/>
              <a:t>Pr</a:t>
            </a:r>
            <a:r>
              <a:rPr lang="en-US" dirty="0"/>
              <a:t>(</a:t>
            </a:r>
            <a:r>
              <a:rPr lang="en-US" dirty="0" err="1"/>
              <a:t>data|null</a:t>
            </a:r>
            <a:r>
              <a:rPr lang="en-US" dirty="0"/>
              <a:t>)</a:t>
            </a:r>
          </a:p>
        </p:txBody>
      </p:sp>
      <p:sp>
        <p:nvSpPr>
          <p:cNvPr id="526341" name="Freeform 5"/>
          <p:cNvSpPr>
            <a:spLocks/>
          </p:cNvSpPr>
          <p:nvPr/>
        </p:nvSpPr>
        <p:spPr bwMode="auto">
          <a:xfrm>
            <a:off x="4589464" y="5551489"/>
            <a:ext cx="1044575" cy="173037"/>
          </a:xfrm>
          <a:custGeom>
            <a:avLst/>
            <a:gdLst>
              <a:gd name="T0" fmla="*/ 0 w 658"/>
              <a:gd name="T1" fmla="*/ 0 h 109"/>
              <a:gd name="T2" fmla="*/ 0 w 658"/>
              <a:gd name="T3" fmla="*/ 109 h 109"/>
              <a:gd name="T4" fmla="*/ 658 w 658"/>
              <a:gd name="T5" fmla="*/ 109 h 109"/>
              <a:gd name="T6" fmla="*/ 459 w 658"/>
              <a:gd name="T7" fmla="*/ 100 h 109"/>
              <a:gd name="T8" fmla="*/ 370 w 658"/>
              <a:gd name="T9" fmla="*/ 94 h 109"/>
              <a:gd name="T10" fmla="*/ 306 w 658"/>
              <a:gd name="T11" fmla="*/ 91 h 109"/>
              <a:gd name="T12" fmla="*/ 261 w 658"/>
              <a:gd name="T13" fmla="*/ 87 h 109"/>
              <a:gd name="T14" fmla="*/ 249 w 658"/>
              <a:gd name="T15" fmla="*/ 84 h 109"/>
              <a:gd name="T16" fmla="*/ 235 w 658"/>
              <a:gd name="T17" fmla="*/ 79 h 109"/>
              <a:gd name="T18" fmla="*/ 193 w 658"/>
              <a:gd name="T19" fmla="*/ 73 h 109"/>
              <a:gd name="T20" fmla="*/ 169 w 658"/>
              <a:gd name="T21" fmla="*/ 67 h 109"/>
              <a:gd name="T22" fmla="*/ 159 w 658"/>
              <a:gd name="T23" fmla="*/ 60 h 109"/>
              <a:gd name="T24" fmla="*/ 141 w 658"/>
              <a:gd name="T25" fmla="*/ 57 h 109"/>
              <a:gd name="T26" fmla="*/ 126 w 658"/>
              <a:gd name="T27" fmla="*/ 57 h 109"/>
              <a:gd name="T28" fmla="*/ 111 w 658"/>
              <a:gd name="T29" fmla="*/ 52 h 109"/>
              <a:gd name="T30" fmla="*/ 102 w 658"/>
              <a:gd name="T31" fmla="*/ 49 h 109"/>
              <a:gd name="T32" fmla="*/ 88 w 658"/>
              <a:gd name="T33" fmla="*/ 42 h 109"/>
              <a:gd name="T34" fmla="*/ 67 w 658"/>
              <a:gd name="T35" fmla="*/ 31 h 109"/>
              <a:gd name="T36" fmla="*/ 49 w 658"/>
              <a:gd name="T37" fmla="*/ 21 h 109"/>
              <a:gd name="T38" fmla="*/ 30 w 658"/>
              <a:gd name="T39" fmla="*/ 15 h 109"/>
              <a:gd name="T40" fmla="*/ 0 w 658"/>
              <a:gd name="T4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8" h="109">
                <a:moveTo>
                  <a:pt x="0" y="0"/>
                </a:moveTo>
                <a:lnTo>
                  <a:pt x="0" y="109"/>
                </a:lnTo>
                <a:lnTo>
                  <a:pt x="658" y="109"/>
                </a:lnTo>
                <a:lnTo>
                  <a:pt x="459" y="100"/>
                </a:lnTo>
                <a:lnTo>
                  <a:pt x="370" y="94"/>
                </a:lnTo>
                <a:lnTo>
                  <a:pt x="306" y="91"/>
                </a:lnTo>
                <a:lnTo>
                  <a:pt x="261" y="87"/>
                </a:lnTo>
                <a:lnTo>
                  <a:pt x="249" y="84"/>
                </a:lnTo>
                <a:lnTo>
                  <a:pt x="235" y="79"/>
                </a:lnTo>
                <a:lnTo>
                  <a:pt x="193" y="73"/>
                </a:lnTo>
                <a:lnTo>
                  <a:pt x="169" y="67"/>
                </a:lnTo>
                <a:lnTo>
                  <a:pt x="159" y="60"/>
                </a:lnTo>
                <a:lnTo>
                  <a:pt x="141" y="57"/>
                </a:lnTo>
                <a:lnTo>
                  <a:pt x="126" y="57"/>
                </a:lnTo>
                <a:lnTo>
                  <a:pt x="111" y="52"/>
                </a:lnTo>
                <a:lnTo>
                  <a:pt x="102" y="49"/>
                </a:lnTo>
                <a:lnTo>
                  <a:pt x="88" y="42"/>
                </a:lnTo>
                <a:lnTo>
                  <a:pt x="67" y="31"/>
                </a:lnTo>
                <a:lnTo>
                  <a:pt x="49" y="21"/>
                </a:lnTo>
                <a:lnTo>
                  <a:pt x="30" y="15"/>
                </a:lnTo>
                <a:lnTo>
                  <a:pt x="0"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99D37B27-0EFE-7698-B892-A180C635DC21}"/>
              </a:ext>
            </a:extLst>
          </p:cNvPr>
          <p:cNvSpPr>
            <a:spLocks noGrp="1"/>
          </p:cNvSpPr>
          <p:nvPr>
            <p:ph type="sldNum" sz="quarter" idx="12"/>
          </p:nvPr>
        </p:nvSpPr>
        <p:spPr/>
        <p:txBody>
          <a:bodyPr/>
          <a:lstStyle/>
          <a:p>
            <a:fld id="{3CCACD2C-B79C-B240-AB66-3D9B004523F1}" type="slidenum">
              <a:rPr lang="en-US" smtClean="0"/>
              <a:t>45</a:t>
            </a:fld>
            <a:endParaRPr lang="en-US"/>
          </a:p>
        </p:txBody>
      </p:sp>
    </p:spTree>
    <p:extLst>
      <p:ext uri="{BB962C8B-B14F-4D97-AF65-F5344CB8AC3E}">
        <p14:creationId xmlns:p14="http://schemas.microsoft.com/office/powerpoint/2010/main" val="371562170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null yields poor estimates in the tail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1800226"/>
            <a:ext cx="6324600" cy="475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674B151E-D3B6-3EDD-E53B-6F954B3F62B4}"/>
              </a:ext>
            </a:extLst>
          </p:cNvPr>
          <p:cNvSpPr>
            <a:spLocks noGrp="1"/>
          </p:cNvSpPr>
          <p:nvPr>
            <p:ph type="sldNum" sz="quarter" idx="12"/>
          </p:nvPr>
        </p:nvSpPr>
        <p:spPr/>
        <p:txBody>
          <a:bodyPr/>
          <a:lstStyle/>
          <a:p>
            <a:fld id="{3CCACD2C-B79C-B240-AB66-3D9B004523F1}" type="slidenum">
              <a:rPr lang="en-US" smtClean="0"/>
              <a:t>46</a:t>
            </a:fld>
            <a:endParaRPr lang="en-US"/>
          </a:p>
        </p:txBody>
      </p:sp>
    </p:spTree>
    <p:extLst>
      <p:ext uri="{BB962C8B-B14F-4D97-AF65-F5344CB8AC3E}">
        <p14:creationId xmlns:p14="http://schemas.microsoft.com/office/powerpoint/2010/main" val="1712802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1D7CF8-70A7-3154-81C1-AECAC4961F67}"/>
              </a:ext>
            </a:extLst>
          </p:cNvPr>
          <p:cNvSpPr>
            <a:spLocks noGrp="1"/>
          </p:cNvSpPr>
          <p:nvPr>
            <p:ph type="title"/>
          </p:nvPr>
        </p:nvSpPr>
        <p:spPr/>
        <p:txBody>
          <a:bodyPr/>
          <a:lstStyle/>
          <a:p>
            <a:r>
              <a:rPr lang="en-US" dirty="0"/>
              <a:t>We can use dynamic programming to compute the analytical null for a given motif</a:t>
            </a:r>
          </a:p>
        </p:txBody>
      </p:sp>
      <p:sp>
        <p:nvSpPr>
          <p:cNvPr id="2" name="Slide Number Placeholder 1">
            <a:extLst>
              <a:ext uri="{FF2B5EF4-FFF2-40B4-BE49-F238E27FC236}">
                <a16:creationId xmlns:a16="http://schemas.microsoft.com/office/drawing/2014/main" id="{693B3A76-52AC-7F4D-62CA-1D61092D0D31}"/>
              </a:ext>
            </a:extLst>
          </p:cNvPr>
          <p:cNvSpPr>
            <a:spLocks noGrp="1"/>
          </p:cNvSpPr>
          <p:nvPr>
            <p:ph type="sldNum" sz="quarter" idx="12"/>
          </p:nvPr>
        </p:nvSpPr>
        <p:spPr/>
        <p:txBody>
          <a:bodyPr/>
          <a:lstStyle/>
          <a:p>
            <a:fld id="{3CCACD2C-B79C-B240-AB66-3D9B004523F1}" type="slidenum">
              <a:rPr lang="en-US" smtClean="0"/>
              <a:t>47</a:t>
            </a:fld>
            <a:endParaRPr lang="en-US"/>
          </a:p>
        </p:txBody>
      </p:sp>
    </p:spTree>
    <p:extLst>
      <p:ext uri="{BB962C8B-B14F-4D97-AF65-F5344CB8AC3E}">
        <p14:creationId xmlns:p14="http://schemas.microsoft.com/office/powerpoint/2010/main" val="2403081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a:t>Converting scores to p-values</a:t>
            </a:r>
          </a:p>
        </p:txBody>
      </p:sp>
      <p:sp>
        <p:nvSpPr>
          <p:cNvPr id="328707" name="Rectangle 3"/>
          <p:cNvSpPr>
            <a:spLocks noGrp="1" noChangeArrowheads="1"/>
          </p:cNvSpPr>
          <p:nvPr>
            <p:ph idx="1"/>
          </p:nvPr>
        </p:nvSpPr>
        <p:spPr>
          <a:xfrm>
            <a:off x="2209800" y="4475164"/>
            <a:ext cx="7772400" cy="1620837"/>
          </a:xfrm>
        </p:spPr>
        <p:txBody>
          <a:bodyPr>
            <a:normAutofit/>
          </a:bodyPr>
          <a:lstStyle/>
          <a:p>
            <a:pPr>
              <a:lnSpc>
                <a:spcPct val="80000"/>
              </a:lnSpc>
            </a:pPr>
            <a:r>
              <a:rPr lang="en-US"/>
              <a:t>Linearly rescale the matrix values to the range [0,100] and integerize.</a:t>
            </a:r>
          </a:p>
          <a:p>
            <a:pPr>
              <a:lnSpc>
                <a:spcPct val="80000"/>
              </a:lnSpc>
            </a:pPr>
            <a:endParaRPr lang="en-US"/>
          </a:p>
        </p:txBody>
      </p:sp>
      <p:sp>
        <p:nvSpPr>
          <p:cNvPr id="328708" name="Text Box 4"/>
          <p:cNvSpPr txBox="1">
            <a:spLocks noChangeArrowheads="1"/>
          </p:cNvSpPr>
          <p:nvPr/>
        </p:nvSpPr>
        <p:spPr bwMode="auto">
          <a:xfrm>
            <a:off x="2362200" y="1752601"/>
            <a:ext cx="3505200" cy="1604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defTabSz="457200">
              <a:spcBef>
                <a:spcPct val="50000"/>
              </a:spcBef>
            </a:pPr>
            <a:r>
              <a:rPr lang="en-US">
                <a:solidFill>
                  <a:prstClr val="black"/>
                </a:solidFill>
                <a:latin typeface="Courier New" pitchFamily="49" charset="0"/>
              </a:rPr>
              <a:t>A -2.3  1.7  1.1  0.1</a:t>
            </a:r>
          </a:p>
          <a:p>
            <a:pPr defTabSz="457200">
              <a:spcBef>
                <a:spcPct val="50000"/>
              </a:spcBef>
            </a:pPr>
            <a:r>
              <a:rPr lang="en-US">
                <a:solidFill>
                  <a:prstClr val="black"/>
                </a:solidFill>
                <a:latin typeface="Courier New" pitchFamily="49" charset="0"/>
              </a:rPr>
              <a:t>C  1.2 -0.3  0.4 -1.0</a:t>
            </a:r>
          </a:p>
          <a:p>
            <a:pPr defTabSz="457200">
              <a:spcBef>
                <a:spcPct val="50000"/>
              </a:spcBef>
            </a:pPr>
            <a:r>
              <a:rPr lang="en-US">
                <a:solidFill>
                  <a:prstClr val="black"/>
                </a:solidFill>
                <a:latin typeface="Courier New" pitchFamily="49" charset="0"/>
              </a:rPr>
              <a:t>G -3.0  2.0  0.5  0.8</a:t>
            </a:r>
          </a:p>
          <a:p>
            <a:pPr defTabSz="457200">
              <a:spcBef>
                <a:spcPct val="50000"/>
              </a:spcBef>
            </a:pPr>
            <a:r>
              <a:rPr lang="en-US">
                <a:solidFill>
                  <a:prstClr val="black"/>
                </a:solidFill>
                <a:latin typeface="Courier New" pitchFamily="49" charset="0"/>
              </a:rPr>
              <a:t>T  4.0  0.0 -2.1  1.5</a:t>
            </a:r>
          </a:p>
        </p:txBody>
      </p:sp>
      <p:sp>
        <p:nvSpPr>
          <p:cNvPr id="7" name="Text Box 4"/>
          <p:cNvSpPr txBox="1">
            <a:spLocks noChangeArrowheads="1"/>
          </p:cNvSpPr>
          <p:nvPr/>
        </p:nvSpPr>
        <p:spPr bwMode="auto">
          <a:xfrm>
            <a:off x="6934200" y="1752601"/>
            <a:ext cx="2286000" cy="1604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defTabSz="457200">
              <a:spcBef>
                <a:spcPct val="50000"/>
              </a:spcBef>
            </a:pPr>
            <a:r>
              <a:rPr lang="en-US">
                <a:solidFill>
                  <a:prstClr val="black"/>
                </a:solidFill>
                <a:latin typeface="Courier New" pitchFamily="49" charset="0"/>
              </a:rPr>
              <a:t>A  10 67 59 44</a:t>
            </a:r>
          </a:p>
          <a:p>
            <a:pPr defTabSz="457200">
              <a:spcBef>
                <a:spcPct val="50000"/>
              </a:spcBef>
            </a:pPr>
            <a:r>
              <a:rPr lang="en-US">
                <a:solidFill>
                  <a:prstClr val="black"/>
                </a:solidFill>
                <a:latin typeface="Courier New" pitchFamily="49" charset="0"/>
              </a:rPr>
              <a:t>C  60 39 49 29</a:t>
            </a:r>
          </a:p>
          <a:p>
            <a:pPr defTabSz="457200">
              <a:spcBef>
                <a:spcPct val="50000"/>
              </a:spcBef>
            </a:pPr>
            <a:r>
              <a:rPr lang="en-US">
                <a:solidFill>
                  <a:prstClr val="black"/>
                </a:solidFill>
                <a:latin typeface="Courier New" pitchFamily="49" charset="0"/>
              </a:rPr>
              <a:t>G   0 71 50 54</a:t>
            </a:r>
          </a:p>
          <a:p>
            <a:pPr defTabSz="457200">
              <a:spcBef>
                <a:spcPct val="50000"/>
              </a:spcBef>
            </a:pPr>
            <a:r>
              <a:rPr lang="en-US">
                <a:solidFill>
                  <a:prstClr val="black"/>
                </a:solidFill>
                <a:latin typeface="Courier New" pitchFamily="49" charset="0"/>
              </a:rPr>
              <a:t>T 100 43 13 64</a:t>
            </a:r>
          </a:p>
        </p:txBody>
      </p:sp>
      <p:sp>
        <p:nvSpPr>
          <p:cNvPr id="2" name="Slide Number Placeholder 1">
            <a:extLst>
              <a:ext uri="{FF2B5EF4-FFF2-40B4-BE49-F238E27FC236}">
                <a16:creationId xmlns:a16="http://schemas.microsoft.com/office/drawing/2014/main" id="{1BCBBC66-CF0A-E921-5ABE-DFDD2AB56D0E}"/>
              </a:ext>
            </a:extLst>
          </p:cNvPr>
          <p:cNvSpPr>
            <a:spLocks noGrp="1"/>
          </p:cNvSpPr>
          <p:nvPr>
            <p:ph type="sldNum" sz="quarter" idx="12"/>
          </p:nvPr>
        </p:nvSpPr>
        <p:spPr/>
        <p:txBody>
          <a:bodyPr/>
          <a:lstStyle/>
          <a:p>
            <a:fld id="{3CCACD2C-B79C-B240-AB66-3D9B004523F1}" type="slidenum">
              <a:rPr lang="en-US" smtClean="0"/>
              <a:t>48</a:t>
            </a:fld>
            <a:endParaRPr lang="en-US"/>
          </a:p>
        </p:txBody>
      </p:sp>
    </p:spTree>
    <p:extLst>
      <p:ext uri="{BB962C8B-B14F-4D97-AF65-F5344CB8AC3E}">
        <p14:creationId xmlns:p14="http://schemas.microsoft.com/office/powerpoint/2010/main" val="26913663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anim calcmode="lin" valueType="num">
                                      <p:cBhvr additive="base">
                                        <p:cTn id="7" dur="500" fill="hold"/>
                                        <p:tgtEl>
                                          <p:spTgt spid="328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8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dirty="0"/>
              <a:t>Dynamic programming on motif scores</a:t>
            </a:r>
          </a:p>
        </p:txBody>
      </p:sp>
      <p:sp>
        <p:nvSpPr>
          <p:cNvPr id="464899" name="Rectangle 3"/>
          <p:cNvSpPr>
            <a:spLocks noGrp="1" noChangeArrowheads="1"/>
          </p:cNvSpPr>
          <p:nvPr>
            <p:ph type="body" idx="1"/>
          </p:nvPr>
        </p:nvSpPr>
        <p:spPr>
          <a:xfrm>
            <a:off x="1981200" y="3962401"/>
            <a:ext cx="8229600" cy="2163763"/>
          </a:xfrm>
        </p:spPr>
        <p:txBody>
          <a:bodyPr>
            <a:normAutofit fontScale="92500" lnSpcReduction="20000"/>
          </a:bodyPr>
          <a:lstStyle/>
          <a:p>
            <a:pPr>
              <a:lnSpc>
                <a:spcPct val="90000"/>
              </a:lnSpc>
            </a:pPr>
            <a:r>
              <a:rPr lang="en-US" dirty="0"/>
              <a:t>For simplicity, I have scaled this motif to 10 rather than 100.</a:t>
            </a:r>
          </a:p>
          <a:p>
            <a:pPr>
              <a:lnSpc>
                <a:spcPct val="90000"/>
              </a:lnSpc>
            </a:pPr>
            <a:r>
              <a:rPr lang="en-US" dirty="0"/>
              <a:t>Say that your motif has N=5 columns.  Create a matrix that has 5 rows and 10N=50 columns.</a:t>
            </a:r>
          </a:p>
          <a:p>
            <a:pPr>
              <a:lnSpc>
                <a:spcPct val="90000"/>
              </a:lnSpc>
            </a:pPr>
            <a:r>
              <a:rPr lang="en-US" dirty="0"/>
              <a:t>The entry in row </a:t>
            </a:r>
            <a:r>
              <a:rPr lang="en-US" dirty="0" err="1"/>
              <a:t>i</a:t>
            </a:r>
            <a:r>
              <a:rPr lang="en-US" dirty="0"/>
              <a:t>, column j is a count of the number of different sequences of length </a:t>
            </a:r>
            <a:r>
              <a:rPr lang="en-US" dirty="0" err="1"/>
              <a:t>i</a:t>
            </a:r>
            <a:r>
              <a:rPr lang="en-US" dirty="0"/>
              <a:t> that can have a score of j.</a:t>
            </a:r>
          </a:p>
        </p:txBody>
      </p:sp>
      <p:sp>
        <p:nvSpPr>
          <p:cNvPr id="464901" name="Rectangle 5"/>
          <p:cNvSpPr>
            <a:spLocks noChangeArrowheads="1"/>
          </p:cNvSpPr>
          <p:nvPr/>
        </p:nvSpPr>
        <p:spPr bwMode="auto">
          <a:xfrm>
            <a:off x="4495800" y="1676400"/>
            <a:ext cx="5638800" cy="167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4902" name="Text Box 6"/>
          <p:cNvSpPr txBox="1">
            <a:spLocks noChangeArrowheads="1"/>
          </p:cNvSpPr>
          <p:nvPr/>
        </p:nvSpPr>
        <p:spPr bwMode="auto">
          <a:xfrm>
            <a:off x="4521201" y="1354662"/>
            <a:ext cx="56165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200" dirty="0">
                <a:latin typeface="Courier New" charset="0"/>
              </a:rPr>
              <a:t>0 1 2 3 4 …                                              50</a:t>
            </a:r>
          </a:p>
        </p:txBody>
      </p:sp>
      <p:graphicFrame>
        <p:nvGraphicFramePr>
          <p:cNvPr id="2" name="Table 1">
            <a:extLst>
              <a:ext uri="{FF2B5EF4-FFF2-40B4-BE49-F238E27FC236}">
                <a16:creationId xmlns:a16="http://schemas.microsoft.com/office/drawing/2014/main" id="{84B5F53D-5E6B-C171-DEEE-60D4AD246889}"/>
              </a:ext>
            </a:extLst>
          </p:cNvPr>
          <p:cNvGraphicFramePr>
            <a:graphicFrameLocks noGrp="1"/>
          </p:cNvGraphicFramePr>
          <p:nvPr/>
        </p:nvGraphicFramePr>
        <p:xfrm>
          <a:off x="261663" y="1594644"/>
          <a:ext cx="3737580" cy="1854200"/>
        </p:xfrm>
        <a:graphic>
          <a:graphicData uri="http://schemas.openxmlformats.org/drawingml/2006/table">
            <a:tbl>
              <a:tblPr firstRow="1" bandRow="1">
                <a:tableStyleId>{5C22544A-7EE6-4342-B048-85BDC9FD1C3A}</a:tableStyleId>
              </a:tblPr>
              <a:tblGrid>
                <a:gridCol w="622930">
                  <a:extLst>
                    <a:ext uri="{9D8B030D-6E8A-4147-A177-3AD203B41FA5}">
                      <a16:colId xmlns:a16="http://schemas.microsoft.com/office/drawing/2014/main" val="1974378155"/>
                    </a:ext>
                  </a:extLst>
                </a:gridCol>
                <a:gridCol w="622930">
                  <a:extLst>
                    <a:ext uri="{9D8B030D-6E8A-4147-A177-3AD203B41FA5}">
                      <a16:colId xmlns:a16="http://schemas.microsoft.com/office/drawing/2014/main" val="1433975822"/>
                    </a:ext>
                  </a:extLst>
                </a:gridCol>
                <a:gridCol w="622930">
                  <a:extLst>
                    <a:ext uri="{9D8B030D-6E8A-4147-A177-3AD203B41FA5}">
                      <a16:colId xmlns:a16="http://schemas.microsoft.com/office/drawing/2014/main" val="353940655"/>
                    </a:ext>
                  </a:extLst>
                </a:gridCol>
                <a:gridCol w="622930">
                  <a:extLst>
                    <a:ext uri="{9D8B030D-6E8A-4147-A177-3AD203B41FA5}">
                      <a16:colId xmlns:a16="http://schemas.microsoft.com/office/drawing/2014/main" val="85569439"/>
                    </a:ext>
                  </a:extLst>
                </a:gridCol>
                <a:gridCol w="622930">
                  <a:extLst>
                    <a:ext uri="{9D8B030D-6E8A-4147-A177-3AD203B41FA5}">
                      <a16:colId xmlns:a16="http://schemas.microsoft.com/office/drawing/2014/main" val="3492148010"/>
                    </a:ext>
                  </a:extLst>
                </a:gridCol>
                <a:gridCol w="622930">
                  <a:extLst>
                    <a:ext uri="{9D8B030D-6E8A-4147-A177-3AD203B41FA5}">
                      <a16:colId xmlns:a16="http://schemas.microsoft.com/office/drawing/2014/main" val="1017512020"/>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extLst>
                  <a:ext uri="{0D108BD9-81ED-4DB2-BD59-A6C34878D82A}">
                    <a16:rowId xmlns:a16="http://schemas.microsoft.com/office/drawing/2014/main" val="1497476465"/>
                  </a:ext>
                </a:extLst>
              </a:tr>
              <a:tr h="370840">
                <a:tc>
                  <a:txBody>
                    <a:bodyPr/>
                    <a:lstStyle/>
                    <a:p>
                      <a:pPr algn="ctr"/>
                      <a:r>
                        <a:rPr lang="en-US" dirty="0"/>
                        <a:t>A</a:t>
                      </a:r>
                    </a:p>
                  </a:txBody>
                  <a:tcPr/>
                </a:tc>
                <a:tc>
                  <a:txBody>
                    <a:bodyPr/>
                    <a:lstStyle/>
                    <a:p>
                      <a:pPr algn="ctr"/>
                      <a:r>
                        <a:rPr lang="en-US" dirty="0"/>
                        <a:t>10</a:t>
                      </a:r>
                    </a:p>
                  </a:txBody>
                  <a:tcPr/>
                </a:tc>
                <a:tc>
                  <a:txBody>
                    <a:bodyPr/>
                    <a:lstStyle/>
                    <a:p>
                      <a:pPr algn="ctr"/>
                      <a:r>
                        <a:rPr lang="en-US" dirty="0"/>
                        <a:t>0</a:t>
                      </a:r>
                    </a:p>
                  </a:txBody>
                  <a:tcPr/>
                </a:tc>
                <a:tc>
                  <a:txBody>
                    <a:bodyPr/>
                    <a:lstStyle/>
                    <a:p>
                      <a:pPr algn="ctr"/>
                      <a:r>
                        <a:rPr lang="en-US" dirty="0"/>
                        <a:t>4</a:t>
                      </a:r>
                    </a:p>
                  </a:txBody>
                  <a:tcPr/>
                </a:tc>
                <a:tc>
                  <a:txBody>
                    <a:bodyPr/>
                    <a:lstStyle/>
                    <a:p>
                      <a:pPr algn="ctr"/>
                      <a:r>
                        <a:rPr lang="en-US" dirty="0"/>
                        <a:t>6</a:t>
                      </a:r>
                    </a:p>
                  </a:txBody>
                  <a:tcPr/>
                </a:tc>
                <a:tc>
                  <a:txBody>
                    <a:bodyPr/>
                    <a:lstStyle/>
                    <a:p>
                      <a:pPr algn="ctr"/>
                      <a:r>
                        <a:rPr lang="en-US" dirty="0"/>
                        <a:t>8</a:t>
                      </a:r>
                    </a:p>
                  </a:txBody>
                  <a:tcPr/>
                </a:tc>
                <a:extLst>
                  <a:ext uri="{0D108BD9-81ED-4DB2-BD59-A6C34878D82A}">
                    <a16:rowId xmlns:a16="http://schemas.microsoft.com/office/drawing/2014/main" val="2758971630"/>
                  </a:ext>
                </a:extLst>
              </a:tr>
              <a:tr h="370840">
                <a:tc>
                  <a:txBody>
                    <a:bodyPr/>
                    <a:lstStyle/>
                    <a:p>
                      <a:pPr algn="ctr"/>
                      <a:r>
                        <a:rPr lang="en-US" dirty="0"/>
                        <a:t>C</a:t>
                      </a:r>
                    </a:p>
                  </a:txBody>
                  <a:tcPr/>
                </a:tc>
                <a:tc>
                  <a:txBody>
                    <a:bodyPr/>
                    <a:lstStyle/>
                    <a:p>
                      <a:pPr algn="ctr"/>
                      <a:r>
                        <a:rPr lang="en-US" dirty="0"/>
                        <a:t>2</a:t>
                      </a:r>
                    </a:p>
                  </a:txBody>
                  <a:tcPr/>
                </a:tc>
                <a:tc>
                  <a:txBody>
                    <a:bodyPr/>
                    <a:lstStyle/>
                    <a:p>
                      <a:pPr algn="ctr"/>
                      <a:r>
                        <a:rPr lang="en-US" dirty="0"/>
                        <a:t>7</a:t>
                      </a:r>
                    </a:p>
                  </a:txBody>
                  <a:tcPr/>
                </a:tc>
                <a:tc>
                  <a:txBody>
                    <a:bodyPr/>
                    <a:lstStyle/>
                    <a:p>
                      <a:pPr algn="ctr"/>
                      <a:r>
                        <a:rPr lang="en-US" dirty="0"/>
                        <a:t>4</a:t>
                      </a:r>
                    </a:p>
                  </a:txBody>
                  <a:tcPr/>
                </a:tc>
                <a:tc>
                  <a:txBody>
                    <a:bodyPr/>
                    <a:lstStyle/>
                    <a:p>
                      <a:pPr algn="ctr"/>
                      <a:r>
                        <a:rPr lang="en-US" dirty="0"/>
                        <a:t>8</a:t>
                      </a:r>
                    </a:p>
                  </a:txBody>
                  <a:tcPr/>
                </a:tc>
                <a:tc>
                  <a:txBody>
                    <a:bodyPr/>
                    <a:lstStyle/>
                    <a:p>
                      <a:pPr algn="ctr"/>
                      <a:r>
                        <a:rPr lang="en-US" dirty="0"/>
                        <a:t>5</a:t>
                      </a:r>
                    </a:p>
                  </a:txBody>
                  <a:tcPr/>
                </a:tc>
                <a:extLst>
                  <a:ext uri="{0D108BD9-81ED-4DB2-BD59-A6C34878D82A}">
                    <a16:rowId xmlns:a16="http://schemas.microsoft.com/office/drawing/2014/main" val="2247186616"/>
                  </a:ext>
                </a:extLst>
              </a:tr>
              <a:tr h="370840">
                <a:tc>
                  <a:txBody>
                    <a:bodyPr/>
                    <a:lstStyle/>
                    <a:p>
                      <a:pPr algn="ctr"/>
                      <a:r>
                        <a:rPr lang="en-US" dirty="0"/>
                        <a:t>G</a:t>
                      </a:r>
                    </a:p>
                  </a:txBody>
                  <a:tcPr/>
                </a:tc>
                <a:tc>
                  <a:txBody>
                    <a:bodyPr/>
                    <a:lstStyle/>
                    <a:p>
                      <a:pPr algn="ctr"/>
                      <a:r>
                        <a:rPr lang="en-US" dirty="0"/>
                        <a:t>5</a:t>
                      </a:r>
                    </a:p>
                  </a:txBody>
                  <a:tcPr/>
                </a:tc>
                <a:tc>
                  <a:txBody>
                    <a:bodyPr/>
                    <a:lstStyle/>
                    <a:p>
                      <a:pPr algn="ctr"/>
                      <a:r>
                        <a:rPr lang="en-US" dirty="0"/>
                        <a:t>3</a:t>
                      </a:r>
                    </a:p>
                  </a:txBody>
                  <a:tcPr/>
                </a:tc>
                <a:tc>
                  <a:txBody>
                    <a:bodyPr/>
                    <a:lstStyle/>
                    <a:p>
                      <a:pPr algn="ctr"/>
                      <a:r>
                        <a:rPr lang="en-US" dirty="0"/>
                        <a:t>7</a:t>
                      </a:r>
                    </a:p>
                  </a:txBody>
                  <a:tcPr/>
                </a:tc>
                <a:tc>
                  <a:txBody>
                    <a:bodyPr/>
                    <a:lstStyle/>
                    <a:p>
                      <a:pPr algn="ctr"/>
                      <a:r>
                        <a:rPr lang="en-US" dirty="0"/>
                        <a:t>10</a:t>
                      </a:r>
                    </a:p>
                  </a:txBody>
                  <a:tcPr/>
                </a:tc>
                <a:tc>
                  <a:txBody>
                    <a:bodyPr/>
                    <a:lstStyle/>
                    <a:p>
                      <a:pPr algn="ctr"/>
                      <a:r>
                        <a:rPr lang="en-US" dirty="0"/>
                        <a:t>0</a:t>
                      </a:r>
                    </a:p>
                  </a:txBody>
                  <a:tcPr/>
                </a:tc>
                <a:extLst>
                  <a:ext uri="{0D108BD9-81ED-4DB2-BD59-A6C34878D82A}">
                    <a16:rowId xmlns:a16="http://schemas.microsoft.com/office/drawing/2014/main" val="3242974345"/>
                  </a:ext>
                </a:extLst>
              </a:tr>
              <a:tr h="370840">
                <a:tc>
                  <a:txBody>
                    <a:bodyPr/>
                    <a:lstStyle/>
                    <a:p>
                      <a:pPr algn="ctr"/>
                      <a:r>
                        <a:rPr lang="en-US" dirty="0"/>
                        <a:t>T</a:t>
                      </a:r>
                    </a:p>
                  </a:txBody>
                  <a:tcPr/>
                </a:tc>
                <a:tc>
                  <a:txBody>
                    <a:bodyPr/>
                    <a:lstStyle/>
                    <a:p>
                      <a:pPr algn="ctr"/>
                      <a:r>
                        <a:rPr lang="en-US" dirty="0"/>
                        <a:t>8</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5</a:t>
                      </a:r>
                    </a:p>
                  </a:txBody>
                  <a:tcPr/>
                </a:tc>
                <a:extLst>
                  <a:ext uri="{0D108BD9-81ED-4DB2-BD59-A6C34878D82A}">
                    <a16:rowId xmlns:a16="http://schemas.microsoft.com/office/drawing/2014/main" val="967363538"/>
                  </a:ext>
                </a:extLst>
              </a:tr>
            </a:tbl>
          </a:graphicData>
        </a:graphic>
      </p:graphicFrame>
    </p:spTree>
    <p:extLst>
      <p:ext uri="{BB962C8B-B14F-4D97-AF65-F5344CB8AC3E}">
        <p14:creationId xmlns:p14="http://schemas.microsoft.com/office/powerpoint/2010/main" val="29369323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3FF454-CC8D-9C46-82C2-814F28116372}"/>
              </a:ext>
            </a:extLst>
          </p:cNvPr>
          <p:cNvPicPr>
            <a:picLocks noChangeAspect="1"/>
          </p:cNvPicPr>
          <p:nvPr/>
        </p:nvPicPr>
        <p:blipFill>
          <a:blip r:embed="rId2"/>
          <a:stretch>
            <a:fillRect/>
          </a:stretch>
        </p:blipFill>
        <p:spPr>
          <a:xfrm>
            <a:off x="279400" y="2516528"/>
            <a:ext cx="11633200" cy="4368800"/>
          </a:xfrm>
          <a:prstGeom prst="rect">
            <a:avLst/>
          </a:prstGeom>
        </p:spPr>
      </p:pic>
      <p:sp>
        <p:nvSpPr>
          <p:cNvPr id="2" name="Title 1"/>
          <p:cNvSpPr>
            <a:spLocks noGrp="1"/>
          </p:cNvSpPr>
          <p:nvPr>
            <p:ph type="title"/>
          </p:nvPr>
        </p:nvSpPr>
        <p:spPr/>
        <p:txBody>
          <a:bodyPr/>
          <a:lstStyle/>
          <a:p>
            <a:r>
              <a:rPr lang="en-US" dirty="0"/>
              <a:t>Sequence-specific transcription factors drive gene regulation</a:t>
            </a:r>
          </a:p>
        </p:txBody>
      </p:sp>
      <p:sp>
        <p:nvSpPr>
          <p:cNvPr id="7" name="Rectangle 6"/>
          <p:cNvSpPr/>
          <p:nvPr/>
        </p:nvSpPr>
        <p:spPr>
          <a:xfrm>
            <a:off x="7647405" y="2358766"/>
            <a:ext cx="1780323" cy="3061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749705" y="2844707"/>
            <a:ext cx="2237848" cy="4663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069064" y="1717350"/>
            <a:ext cx="1780323" cy="3061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cxnSpLocks/>
            <a:stCxn id="9" idx="3"/>
          </p:cNvCxnSpPr>
          <p:nvPr/>
        </p:nvCxnSpPr>
        <p:spPr>
          <a:xfrm>
            <a:off x="5849387" y="1870443"/>
            <a:ext cx="1295484" cy="1603819"/>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p:cNvCxnSpPr>
          <p:nvPr/>
        </p:nvCxnSpPr>
        <p:spPr>
          <a:xfrm>
            <a:off x="5833064" y="1840638"/>
            <a:ext cx="333490" cy="1772138"/>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p:cNvCxnSpPr>
          <p:nvPr/>
        </p:nvCxnSpPr>
        <p:spPr>
          <a:xfrm>
            <a:off x="5849386" y="1840638"/>
            <a:ext cx="799445" cy="1475862"/>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2E0A75B-077D-284B-8D68-7B64DBE11F35}"/>
              </a:ext>
            </a:extLst>
          </p:cNvPr>
          <p:cNvCxnSpPr>
            <a:cxnSpLocks/>
            <a:stCxn id="9" idx="3"/>
          </p:cNvCxnSpPr>
          <p:nvPr/>
        </p:nvCxnSpPr>
        <p:spPr>
          <a:xfrm>
            <a:off x="5849387" y="1870443"/>
            <a:ext cx="641060" cy="1772138"/>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E055549-A533-A64E-9BD8-5E988DEB93BB}"/>
              </a:ext>
            </a:extLst>
          </p:cNvPr>
          <p:cNvCxnSpPr>
            <a:cxnSpLocks/>
            <a:stCxn id="9" idx="3"/>
          </p:cNvCxnSpPr>
          <p:nvPr/>
        </p:nvCxnSpPr>
        <p:spPr>
          <a:xfrm>
            <a:off x="5849387" y="1870443"/>
            <a:ext cx="1648712" cy="1865621"/>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65F01BF-B6DC-4245-A55D-D054DA0F9371}"/>
              </a:ext>
            </a:extLst>
          </p:cNvPr>
          <p:cNvSpPr txBox="1"/>
          <p:nvPr/>
        </p:nvSpPr>
        <p:spPr>
          <a:xfrm>
            <a:off x="26894" y="6544235"/>
            <a:ext cx="2115323" cy="276999"/>
          </a:xfrm>
          <a:prstGeom prst="rect">
            <a:avLst/>
          </a:prstGeom>
          <a:noFill/>
        </p:spPr>
        <p:txBody>
          <a:bodyPr wrap="none" rtlCol="0">
            <a:spAutoFit/>
          </a:bodyPr>
          <a:lstStyle/>
          <a:p>
            <a:r>
              <a:rPr lang="en-US" sz="1200" dirty="0"/>
              <a:t>Small &amp; </a:t>
            </a:r>
            <a:r>
              <a:rPr lang="en-US" sz="1200" dirty="0" err="1"/>
              <a:t>Arnosti</a:t>
            </a:r>
            <a:r>
              <a:rPr lang="en-US" sz="1200" dirty="0"/>
              <a:t>, </a:t>
            </a:r>
            <a:r>
              <a:rPr lang="en-US" sz="1200" i="1" dirty="0"/>
              <a:t>Genetics</a:t>
            </a:r>
            <a:r>
              <a:rPr lang="en-US" sz="1200" dirty="0"/>
              <a:t> 2020</a:t>
            </a:r>
          </a:p>
        </p:txBody>
      </p:sp>
      <p:sp>
        <p:nvSpPr>
          <p:cNvPr id="3" name="Slide Number Placeholder 2">
            <a:extLst>
              <a:ext uri="{FF2B5EF4-FFF2-40B4-BE49-F238E27FC236}">
                <a16:creationId xmlns:a16="http://schemas.microsoft.com/office/drawing/2014/main" id="{6AAAE922-05BC-87E6-C3A3-2B2BDA425CC0}"/>
              </a:ext>
            </a:extLst>
          </p:cNvPr>
          <p:cNvSpPr>
            <a:spLocks noGrp="1"/>
          </p:cNvSpPr>
          <p:nvPr>
            <p:ph type="sldNum" sz="quarter" idx="12"/>
          </p:nvPr>
        </p:nvSpPr>
        <p:spPr/>
        <p:txBody>
          <a:bodyPr/>
          <a:lstStyle/>
          <a:p>
            <a:fld id="{3CCACD2C-B79C-B240-AB66-3D9B004523F1}" type="slidenum">
              <a:rPr lang="en-US" smtClean="0"/>
              <a:t>5</a:t>
            </a:fld>
            <a:endParaRPr lang="en-US"/>
          </a:p>
        </p:txBody>
      </p:sp>
    </p:spTree>
    <p:extLst>
      <p:ext uri="{BB962C8B-B14F-4D97-AF65-F5344CB8AC3E}">
        <p14:creationId xmlns:p14="http://schemas.microsoft.com/office/powerpoint/2010/main" val="2055018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0549C6-3D1C-9E4B-83C4-E53AF08960FA}"/>
              </a:ext>
            </a:extLst>
          </p:cNvPr>
          <p:cNvSpPr>
            <a:spLocks noGrp="1"/>
          </p:cNvSpPr>
          <p:nvPr>
            <p:ph type="title"/>
          </p:nvPr>
        </p:nvSpPr>
        <p:spPr/>
        <p:txBody>
          <a:bodyPr/>
          <a:lstStyle/>
          <a:p>
            <a:r>
              <a:rPr lang="en-US" dirty="0"/>
              <a:t>Dynamic programming for motif p-values</a:t>
            </a:r>
          </a:p>
        </p:txBody>
      </p:sp>
      <p:graphicFrame>
        <p:nvGraphicFramePr>
          <p:cNvPr id="7" name="Table 6">
            <a:extLst>
              <a:ext uri="{FF2B5EF4-FFF2-40B4-BE49-F238E27FC236}">
                <a16:creationId xmlns:a16="http://schemas.microsoft.com/office/drawing/2014/main" id="{D5F1E83F-506A-AF48-820F-E55F5A1C8941}"/>
              </a:ext>
            </a:extLst>
          </p:cNvPr>
          <p:cNvGraphicFramePr>
            <a:graphicFrameLocks noGrp="1"/>
          </p:cNvGraphicFramePr>
          <p:nvPr/>
        </p:nvGraphicFramePr>
        <p:xfrm>
          <a:off x="838200" y="1990326"/>
          <a:ext cx="10622280" cy="24942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837801029"/>
                    </a:ext>
                  </a:extLst>
                </a:gridCol>
                <a:gridCol w="208280">
                  <a:extLst>
                    <a:ext uri="{9D8B030D-6E8A-4147-A177-3AD203B41FA5}">
                      <a16:colId xmlns:a16="http://schemas.microsoft.com/office/drawing/2014/main" val="1130130640"/>
                    </a:ext>
                  </a:extLst>
                </a:gridCol>
                <a:gridCol w="208280">
                  <a:extLst>
                    <a:ext uri="{9D8B030D-6E8A-4147-A177-3AD203B41FA5}">
                      <a16:colId xmlns:a16="http://schemas.microsoft.com/office/drawing/2014/main" val="337414394"/>
                    </a:ext>
                  </a:extLst>
                </a:gridCol>
                <a:gridCol w="208280">
                  <a:extLst>
                    <a:ext uri="{9D8B030D-6E8A-4147-A177-3AD203B41FA5}">
                      <a16:colId xmlns:a16="http://schemas.microsoft.com/office/drawing/2014/main" val="2206553190"/>
                    </a:ext>
                  </a:extLst>
                </a:gridCol>
                <a:gridCol w="208280">
                  <a:extLst>
                    <a:ext uri="{9D8B030D-6E8A-4147-A177-3AD203B41FA5}">
                      <a16:colId xmlns:a16="http://schemas.microsoft.com/office/drawing/2014/main" val="2014990826"/>
                    </a:ext>
                  </a:extLst>
                </a:gridCol>
                <a:gridCol w="208280">
                  <a:extLst>
                    <a:ext uri="{9D8B030D-6E8A-4147-A177-3AD203B41FA5}">
                      <a16:colId xmlns:a16="http://schemas.microsoft.com/office/drawing/2014/main" val="543338469"/>
                    </a:ext>
                  </a:extLst>
                </a:gridCol>
                <a:gridCol w="208280">
                  <a:extLst>
                    <a:ext uri="{9D8B030D-6E8A-4147-A177-3AD203B41FA5}">
                      <a16:colId xmlns:a16="http://schemas.microsoft.com/office/drawing/2014/main" val="2688867937"/>
                    </a:ext>
                  </a:extLst>
                </a:gridCol>
                <a:gridCol w="208280">
                  <a:extLst>
                    <a:ext uri="{9D8B030D-6E8A-4147-A177-3AD203B41FA5}">
                      <a16:colId xmlns:a16="http://schemas.microsoft.com/office/drawing/2014/main" val="2490015476"/>
                    </a:ext>
                  </a:extLst>
                </a:gridCol>
                <a:gridCol w="208280">
                  <a:extLst>
                    <a:ext uri="{9D8B030D-6E8A-4147-A177-3AD203B41FA5}">
                      <a16:colId xmlns:a16="http://schemas.microsoft.com/office/drawing/2014/main" val="3303583791"/>
                    </a:ext>
                  </a:extLst>
                </a:gridCol>
                <a:gridCol w="208280">
                  <a:extLst>
                    <a:ext uri="{9D8B030D-6E8A-4147-A177-3AD203B41FA5}">
                      <a16:colId xmlns:a16="http://schemas.microsoft.com/office/drawing/2014/main" val="4154613999"/>
                    </a:ext>
                  </a:extLst>
                </a:gridCol>
                <a:gridCol w="208280">
                  <a:extLst>
                    <a:ext uri="{9D8B030D-6E8A-4147-A177-3AD203B41FA5}">
                      <a16:colId xmlns:a16="http://schemas.microsoft.com/office/drawing/2014/main" val="1378370502"/>
                    </a:ext>
                  </a:extLst>
                </a:gridCol>
                <a:gridCol w="208280">
                  <a:extLst>
                    <a:ext uri="{9D8B030D-6E8A-4147-A177-3AD203B41FA5}">
                      <a16:colId xmlns:a16="http://schemas.microsoft.com/office/drawing/2014/main" val="1921952693"/>
                    </a:ext>
                  </a:extLst>
                </a:gridCol>
                <a:gridCol w="208280">
                  <a:extLst>
                    <a:ext uri="{9D8B030D-6E8A-4147-A177-3AD203B41FA5}">
                      <a16:colId xmlns:a16="http://schemas.microsoft.com/office/drawing/2014/main" val="2725782867"/>
                    </a:ext>
                  </a:extLst>
                </a:gridCol>
                <a:gridCol w="208280">
                  <a:extLst>
                    <a:ext uri="{9D8B030D-6E8A-4147-A177-3AD203B41FA5}">
                      <a16:colId xmlns:a16="http://schemas.microsoft.com/office/drawing/2014/main" val="434203455"/>
                    </a:ext>
                  </a:extLst>
                </a:gridCol>
                <a:gridCol w="208280">
                  <a:extLst>
                    <a:ext uri="{9D8B030D-6E8A-4147-A177-3AD203B41FA5}">
                      <a16:colId xmlns:a16="http://schemas.microsoft.com/office/drawing/2014/main" val="1582041923"/>
                    </a:ext>
                  </a:extLst>
                </a:gridCol>
                <a:gridCol w="208280">
                  <a:extLst>
                    <a:ext uri="{9D8B030D-6E8A-4147-A177-3AD203B41FA5}">
                      <a16:colId xmlns:a16="http://schemas.microsoft.com/office/drawing/2014/main" val="4069350621"/>
                    </a:ext>
                  </a:extLst>
                </a:gridCol>
                <a:gridCol w="208280">
                  <a:extLst>
                    <a:ext uri="{9D8B030D-6E8A-4147-A177-3AD203B41FA5}">
                      <a16:colId xmlns:a16="http://schemas.microsoft.com/office/drawing/2014/main" val="3796759534"/>
                    </a:ext>
                  </a:extLst>
                </a:gridCol>
                <a:gridCol w="208280">
                  <a:extLst>
                    <a:ext uri="{9D8B030D-6E8A-4147-A177-3AD203B41FA5}">
                      <a16:colId xmlns:a16="http://schemas.microsoft.com/office/drawing/2014/main" val="37013869"/>
                    </a:ext>
                  </a:extLst>
                </a:gridCol>
                <a:gridCol w="208280">
                  <a:extLst>
                    <a:ext uri="{9D8B030D-6E8A-4147-A177-3AD203B41FA5}">
                      <a16:colId xmlns:a16="http://schemas.microsoft.com/office/drawing/2014/main" val="4237958116"/>
                    </a:ext>
                  </a:extLst>
                </a:gridCol>
                <a:gridCol w="208280">
                  <a:extLst>
                    <a:ext uri="{9D8B030D-6E8A-4147-A177-3AD203B41FA5}">
                      <a16:colId xmlns:a16="http://schemas.microsoft.com/office/drawing/2014/main" val="4100326859"/>
                    </a:ext>
                  </a:extLst>
                </a:gridCol>
                <a:gridCol w="208280">
                  <a:extLst>
                    <a:ext uri="{9D8B030D-6E8A-4147-A177-3AD203B41FA5}">
                      <a16:colId xmlns:a16="http://schemas.microsoft.com/office/drawing/2014/main" val="783130004"/>
                    </a:ext>
                  </a:extLst>
                </a:gridCol>
                <a:gridCol w="208280">
                  <a:extLst>
                    <a:ext uri="{9D8B030D-6E8A-4147-A177-3AD203B41FA5}">
                      <a16:colId xmlns:a16="http://schemas.microsoft.com/office/drawing/2014/main" val="4014905775"/>
                    </a:ext>
                  </a:extLst>
                </a:gridCol>
                <a:gridCol w="208280">
                  <a:extLst>
                    <a:ext uri="{9D8B030D-6E8A-4147-A177-3AD203B41FA5}">
                      <a16:colId xmlns:a16="http://schemas.microsoft.com/office/drawing/2014/main" val="3532781489"/>
                    </a:ext>
                  </a:extLst>
                </a:gridCol>
                <a:gridCol w="208280">
                  <a:extLst>
                    <a:ext uri="{9D8B030D-6E8A-4147-A177-3AD203B41FA5}">
                      <a16:colId xmlns:a16="http://schemas.microsoft.com/office/drawing/2014/main" val="2180044286"/>
                    </a:ext>
                  </a:extLst>
                </a:gridCol>
                <a:gridCol w="208280">
                  <a:extLst>
                    <a:ext uri="{9D8B030D-6E8A-4147-A177-3AD203B41FA5}">
                      <a16:colId xmlns:a16="http://schemas.microsoft.com/office/drawing/2014/main" val="54962889"/>
                    </a:ext>
                  </a:extLst>
                </a:gridCol>
                <a:gridCol w="208280">
                  <a:extLst>
                    <a:ext uri="{9D8B030D-6E8A-4147-A177-3AD203B41FA5}">
                      <a16:colId xmlns:a16="http://schemas.microsoft.com/office/drawing/2014/main" val="3465588258"/>
                    </a:ext>
                  </a:extLst>
                </a:gridCol>
                <a:gridCol w="208280">
                  <a:extLst>
                    <a:ext uri="{9D8B030D-6E8A-4147-A177-3AD203B41FA5}">
                      <a16:colId xmlns:a16="http://schemas.microsoft.com/office/drawing/2014/main" val="3217530528"/>
                    </a:ext>
                  </a:extLst>
                </a:gridCol>
                <a:gridCol w="208280">
                  <a:extLst>
                    <a:ext uri="{9D8B030D-6E8A-4147-A177-3AD203B41FA5}">
                      <a16:colId xmlns:a16="http://schemas.microsoft.com/office/drawing/2014/main" val="2579886863"/>
                    </a:ext>
                  </a:extLst>
                </a:gridCol>
                <a:gridCol w="208280">
                  <a:extLst>
                    <a:ext uri="{9D8B030D-6E8A-4147-A177-3AD203B41FA5}">
                      <a16:colId xmlns:a16="http://schemas.microsoft.com/office/drawing/2014/main" val="2276988309"/>
                    </a:ext>
                  </a:extLst>
                </a:gridCol>
                <a:gridCol w="208280">
                  <a:extLst>
                    <a:ext uri="{9D8B030D-6E8A-4147-A177-3AD203B41FA5}">
                      <a16:colId xmlns:a16="http://schemas.microsoft.com/office/drawing/2014/main" val="1003958924"/>
                    </a:ext>
                  </a:extLst>
                </a:gridCol>
                <a:gridCol w="208280">
                  <a:extLst>
                    <a:ext uri="{9D8B030D-6E8A-4147-A177-3AD203B41FA5}">
                      <a16:colId xmlns:a16="http://schemas.microsoft.com/office/drawing/2014/main" val="2793500449"/>
                    </a:ext>
                  </a:extLst>
                </a:gridCol>
                <a:gridCol w="208280">
                  <a:extLst>
                    <a:ext uri="{9D8B030D-6E8A-4147-A177-3AD203B41FA5}">
                      <a16:colId xmlns:a16="http://schemas.microsoft.com/office/drawing/2014/main" val="1465247646"/>
                    </a:ext>
                  </a:extLst>
                </a:gridCol>
                <a:gridCol w="208280">
                  <a:extLst>
                    <a:ext uri="{9D8B030D-6E8A-4147-A177-3AD203B41FA5}">
                      <a16:colId xmlns:a16="http://schemas.microsoft.com/office/drawing/2014/main" val="2209548404"/>
                    </a:ext>
                  </a:extLst>
                </a:gridCol>
                <a:gridCol w="208280">
                  <a:extLst>
                    <a:ext uri="{9D8B030D-6E8A-4147-A177-3AD203B41FA5}">
                      <a16:colId xmlns:a16="http://schemas.microsoft.com/office/drawing/2014/main" val="379779343"/>
                    </a:ext>
                  </a:extLst>
                </a:gridCol>
                <a:gridCol w="208280">
                  <a:extLst>
                    <a:ext uri="{9D8B030D-6E8A-4147-A177-3AD203B41FA5}">
                      <a16:colId xmlns:a16="http://schemas.microsoft.com/office/drawing/2014/main" val="3241698108"/>
                    </a:ext>
                  </a:extLst>
                </a:gridCol>
                <a:gridCol w="208280">
                  <a:extLst>
                    <a:ext uri="{9D8B030D-6E8A-4147-A177-3AD203B41FA5}">
                      <a16:colId xmlns:a16="http://schemas.microsoft.com/office/drawing/2014/main" val="1768213853"/>
                    </a:ext>
                  </a:extLst>
                </a:gridCol>
                <a:gridCol w="208280">
                  <a:extLst>
                    <a:ext uri="{9D8B030D-6E8A-4147-A177-3AD203B41FA5}">
                      <a16:colId xmlns:a16="http://schemas.microsoft.com/office/drawing/2014/main" val="945638497"/>
                    </a:ext>
                  </a:extLst>
                </a:gridCol>
                <a:gridCol w="208280">
                  <a:extLst>
                    <a:ext uri="{9D8B030D-6E8A-4147-A177-3AD203B41FA5}">
                      <a16:colId xmlns:a16="http://schemas.microsoft.com/office/drawing/2014/main" val="1304553065"/>
                    </a:ext>
                  </a:extLst>
                </a:gridCol>
                <a:gridCol w="208280">
                  <a:extLst>
                    <a:ext uri="{9D8B030D-6E8A-4147-A177-3AD203B41FA5}">
                      <a16:colId xmlns:a16="http://schemas.microsoft.com/office/drawing/2014/main" val="2662435804"/>
                    </a:ext>
                  </a:extLst>
                </a:gridCol>
                <a:gridCol w="208280">
                  <a:extLst>
                    <a:ext uri="{9D8B030D-6E8A-4147-A177-3AD203B41FA5}">
                      <a16:colId xmlns:a16="http://schemas.microsoft.com/office/drawing/2014/main" val="1129765255"/>
                    </a:ext>
                  </a:extLst>
                </a:gridCol>
                <a:gridCol w="208280">
                  <a:extLst>
                    <a:ext uri="{9D8B030D-6E8A-4147-A177-3AD203B41FA5}">
                      <a16:colId xmlns:a16="http://schemas.microsoft.com/office/drawing/2014/main" val="1149774093"/>
                    </a:ext>
                  </a:extLst>
                </a:gridCol>
                <a:gridCol w="208280">
                  <a:extLst>
                    <a:ext uri="{9D8B030D-6E8A-4147-A177-3AD203B41FA5}">
                      <a16:colId xmlns:a16="http://schemas.microsoft.com/office/drawing/2014/main" val="3913738739"/>
                    </a:ext>
                  </a:extLst>
                </a:gridCol>
                <a:gridCol w="208280">
                  <a:extLst>
                    <a:ext uri="{9D8B030D-6E8A-4147-A177-3AD203B41FA5}">
                      <a16:colId xmlns:a16="http://schemas.microsoft.com/office/drawing/2014/main" val="943653088"/>
                    </a:ext>
                  </a:extLst>
                </a:gridCol>
                <a:gridCol w="208280">
                  <a:extLst>
                    <a:ext uri="{9D8B030D-6E8A-4147-A177-3AD203B41FA5}">
                      <a16:colId xmlns:a16="http://schemas.microsoft.com/office/drawing/2014/main" val="3441724175"/>
                    </a:ext>
                  </a:extLst>
                </a:gridCol>
                <a:gridCol w="208280">
                  <a:extLst>
                    <a:ext uri="{9D8B030D-6E8A-4147-A177-3AD203B41FA5}">
                      <a16:colId xmlns:a16="http://schemas.microsoft.com/office/drawing/2014/main" val="4241954164"/>
                    </a:ext>
                  </a:extLst>
                </a:gridCol>
                <a:gridCol w="208280">
                  <a:extLst>
                    <a:ext uri="{9D8B030D-6E8A-4147-A177-3AD203B41FA5}">
                      <a16:colId xmlns:a16="http://schemas.microsoft.com/office/drawing/2014/main" val="4238060992"/>
                    </a:ext>
                  </a:extLst>
                </a:gridCol>
                <a:gridCol w="208280">
                  <a:extLst>
                    <a:ext uri="{9D8B030D-6E8A-4147-A177-3AD203B41FA5}">
                      <a16:colId xmlns:a16="http://schemas.microsoft.com/office/drawing/2014/main" val="3729368416"/>
                    </a:ext>
                  </a:extLst>
                </a:gridCol>
                <a:gridCol w="208280">
                  <a:extLst>
                    <a:ext uri="{9D8B030D-6E8A-4147-A177-3AD203B41FA5}">
                      <a16:colId xmlns:a16="http://schemas.microsoft.com/office/drawing/2014/main" val="4003014169"/>
                    </a:ext>
                  </a:extLst>
                </a:gridCol>
                <a:gridCol w="208280">
                  <a:extLst>
                    <a:ext uri="{9D8B030D-6E8A-4147-A177-3AD203B41FA5}">
                      <a16:colId xmlns:a16="http://schemas.microsoft.com/office/drawing/2014/main" val="854005344"/>
                    </a:ext>
                  </a:extLst>
                </a:gridCol>
                <a:gridCol w="208280">
                  <a:extLst>
                    <a:ext uri="{9D8B030D-6E8A-4147-A177-3AD203B41FA5}">
                      <a16:colId xmlns:a16="http://schemas.microsoft.com/office/drawing/2014/main" val="185235014"/>
                    </a:ext>
                  </a:extLst>
                </a:gridCol>
                <a:gridCol w="208280">
                  <a:extLst>
                    <a:ext uri="{9D8B030D-6E8A-4147-A177-3AD203B41FA5}">
                      <a16:colId xmlns:a16="http://schemas.microsoft.com/office/drawing/2014/main" val="1913606669"/>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tc>
                  <a:txBody>
                    <a:bodyPr/>
                    <a:lstStyle/>
                    <a:p>
                      <a:r>
                        <a:rPr lang="en-US" dirty="0"/>
                        <a:t>11</a:t>
                      </a:r>
                    </a:p>
                  </a:txBody>
                  <a:tcPr/>
                </a:tc>
                <a:tc>
                  <a:txBody>
                    <a:bodyPr/>
                    <a:lstStyle/>
                    <a:p>
                      <a:r>
                        <a:rPr lang="en-US" dirty="0"/>
                        <a:t>12</a:t>
                      </a:r>
                    </a:p>
                  </a:txBody>
                  <a:tcPr/>
                </a:tc>
                <a:tc>
                  <a:txBody>
                    <a:bodyPr/>
                    <a:lstStyle/>
                    <a:p>
                      <a:r>
                        <a:rPr lang="en-US" dirty="0"/>
                        <a:t>13</a:t>
                      </a:r>
                    </a:p>
                  </a:txBody>
                  <a:tcPr/>
                </a:tc>
                <a:tc>
                  <a:txBody>
                    <a:bodyPr/>
                    <a:lstStyle/>
                    <a:p>
                      <a:r>
                        <a:rPr lang="en-US" dirty="0"/>
                        <a:t>14</a:t>
                      </a:r>
                    </a:p>
                  </a:txBody>
                  <a:tcPr/>
                </a:tc>
                <a:tc>
                  <a:txBody>
                    <a:bodyPr/>
                    <a:lstStyle/>
                    <a:p>
                      <a:r>
                        <a:rPr lang="en-US" dirty="0"/>
                        <a:t>15</a:t>
                      </a:r>
                    </a:p>
                  </a:txBody>
                  <a:tcPr/>
                </a:tc>
                <a:tc>
                  <a:txBody>
                    <a:bodyPr/>
                    <a:lstStyle/>
                    <a:p>
                      <a:r>
                        <a:rPr lang="en-US" dirty="0"/>
                        <a:t>16</a:t>
                      </a:r>
                    </a:p>
                  </a:txBody>
                  <a:tcPr/>
                </a:tc>
                <a:tc>
                  <a:txBody>
                    <a:bodyPr/>
                    <a:lstStyle/>
                    <a:p>
                      <a:r>
                        <a:rPr lang="en-US" dirty="0"/>
                        <a:t>17</a:t>
                      </a:r>
                    </a:p>
                  </a:txBody>
                  <a:tcPr/>
                </a:tc>
                <a:tc>
                  <a:txBody>
                    <a:bodyPr/>
                    <a:lstStyle/>
                    <a:p>
                      <a:r>
                        <a:rPr lang="en-US" dirty="0"/>
                        <a:t>18</a:t>
                      </a:r>
                    </a:p>
                  </a:txBody>
                  <a:tcPr/>
                </a:tc>
                <a:tc>
                  <a:txBody>
                    <a:bodyPr/>
                    <a:lstStyle/>
                    <a:p>
                      <a:r>
                        <a:rPr lang="en-US" dirty="0"/>
                        <a:t>19</a:t>
                      </a:r>
                    </a:p>
                  </a:txBody>
                  <a:tcPr/>
                </a:tc>
                <a:tc>
                  <a:txBody>
                    <a:bodyPr/>
                    <a:lstStyle/>
                    <a:p>
                      <a:r>
                        <a:rPr lang="en-US" dirty="0"/>
                        <a:t>20</a:t>
                      </a:r>
                    </a:p>
                  </a:txBody>
                  <a:tcPr/>
                </a:tc>
                <a:tc>
                  <a:txBody>
                    <a:bodyPr/>
                    <a:lstStyle/>
                    <a:p>
                      <a:r>
                        <a:rPr lang="en-US" dirty="0"/>
                        <a:t>21</a:t>
                      </a:r>
                    </a:p>
                  </a:txBody>
                  <a:tcPr/>
                </a:tc>
                <a:tc>
                  <a:txBody>
                    <a:bodyPr/>
                    <a:lstStyle/>
                    <a:p>
                      <a:r>
                        <a:rPr lang="en-US" dirty="0"/>
                        <a:t>22</a:t>
                      </a:r>
                    </a:p>
                  </a:txBody>
                  <a:tcPr/>
                </a:tc>
                <a:tc>
                  <a:txBody>
                    <a:bodyPr/>
                    <a:lstStyle/>
                    <a:p>
                      <a:r>
                        <a:rPr lang="en-US" dirty="0"/>
                        <a:t>23</a:t>
                      </a:r>
                    </a:p>
                  </a:txBody>
                  <a:tcPr/>
                </a:tc>
                <a:tc>
                  <a:txBody>
                    <a:bodyPr/>
                    <a:lstStyle/>
                    <a:p>
                      <a:r>
                        <a:rPr lang="en-US" dirty="0"/>
                        <a:t>24</a:t>
                      </a:r>
                    </a:p>
                  </a:txBody>
                  <a:tcPr/>
                </a:tc>
                <a:tc>
                  <a:txBody>
                    <a:bodyPr/>
                    <a:lstStyle/>
                    <a:p>
                      <a:r>
                        <a:rPr lang="en-US" dirty="0"/>
                        <a:t>25</a:t>
                      </a:r>
                    </a:p>
                  </a:txBody>
                  <a:tcPr/>
                </a:tc>
                <a:tc>
                  <a:txBody>
                    <a:bodyPr/>
                    <a:lstStyle/>
                    <a:p>
                      <a:r>
                        <a:rPr lang="en-US" dirty="0"/>
                        <a:t>26</a:t>
                      </a:r>
                    </a:p>
                  </a:txBody>
                  <a:tcPr/>
                </a:tc>
                <a:tc>
                  <a:txBody>
                    <a:bodyPr/>
                    <a:lstStyle/>
                    <a:p>
                      <a:r>
                        <a:rPr lang="en-US" dirty="0"/>
                        <a:t>27</a:t>
                      </a:r>
                    </a:p>
                  </a:txBody>
                  <a:tcPr/>
                </a:tc>
                <a:tc>
                  <a:txBody>
                    <a:bodyPr/>
                    <a:lstStyle/>
                    <a:p>
                      <a:r>
                        <a:rPr lang="en-US" dirty="0"/>
                        <a:t>28</a:t>
                      </a:r>
                    </a:p>
                  </a:txBody>
                  <a:tcPr/>
                </a:tc>
                <a:tc>
                  <a:txBody>
                    <a:bodyPr/>
                    <a:lstStyle/>
                    <a:p>
                      <a:r>
                        <a:rPr lang="en-US" dirty="0"/>
                        <a:t>29</a:t>
                      </a:r>
                    </a:p>
                  </a:txBody>
                  <a:tcPr/>
                </a:tc>
                <a:tc>
                  <a:txBody>
                    <a:bodyPr/>
                    <a:lstStyle/>
                    <a:p>
                      <a:r>
                        <a:rPr lang="en-US" dirty="0"/>
                        <a:t>30</a:t>
                      </a:r>
                    </a:p>
                  </a:txBody>
                  <a:tcPr/>
                </a:tc>
                <a:tc>
                  <a:txBody>
                    <a:bodyPr/>
                    <a:lstStyle/>
                    <a:p>
                      <a:r>
                        <a:rPr lang="en-US" dirty="0"/>
                        <a:t>31</a:t>
                      </a:r>
                    </a:p>
                  </a:txBody>
                  <a:tcPr/>
                </a:tc>
                <a:tc>
                  <a:txBody>
                    <a:bodyPr/>
                    <a:lstStyle/>
                    <a:p>
                      <a:r>
                        <a:rPr lang="en-US" dirty="0"/>
                        <a:t>32</a:t>
                      </a:r>
                    </a:p>
                  </a:txBody>
                  <a:tcPr/>
                </a:tc>
                <a:tc>
                  <a:txBody>
                    <a:bodyPr/>
                    <a:lstStyle/>
                    <a:p>
                      <a:r>
                        <a:rPr lang="en-US" dirty="0"/>
                        <a:t>33</a:t>
                      </a:r>
                    </a:p>
                  </a:txBody>
                  <a:tcPr/>
                </a:tc>
                <a:tc>
                  <a:txBody>
                    <a:bodyPr/>
                    <a:lstStyle/>
                    <a:p>
                      <a:r>
                        <a:rPr lang="en-US" dirty="0"/>
                        <a:t>34</a:t>
                      </a:r>
                    </a:p>
                  </a:txBody>
                  <a:tcPr/>
                </a:tc>
                <a:tc>
                  <a:txBody>
                    <a:bodyPr/>
                    <a:lstStyle/>
                    <a:p>
                      <a:r>
                        <a:rPr lang="en-US" dirty="0"/>
                        <a:t>35</a:t>
                      </a:r>
                    </a:p>
                  </a:txBody>
                  <a:tcPr/>
                </a:tc>
                <a:tc>
                  <a:txBody>
                    <a:bodyPr/>
                    <a:lstStyle/>
                    <a:p>
                      <a:r>
                        <a:rPr lang="en-US" dirty="0"/>
                        <a:t>36</a:t>
                      </a:r>
                    </a:p>
                  </a:txBody>
                  <a:tcPr/>
                </a:tc>
                <a:tc>
                  <a:txBody>
                    <a:bodyPr/>
                    <a:lstStyle/>
                    <a:p>
                      <a:r>
                        <a:rPr lang="en-US" dirty="0"/>
                        <a:t>37</a:t>
                      </a:r>
                    </a:p>
                  </a:txBody>
                  <a:tcPr/>
                </a:tc>
                <a:tc>
                  <a:txBody>
                    <a:bodyPr/>
                    <a:lstStyle/>
                    <a:p>
                      <a:r>
                        <a:rPr lang="en-US" dirty="0"/>
                        <a:t>38</a:t>
                      </a:r>
                    </a:p>
                  </a:txBody>
                  <a:tcPr/>
                </a:tc>
                <a:tc>
                  <a:txBody>
                    <a:bodyPr/>
                    <a:lstStyle/>
                    <a:p>
                      <a:r>
                        <a:rPr lang="en-US" dirty="0"/>
                        <a:t>39</a:t>
                      </a:r>
                    </a:p>
                  </a:txBody>
                  <a:tcPr/>
                </a:tc>
                <a:tc>
                  <a:txBody>
                    <a:bodyPr/>
                    <a:lstStyle/>
                    <a:p>
                      <a:r>
                        <a:rPr lang="en-US" dirty="0"/>
                        <a:t>40</a:t>
                      </a:r>
                    </a:p>
                  </a:txBody>
                  <a:tcPr/>
                </a:tc>
                <a:tc>
                  <a:txBody>
                    <a:bodyPr/>
                    <a:lstStyle/>
                    <a:p>
                      <a:r>
                        <a:rPr lang="en-US" dirty="0"/>
                        <a:t>41</a:t>
                      </a:r>
                    </a:p>
                  </a:txBody>
                  <a:tcPr/>
                </a:tc>
                <a:tc>
                  <a:txBody>
                    <a:bodyPr/>
                    <a:lstStyle/>
                    <a:p>
                      <a:r>
                        <a:rPr lang="en-US" dirty="0"/>
                        <a:t>42</a:t>
                      </a:r>
                    </a:p>
                  </a:txBody>
                  <a:tcPr/>
                </a:tc>
                <a:tc>
                  <a:txBody>
                    <a:bodyPr/>
                    <a:lstStyle/>
                    <a:p>
                      <a:r>
                        <a:rPr lang="en-US" dirty="0"/>
                        <a:t>43</a:t>
                      </a:r>
                    </a:p>
                  </a:txBody>
                  <a:tcPr/>
                </a:tc>
                <a:tc>
                  <a:txBody>
                    <a:bodyPr/>
                    <a:lstStyle/>
                    <a:p>
                      <a:r>
                        <a:rPr lang="en-US" dirty="0"/>
                        <a:t>44</a:t>
                      </a:r>
                    </a:p>
                  </a:txBody>
                  <a:tcPr/>
                </a:tc>
                <a:tc>
                  <a:txBody>
                    <a:bodyPr/>
                    <a:lstStyle/>
                    <a:p>
                      <a:r>
                        <a:rPr lang="en-US" dirty="0"/>
                        <a:t>45</a:t>
                      </a:r>
                    </a:p>
                  </a:txBody>
                  <a:tcPr/>
                </a:tc>
                <a:tc>
                  <a:txBody>
                    <a:bodyPr/>
                    <a:lstStyle/>
                    <a:p>
                      <a:r>
                        <a:rPr lang="en-US" dirty="0"/>
                        <a:t>46</a:t>
                      </a:r>
                    </a:p>
                  </a:txBody>
                  <a:tcPr/>
                </a:tc>
                <a:tc>
                  <a:txBody>
                    <a:bodyPr/>
                    <a:lstStyle/>
                    <a:p>
                      <a:r>
                        <a:rPr lang="en-US" dirty="0"/>
                        <a:t>47</a:t>
                      </a:r>
                    </a:p>
                  </a:txBody>
                  <a:tcPr/>
                </a:tc>
                <a:tc>
                  <a:txBody>
                    <a:bodyPr/>
                    <a:lstStyle/>
                    <a:p>
                      <a:r>
                        <a:rPr lang="en-US" dirty="0"/>
                        <a:t>48</a:t>
                      </a:r>
                    </a:p>
                  </a:txBody>
                  <a:tcPr/>
                </a:tc>
                <a:tc>
                  <a:txBody>
                    <a:bodyPr/>
                    <a:lstStyle/>
                    <a:p>
                      <a:r>
                        <a:rPr lang="en-US" dirty="0"/>
                        <a:t>49</a:t>
                      </a:r>
                    </a:p>
                  </a:txBody>
                  <a:tcPr/>
                </a:tc>
                <a:tc>
                  <a:txBody>
                    <a:bodyPr/>
                    <a:lstStyle/>
                    <a:p>
                      <a:r>
                        <a:rPr lang="en-US" dirty="0"/>
                        <a:t>50</a:t>
                      </a:r>
                    </a:p>
                  </a:txBody>
                  <a:tcPr/>
                </a:tc>
                <a:extLst>
                  <a:ext uri="{0D108BD9-81ED-4DB2-BD59-A6C34878D82A}">
                    <a16:rowId xmlns:a16="http://schemas.microsoft.com/office/drawing/2014/main" val="2793960841"/>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7108649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4005047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468450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18366346"/>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9120342"/>
                  </a:ext>
                </a:extLst>
              </a:tr>
            </a:tbl>
          </a:graphicData>
        </a:graphic>
      </p:graphicFrame>
      <p:graphicFrame>
        <p:nvGraphicFramePr>
          <p:cNvPr id="8" name="Table 7">
            <a:extLst>
              <a:ext uri="{FF2B5EF4-FFF2-40B4-BE49-F238E27FC236}">
                <a16:creationId xmlns:a16="http://schemas.microsoft.com/office/drawing/2014/main" id="{35FD9E18-7800-FE4F-9A91-A41B408BCF02}"/>
              </a:ext>
            </a:extLst>
          </p:cNvPr>
          <p:cNvGraphicFramePr>
            <a:graphicFrameLocks noGrp="1"/>
          </p:cNvGraphicFramePr>
          <p:nvPr/>
        </p:nvGraphicFramePr>
        <p:xfrm>
          <a:off x="2281382" y="4784244"/>
          <a:ext cx="8128002" cy="1854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974378155"/>
                    </a:ext>
                  </a:extLst>
                </a:gridCol>
                <a:gridCol w="1354667">
                  <a:extLst>
                    <a:ext uri="{9D8B030D-6E8A-4147-A177-3AD203B41FA5}">
                      <a16:colId xmlns:a16="http://schemas.microsoft.com/office/drawing/2014/main" val="1433975822"/>
                    </a:ext>
                  </a:extLst>
                </a:gridCol>
                <a:gridCol w="1354667">
                  <a:extLst>
                    <a:ext uri="{9D8B030D-6E8A-4147-A177-3AD203B41FA5}">
                      <a16:colId xmlns:a16="http://schemas.microsoft.com/office/drawing/2014/main" val="353940655"/>
                    </a:ext>
                  </a:extLst>
                </a:gridCol>
                <a:gridCol w="1354667">
                  <a:extLst>
                    <a:ext uri="{9D8B030D-6E8A-4147-A177-3AD203B41FA5}">
                      <a16:colId xmlns:a16="http://schemas.microsoft.com/office/drawing/2014/main" val="85569439"/>
                    </a:ext>
                  </a:extLst>
                </a:gridCol>
                <a:gridCol w="1354667">
                  <a:extLst>
                    <a:ext uri="{9D8B030D-6E8A-4147-A177-3AD203B41FA5}">
                      <a16:colId xmlns:a16="http://schemas.microsoft.com/office/drawing/2014/main" val="3492148010"/>
                    </a:ext>
                  </a:extLst>
                </a:gridCol>
                <a:gridCol w="1354667">
                  <a:extLst>
                    <a:ext uri="{9D8B030D-6E8A-4147-A177-3AD203B41FA5}">
                      <a16:colId xmlns:a16="http://schemas.microsoft.com/office/drawing/2014/main" val="1017512020"/>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extLst>
                  <a:ext uri="{0D108BD9-81ED-4DB2-BD59-A6C34878D82A}">
                    <a16:rowId xmlns:a16="http://schemas.microsoft.com/office/drawing/2014/main" val="1497476465"/>
                  </a:ext>
                </a:extLst>
              </a:tr>
              <a:tr h="370840">
                <a:tc>
                  <a:txBody>
                    <a:bodyPr/>
                    <a:lstStyle/>
                    <a:p>
                      <a:pPr algn="ctr"/>
                      <a:r>
                        <a:rPr lang="en-US" dirty="0"/>
                        <a:t>A</a:t>
                      </a:r>
                    </a:p>
                  </a:txBody>
                  <a:tcPr/>
                </a:tc>
                <a:tc>
                  <a:txBody>
                    <a:bodyPr/>
                    <a:lstStyle/>
                    <a:p>
                      <a:pPr algn="ctr"/>
                      <a:r>
                        <a:rPr lang="en-US" dirty="0"/>
                        <a:t>10</a:t>
                      </a:r>
                    </a:p>
                  </a:txBody>
                  <a:tcPr/>
                </a:tc>
                <a:tc>
                  <a:txBody>
                    <a:bodyPr/>
                    <a:lstStyle/>
                    <a:p>
                      <a:pPr algn="ctr"/>
                      <a:r>
                        <a:rPr lang="en-US" dirty="0"/>
                        <a:t>0</a:t>
                      </a:r>
                    </a:p>
                  </a:txBody>
                  <a:tcPr/>
                </a:tc>
                <a:tc>
                  <a:txBody>
                    <a:bodyPr/>
                    <a:lstStyle/>
                    <a:p>
                      <a:pPr algn="ctr"/>
                      <a:r>
                        <a:rPr lang="en-US" dirty="0"/>
                        <a:t>4</a:t>
                      </a:r>
                    </a:p>
                  </a:txBody>
                  <a:tcPr/>
                </a:tc>
                <a:tc>
                  <a:txBody>
                    <a:bodyPr/>
                    <a:lstStyle/>
                    <a:p>
                      <a:pPr algn="ctr"/>
                      <a:r>
                        <a:rPr lang="en-US" dirty="0"/>
                        <a:t>6</a:t>
                      </a:r>
                    </a:p>
                  </a:txBody>
                  <a:tcPr/>
                </a:tc>
                <a:tc>
                  <a:txBody>
                    <a:bodyPr/>
                    <a:lstStyle/>
                    <a:p>
                      <a:pPr algn="ctr"/>
                      <a:r>
                        <a:rPr lang="en-US" dirty="0"/>
                        <a:t>8</a:t>
                      </a:r>
                    </a:p>
                  </a:txBody>
                  <a:tcPr/>
                </a:tc>
                <a:extLst>
                  <a:ext uri="{0D108BD9-81ED-4DB2-BD59-A6C34878D82A}">
                    <a16:rowId xmlns:a16="http://schemas.microsoft.com/office/drawing/2014/main" val="2758971630"/>
                  </a:ext>
                </a:extLst>
              </a:tr>
              <a:tr h="370840">
                <a:tc>
                  <a:txBody>
                    <a:bodyPr/>
                    <a:lstStyle/>
                    <a:p>
                      <a:pPr algn="ctr"/>
                      <a:r>
                        <a:rPr lang="en-US" dirty="0"/>
                        <a:t>C</a:t>
                      </a:r>
                    </a:p>
                  </a:txBody>
                  <a:tcPr/>
                </a:tc>
                <a:tc>
                  <a:txBody>
                    <a:bodyPr/>
                    <a:lstStyle/>
                    <a:p>
                      <a:pPr algn="ctr"/>
                      <a:r>
                        <a:rPr lang="en-US" dirty="0"/>
                        <a:t>2</a:t>
                      </a:r>
                    </a:p>
                  </a:txBody>
                  <a:tcPr/>
                </a:tc>
                <a:tc>
                  <a:txBody>
                    <a:bodyPr/>
                    <a:lstStyle/>
                    <a:p>
                      <a:pPr algn="ctr"/>
                      <a:r>
                        <a:rPr lang="en-US" dirty="0"/>
                        <a:t>7</a:t>
                      </a:r>
                    </a:p>
                  </a:txBody>
                  <a:tcPr/>
                </a:tc>
                <a:tc>
                  <a:txBody>
                    <a:bodyPr/>
                    <a:lstStyle/>
                    <a:p>
                      <a:pPr algn="ctr"/>
                      <a:r>
                        <a:rPr lang="en-US" dirty="0"/>
                        <a:t>4</a:t>
                      </a:r>
                    </a:p>
                  </a:txBody>
                  <a:tcPr/>
                </a:tc>
                <a:tc>
                  <a:txBody>
                    <a:bodyPr/>
                    <a:lstStyle/>
                    <a:p>
                      <a:pPr algn="ctr"/>
                      <a:r>
                        <a:rPr lang="en-US" dirty="0"/>
                        <a:t>8</a:t>
                      </a:r>
                    </a:p>
                  </a:txBody>
                  <a:tcPr/>
                </a:tc>
                <a:tc>
                  <a:txBody>
                    <a:bodyPr/>
                    <a:lstStyle/>
                    <a:p>
                      <a:pPr algn="ctr"/>
                      <a:r>
                        <a:rPr lang="en-US" dirty="0"/>
                        <a:t>5</a:t>
                      </a:r>
                    </a:p>
                  </a:txBody>
                  <a:tcPr/>
                </a:tc>
                <a:extLst>
                  <a:ext uri="{0D108BD9-81ED-4DB2-BD59-A6C34878D82A}">
                    <a16:rowId xmlns:a16="http://schemas.microsoft.com/office/drawing/2014/main" val="2247186616"/>
                  </a:ext>
                </a:extLst>
              </a:tr>
              <a:tr h="370840">
                <a:tc>
                  <a:txBody>
                    <a:bodyPr/>
                    <a:lstStyle/>
                    <a:p>
                      <a:pPr algn="ctr"/>
                      <a:r>
                        <a:rPr lang="en-US" dirty="0"/>
                        <a:t>G</a:t>
                      </a:r>
                    </a:p>
                  </a:txBody>
                  <a:tcPr/>
                </a:tc>
                <a:tc>
                  <a:txBody>
                    <a:bodyPr/>
                    <a:lstStyle/>
                    <a:p>
                      <a:pPr algn="ctr"/>
                      <a:r>
                        <a:rPr lang="en-US" dirty="0"/>
                        <a:t>5</a:t>
                      </a:r>
                    </a:p>
                  </a:txBody>
                  <a:tcPr/>
                </a:tc>
                <a:tc>
                  <a:txBody>
                    <a:bodyPr/>
                    <a:lstStyle/>
                    <a:p>
                      <a:pPr algn="ctr"/>
                      <a:r>
                        <a:rPr lang="en-US" dirty="0"/>
                        <a:t>3</a:t>
                      </a:r>
                    </a:p>
                  </a:txBody>
                  <a:tcPr/>
                </a:tc>
                <a:tc>
                  <a:txBody>
                    <a:bodyPr/>
                    <a:lstStyle/>
                    <a:p>
                      <a:pPr algn="ctr"/>
                      <a:r>
                        <a:rPr lang="en-US" dirty="0"/>
                        <a:t>7</a:t>
                      </a:r>
                    </a:p>
                  </a:txBody>
                  <a:tcPr/>
                </a:tc>
                <a:tc>
                  <a:txBody>
                    <a:bodyPr/>
                    <a:lstStyle/>
                    <a:p>
                      <a:pPr algn="ctr"/>
                      <a:r>
                        <a:rPr lang="en-US" dirty="0"/>
                        <a:t>10</a:t>
                      </a:r>
                    </a:p>
                  </a:txBody>
                  <a:tcPr/>
                </a:tc>
                <a:tc>
                  <a:txBody>
                    <a:bodyPr/>
                    <a:lstStyle/>
                    <a:p>
                      <a:pPr algn="ctr"/>
                      <a:r>
                        <a:rPr lang="en-US" dirty="0"/>
                        <a:t>0</a:t>
                      </a:r>
                    </a:p>
                  </a:txBody>
                  <a:tcPr/>
                </a:tc>
                <a:extLst>
                  <a:ext uri="{0D108BD9-81ED-4DB2-BD59-A6C34878D82A}">
                    <a16:rowId xmlns:a16="http://schemas.microsoft.com/office/drawing/2014/main" val="3242974345"/>
                  </a:ext>
                </a:extLst>
              </a:tr>
              <a:tr h="370840">
                <a:tc>
                  <a:txBody>
                    <a:bodyPr/>
                    <a:lstStyle/>
                    <a:p>
                      <a:pPr algn="ctr"/>
                      <a:r>
                        <a:rPr lang="en-US" dirty="0"/>
                        <a:t>T</a:t>
                      </a:r>
                    </a:p>
                  </a:txBody>
                  <a:tcPr/>
                </a:tc>
                <a:tc>
                  <a:txBody>
                    <a:bodyPr/>
                    <a:lstStyle/>
                    <a:p>
                      <a:pPr algn="ctr"/>
                      <a:r>
                        <a:rPr lang="en-US" dirty="0"/>
                        <a:t>8</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5</a:t>
                      </a:r>
                    </a:p>
                  </a:txBody>
                  <a:tcPr/>
                </a:tc>
                <a:extLst>
                  <a:ext uri="{0D108BD9-81ED-4DB2-BD59-A6C34878D82A}">
                    <a16:rowId xmlns:a16="http://schemas.microsoft.com/office/drawing/2014/main" val="967363538"/>
                  </a:ext>
                </a:extLst>
              </a:tr>
            </a:tbl>
          </a:graphicData>
        </a:graphic>
      </p:graphicFrame>
      <p:sp>
        <p:nvSpPr>
          <p:cNvPr id="6" name="TextBox 5">
            <a:extLst>
              <a:ext uri="{FF2B5EF4-FFF2-40B4-BE49-F238E27FC236}">
                <a16:creationId xmlns:a16="http://schemas.microsoft.com/office/drawing/2014/main" id="{F0C84311-72C7-4049-BDC7-FAA5D9D26312}"/>
              </a:ext>
            </a:extLst>
          </p:cNvPr>
          <p:cNvSpPr txBox="1"/>
          <p:nvPr/>
        </p:nvSpPr>
        <p:spPr>
          <a:xfrm>
            <a:off x="273132" y="4999512"/>
            <a:ext cx="1662547" cy="1200329"/>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Score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 length-1 sequences</a:t>
            </a:r>
          </a:p>
        </p:txBody>
      </p:sp>
      <p:sp>
        <p:nvSpPr>
          <p:cNvPr id="9" name="Oval 8">
            <a:extLst>
              <a:ext uri="{FF2B5EF4-FFF2-40B4-BE49-F238E27FC236}">
                <a16:creationId xmlns:a16="http://schemas.microsoft.com/office/drawing/2014/main" id="{87C97C38-CCE7-9B40-A50B-2A70C067A91E}"/>
              </a:ext>
            </a:extLst>
          </p:cNvPr>
          <p:cNvSpPr/>
          <p:nvPr/>
        </p:nvSpPr>
        <p:spPr>
          <a:xfrm>
            <a:off x="4174070" y="4784244"/>
            <a:ext cx="296333" cy="1854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635C9D-2547-F841-9239-933076B3A2D2}"/>
              </a:ext>
            </a:extLst>
          </p:cNvPr>
          <p:cNvSpPr txBox="1"/>
          <p:nvPr/>
        </p:nvSpPr>
        <p:spPr>
          <a:xfrm>
            <a:off x="4622800" y="1625600"/>
            <a:ext cx="1256947" cy="369332"/>
          </a:xfrm>
          <a:prstGeom prst="rect">
            <a:avLst/>
          </a:prstGeom>
          <a:noFill/>
        </p:spPr>
        <p:txBody>
          <a:bodyPr wrap="none" rtlCol="0">
            <a:spAutoFit/>
          </a:bodyPr>
          <a:lstStyle/>
          <a:p>
            <a:r>
              <a:rPr lang="en-US" dirty="0"/>
              <a:t>Motif score</a:t>
            </a:r>
          </a:p>
        </p:txBody>
      </p:sp>
      <p:sp>
        <p:nvSpPr>
          <p:cNvPr id="4" name="TextBox 3">
            <a:extLst>
              <a:ext uri="{FF2B5EF4-FFF2-40B4-BE49-F238E27FC236}">
                <a16:creationId xmlns:a16="http://schemas.microsoft.com/office/drawing/2014/main" id="{46C9173E-9AA4-B13D-84A7-1E192D97471E}"/>
              </a:ext>
            </a:extLst>
          </p:cNvPr>
          <p:cNvSpPr txBox="1"/>
          <p:nvPr/>
        </p:nvSpPr>
        <p:spPr>
          <a:xfrm rot="16200000">
            <a:off x="-826956" y="3052800"/>
            <a:ext cx="2032000" cy="369332"/>
          </a:xfrm>
          <a:prstGeom prst="rect">
            <a:avLst/>
          </a:prstGeom>
          <a:noFill/>
        </p:spPr>
        <p:txBody>
          <a:bodyPr wrap="square" rtlCol="0">
            <a:spAutoFit/>
          </a:bodyPr>
          <a:lstStyle/>
          <a:p>
            <a:r>
              <a:rPr lang="en-US" dirty="0"/>
              <a:t>Position in motif</a:t>
            </a:r>
          </a:p>
        </p:txBody>
      </p:sp>
      <p:sp>
        <p:nvSpPr>
          <p:cNvPr id="10" name="TextBox 9">
            <a:extLst>
              <a:ext uri="{FF2B5EF4-FFF2-40B4-BE49-F238E27FC236}">
                <a16:creationId xmlns:a16="http://schemas.microsoft.com/office/drawing/2014/main" id="{A94F0BF6-B9B4-8214-E4F8-F707363386E4}"/>
              </a:ext>
            </a:extLst>
          </p:cNvPr>
          <p:cNvSpPr txBox="1"/>
          <p:nvPr/>
        </p:nvSpPr>
        <p:spPr>
          <a:xfrm>
            <a:off x="576470" y="2623933"/>
            <a:ext cx="301686" cy="1887696"/>
          </a:xfrm>
          <a:prstGeom prst="rect">
            <a:avLst/>
          </a:prstGeom>
          <a:noFill/>
        </p:spPr>
        <p:txBody>
          <a:bodyPr wrap="none" rtlCol="0">
            <a:spAutoFit/>
          </a:bodyPr>
          <a:lstStyle/>
          <a:p>
            <a:pPr>
              <a:spcAft>
                <a:spcPts val="800"/>
              </a:spcAft>
            </a:pPr>
            <a:r>
              <a:rPr lang="en-US" dirty="0"/>
              <a:t>1</a:t>
            </a:r>
          </a:p>
          <a:p>
            <a:pPr>
              <a:spcAft>
                <a:spcPts val="800"/>
              </a:spcAft>
            </a:pPr>
            <a:r>
              <a:rPr lang="en-US" dirty="0"/>
              <a:t>2</a:t>
            </a:r>
          </a:p>
          <a:p>
            <a:pPr>
              <a:spcAft>
                <a:spcPts val="800"/>
              </a:spcAft>
            </a:pPr>
            <a:r>
              <a:rPr lang="en-US" dirty="0"/>
              <a:t>3</a:t>
            </a:r>
          </a:p>
          <a:p>
            <a:pPr>
              <a:spcAft>
                <a:spcPts val="800"/>
              </a:spcAft>
            </a:pPr>
            <a:r>
              <a:rPr lang="en-US" dirty="0"/>
              <a:t>4</a:t>
            </a:r>
          </a:p>
          <a:p>
            <a:pPr>
              <a:spcAft>
                <a:spcPts val="800"/>
              </a:spcAft>
            </a:pPr>
            <a:r>
              <a:rPr lang="en-US" dirty="0"/>
              <a:t>5</a:t>
            </a:r>
          </a:p>
        </p:txBody>
      </p:sp>
    </p:spTree>
    <p:extLst>
      <p:ext uri="{BB962C8B-B14F-4D97-AF65-F5344CB8AC3E}">
        <p14:creationId xmlns:p14="http://schemas.microsoft.com/office/powerpoint/2010/main" val="42211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0549C6-3D1C-9E4B-83C4-E53AF08960FA}"/>
              </a:ext>
            </a:extLst>
          </p:cNvPr>
          <p:cNvSpPr>
            <a:spLocks noGrp="1"/>
          </p:cNvSpPr>
          <p:nvPr>
            <p:ph type="title"/>
          </p:nvPr>
        </p:nvSpPr>
        <p:spPr/>
        <p:txBody>
          <a:bodyPr/>
          <a:lstStyle/>
          <a:p>
            <a:r>
              <a:rPr lang="en-US" dirty="0"/>
              <a:t>Dynamic programming for motif p-values</a:t>
            </a:r>
          </a:p>
        </p:txBody>
      </p:sp>
      <p:graphicFrame>
        <p:nvGraphicFramePr>
          <p:cNvPr id="7" name="Table 6">
            <a:extLst>
              <a:ext uri="{FF2B5EF4-FFF2-40B4-BE49-F238E27FC236}">
                <a16:creationId xmlns:a16="http://schemas.microsoft.com/office/drawing/2014/main" id="{D5F1E83F-506A-AF48-820F-E55F5A1C8941}"/>
              </a:ext>
            </a:extLst>
          </p:cNvPr>
          <p:cNvGraphicFramePr>
            <a:graphicFrameLocks noGrp="1"/>
          </p:cNvGraphicFramePr>
          <p:nvPr/>
        </p:nvGraphicFramePr>
        <p:xfrm>
          <a:off x="838200" y="1990326"/>
          <a:ext cx="10622280" cy="24942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837801029"/>
                    </a:ext>
                  </a:extLst>
                </a:gridCol>
                <a:gridCol w="208280">
                  <a:extLst>
                    <a:ext uri="{9D8B030D-6E8A-4147-A177-3AD203B41FA5}">
                      <a16:colId xmlns:a16="http://schemas.microsoft.com/office/drawing/2014/main" val="1130130640"/>
                    </a:ext>
                  </a:extLst>
                </a:gridCol>
                <a:gridCol w="208280">
                  <a:extLst>
                    <a:ext uri="{9D8B030D-6E8A-4147-A177-3AD203B41FA5}">
                      <a16:colId xmlns:a16="http://schemas.microsoft.com/office/drawing/2014/main" val="337414394"/>
                    </a:ext>
                  </a:extLst>
                </a:gridCol>
                <a:gridCol w="208280">
                  <a:extLst>
                    <a:ext uri="{9D8B030D-6E8A-4147-A177-3AD203B41FA5}">
                      <a16:colId xmlns:a16="http://schemas.microsoft.com/office/drawing/2014/main" val="2206553190"/>
                    </a:ext>
                  </a:extLst>
                </a:gridCol>
                <a:gridCol w="208280">
                  <a:extLst>
                    <a:ext uri="{9D8B030D-6E8A-4147-A177-3AD203B41FA5}">
                      <a16:colId xmlns:a16="http://schemas.microsoft.com/office/drawing/2014/main" val="2014990826"/>
                    </a:ext>
                  </a:extLst>
                </a:gridCol>
                <a:gridCol w="208280">
                  <a:extLst>
                    <a:ext uri="{9D8B030D-6E8A-4147-A177-3AD203B41FA5}">
                      <a16:colId xmlns:a16="http://schemas.microsoft.com/office/drawing/2014/main" val="543338469"/>
                    </a:ext>
                  </a:extLst>
                </a:gridCol>
                <a:gridCol w="208280">
                  <a:extLst>
                    <a:ext uri="{9D8B030D-6E8A-4147-A177-3AD203B41FA5}">
                      <a16:colId xmlns:a16="http://schemas.microsoft.com/office/drawing/2014/main" val="2688867937"/>
                    </a:ext>
                  </a:extLst>
                </a:gridCol>
                <a:gridCol w="208280">
                  <a:extLst>
                    <a:ext uri="{9D8B030D-6E8A-4147-A177-3AD203B41FA5}">
                      <a16:colId xmlns:a16="http://schemas.microsoft.com/office/drawing/2014/main" val="2490015476"/>
                    </a:ext>
                  </a:extLst>
                </a:gridCol>
                <a:gridCol w="208280">
                  <a:extLst>
                    <a:ext uri="{9D8B030D-6E8A-4147-A177-3AD203B41FA5}">
                      <a16:colId xmlns:a16="http://schemas.microsoft.com/office/drawing/2014/main" val="3303583791"/>
                    </a:ext>
                  </a:extLst>
                </a:gridCol>
                <a:gridCol w="208280">
                  <a:extLst>
                    <a:ext uri="{9D8B030D-6E8A-4147-A177-3AD203B41FA5}">
                      <a16:colId xmlns:a16="http://schemas.microsoft.com/office/drawing/2014/main" val="4154613999"/>
                    </a:ext>
                  </a:extLst>
                </a:gridCol>
                <a:gridCol w="208280">
                  <a:extLst>
                    <a:ext uri="{9D8B030D-6E8A-4147-A177-3AD203B41FA5}">
                      <a16:colId xmlns:a16="http://schemas.microsoft.com/office/drawing/2014/main" val="1378370502"/>
                    </a:ext>
                  </a:extLst>
                </a:gridCol>
                <a:gridCol w="208280">
                  <a:extLst>
                    <a:ext uri="{9D8B030D-6E8A-4147-A177-3AD203B41FA5}">
                      <a16:colId xmlns:a16="http://schemas.microsoft.com/office/drawing/2014/main" val="1921952693"/>
                    </a:ext>
                  </a:extLst>
                </a:gridCol>
                <a:gridCol w="208280">
                  <a:extLst>
                    <a:ext uri="{9D8B030D-6E8A-4147-A177-3AD203B41FA5}">
                      <a16:colId xmlns:a16="http://schemas.microsoft.com/office/drawing/2014/main" val="2725782867"/>
                    </a:ext>
                  </a:extLst>
                </a:gridCol>
                <a:gridCol w="208280">
                  <a:extLst>
                    <a:ext uri="{9D8B030D-6E8A-4147-A177-3AD203B41FA5}">
                      <a16:colId xmlns:a16="http://schemas.microsoft.com/office/drawing/2014/main" val="434203455"/>
                    </a:ext>
                  </a:extLst>
                </a:gridCol>
                <a:gridCol w="208280">
                  <a:extLst>
                    <a:ext uri="{9D8B030D-6E8A-4147-A177-3AD203B41FA5}">
                      <a16:colId xmlns:a16="http://schemas.microsoft.com/office/drawing/2014/main" val="1582041923"/>
                    </a:ext>
                  </a:extLst>
                </a:gridCol>
                <a:gridCol w="208280">
                  <a:extLst>
                    <a:ext uri="{9D8B030D-6E8A-4147-A177-3AD203B41FA5}">
                      <a16:colId xmlns:a16="http://schemas.microsoft.com/office/drawing/2014/main" val="4069350621"/>
                    </a:ext>
                  </a:extLst>
                </a:gridCol>
                <a:gridCol w="208280">
                  <a:extLst>
                    <a:ext uri="{9D8B030D-6E8A-4147-A177-3AD203B41FA5}">
                      <a16:colId xmlns:a16="http://schemas.microsoft.com/office/drawing/2014/main" val="3796759534"/>
                    </a:ext>
                  </a:extLst>
                </a:gridCol>
                <a:gridCol w="208280">
                  <a:extLst>
                    <a:ext uri="{9D8B030D-6E8A-4147-A177-3AD203B41FA5}">
                      <a16:colId xmlns:a16="http://schemas.microsoft.com/office/drawing/2014/main" val="37013869"/>
                    </a:ext>
                  </a:extLst>
                </a:gridCol>
                <a:gridCol w="208280">
                  <a:extLst>
                    <a:ext uri="{9D8B030D-6E8A-4147-A177-3AD203B41FA5}">
                      <a16:colId xmlns:a16="http://schemas.microsoft.com/office/drawing/2014/main" val="4237958116"/>
                    </a:ext>
                  </a:extLst>
                </a:gridCol>
                <a:gridCol w="208280">
                  <a:extLst>
                    <a:ext uri="{9D8B030D-6E8A-4147-A177-3AD203B41FA5}">
                      <a16:colId xmlns:a16="http://schemas.microsoft.com/office/drawing/2014/main" val="4100326859"/>
                    </a:ext>
                  </a:extLst>
                </a:gridCol>
                <a:gridCol w="208280">
                  <a:extLst>
                    <a:ext uri="{9D8B030D-6E8A-4147-A177-3AD203B41FA5}">
                      <a16:colId xmlns:a16="http://schemas.microsoft.com/office/drawing/2014/main" val="783130004"/>
                    </a:ext>
                  </a:extLst>
                </a:gridCol>
                <a:gridCol w="208280">
                  <a:extLst>
                    <a:ext uri="{9D8B030D-6E8A-4147-A177-3AD203B41FA5}">
                      <a16:colId xmlns:a16="http://schemas.microsoft.com/office/drawing/2014/main" val="4014905775"/>
                    </a:ext>
                  </a:extLst>
                </a:gridCol>
                <a:gridCol w="208280">
                  <a:extLst>
                    <a:ext uri="{9D8B030D-6E8A-4147-A177-3AD203B41FA5}">
                      <a16:colId xmlns:a16="http://schemas.microsoft.com/office/drawing/2014/main" val="3532781489"/>
                    </a:ext>
                  </a:extLst>
                </a:gridCol>
                <a:gridCol w="208280">
                  <a:extLst>
                    <a:ext uri="{9D8B030D-6E8A-4147-A177-3AD203B41FA5}">
                      <a16:colId xmlns:a16="http://schemas.microsoft.com/office/drawing/2014/main" val="2180044286"/>
                    </a:ext>
                  </a:extLst>
                </a:gridCol>
                <a:gridCol w="208280">
                  <a:extLst>
                    <a:ext uri="{9D8B030D-6E8A-4147-A177-3AD203B41FA5}">
                      <a16:colId xmlns:a16="http://schemas.microsoft.com/office/drawing/2014/main" val="54962889"/>
                    </a:ext>
                  </a:extLst>
                </a:gridCol>
                <a:gridCol w="208280">
                  <a:extLst>
                    <a:ext uri="{9D8B030D-6E8A-4147-A177-3AD203B41FA5}">
                      <a16:colId xmlns:a16="http://schemas.microsoft.com/office/drawing/2014/main" val="3465588258"/>
                    </a:ext>
                  </a:extLst>
                </a:gridCol>
                <a:gridCol w="208280">
                  <a:extLst>
                    <a:ext uri="{9D8B030D-6E8A-4147-A177-3AD203B41FA5}">
                      <a16:colId xmlns:a16="http://schemas.microsoft.com/office/drawing/2014/main" val="3217530528"/>
                    </a:ext>
                  </a:extLst>
                </a:gridCol>
                <a:gridCol w="208280">
                  <a:extLst>
                    <a:ext uri="{9D8B030D-6E8A-4147-A177-3AD203B41FA5}">
                      <a16:colId xmlns:a16="http://schemas.microsoft.com/office/drawing/2014/main" val="2579886863"/>
                    </a:ext>
                  </a:extLst>
                </a:gridCol>
                <a:gridCol w="208280">
                  <a:extLst>
                    <a:ext uri="{9D8B030D-6E8A-4147-A177-3AD203B41FA5}">
                      <a16:colId xmlns:a16="http://schemas.microsoft.com/office/drawing/2014/main" val="2276988309"/>
                    </a:ext>
                  </a:extLst>
                </a:gridCol>
                <a:gridCol w="208280">
                  <a:extLst>
                    <a:ext uri="{9D8B030D-6E8A-4147-A177-3AD203B41FA5}">
                      <a16:colId xmlns:a16="http://schemas.microsoft.com/office/drawing/2014/main" val="1003958924"/>
                    </a:ext>
                  </a:extLst>
                </a:gridCol>
                <a:gridCol w="208280">
                  <a:extLst>
                    <a:ext uri="{9D8B030D-6E8A-4147-A177-3AD203B41FA5}">
                      <a16:colId xmlns:a16="http://schemas.microsoft.com/office/drawing/2014/main" val="2793500449"/>
                    </a:ext>
                  </a:extLst>
                </a:gridCol>
                <a:gridCol w="208280">
                  <a:extLst>
                    <a:ext uri="{9D8B030D-6E8A-4147-A177-3AD203B41FA5}">
                      <a16:colId xmlns:a16="http://schemas.microsoft.com/office/drawing/2014/main" val="1465247646"/>
                    </a:ext>
                  </a:extLst>
                </a:gridCol>
                <a:gridCol w="208280">
                  <a:extLst>
                    <a:ext uri="{9D8B030D-6E8A-4147-A177-3AD203B41FA5}">
                      <a16:colId xmlns:a16="http://schemas.microsoft.com/office/drawing/2014/main" val="2209548404"/>
                    </a:ext>
                  </a:extLst>
                </a:gridCol>
                <a:gridCol w="208280">
                  <a:extLst>
                    <a:ext uri="{9D8B030D-6E8A-4147-A177-3AD203B41FA5}">
                      <a16:colId xmlns:a16="http://schemas.microsoft.com/office/drawing/2014/main" val="379779343"/>
                    </a:ext>
                  </a:extLst>
                </a:gridCol>
                <a:gridCol w="208280">
                  <a:extLst>
                    <a:ext uri="{9D8B030D-6E8A-4147-A177-3AD203B41FA5}">
                      <a16:colId xmlns:a16="http://schemas.microsoft.com/office/drawing/2014/main" val="3241698108"/>
                    </a:ext>
                  </a:extLst>
                </a:gridCol>
                <a:gridCol w="208280">
                  <a:extLst>
                    <a:ext uri="{9D8B030D-6E8A-4147-A177-3AD203B41FA5}">
                      <a16:colId xmlns:a16="http://schemas.microsoft.com/office/drawing/2014/main" val="1768213853"/>
                    </a:ext>
                  </a:extLst>
                </a:gridCol>
                <a:gridCol w="208280">
                  <a:extLst>
                    <a:ext uri="{9D8B030D-6E8A-4147-A177-3AD203B41FA5}">
                      <a16:colId xmlns:a16="http://schemas.microsoft.com/office/drawing/2014/main" val="945638497"/>
                    </a:ext>
                  </a:extLst>
                </a:gridCol>
                <a:gridCol w="208280">
                  <a:extLst>
                    <a:ext uri="{9D8B030D-6E8A-4147-A177-3AD203B41FA5}">
                      <a16:colId xmlns:a16="http://schemas.microsoft.com/office/drawing/2014/main" val="1304553065"/>
                    </a:ext>
                  </a:extLst>
                </a:gridCol>
                <a:gridCol w="208280">
                  <a:extLst>
                    <a:ext uri="{9D8B030D-6E8A-4147-A177-3AD203B41FA5}">
                      <a16:colId xmlns:a16="http://schemas.microsoft.com/office/drawing/2014/main" val="2662435804"/>
                    </a:ext>
                  </a:extLst>
                </a:gridCol>
                <a:gridCol w="208280">
                  <a:extLst>
                    <a:ext uri="{9D8B030D-6E8A-4147-A177-3AD203B41FA5}">
                      <a16:colId xmlns:a16="http://schemas.microsoft.com/office/drawing/2014/main" val="1129765255"/>
                    </a:ext>
                  </a:extLst>
                </a:gridCol>
                <a:gridCol w="208280">
                  <a:extLst>
                    <a:ext uri="{9D8B030D-6E8A-4147-A177-3AD203B41FA5}">
                      <a16:colId xmlns:a16="http://schemas.microsoft.com/office/drawing/2014/main" val="1149774093"/>
                    </a:ext>
                  </a:extLst>
                </a:gridCol>
                <a:gridCol w="208280">
                  <a:extLst>
                    <a:ext uri="{9D8B030D-6E8A-4147-A177-3AD203B41FA5}">
                      <a16:colId xmlns:a16="http://schemas.microsoft.com/office/drawing/2014/main" val="3913738739"/>
                    </a:ext>
                  </a:extLst>
                </a:gridCol>
                <a:gridCol w="208280">
                  <a:extLst>
                    <a:ext uri="{9D8B030D-6E8A-4147-A177-3AD203B41FA5}">
                      <a16:colId xmlns:a16="http://schemas.microsoft.com/office/drawing/2014/main" val="943653088"/>
                    </a:ext>
                  </a:extLst>
                </a:gridCol>
                <a:gridCol w="208280">
                  <a:extLst>
                    <a:ext uri="{9D8B030D-6E8A-4147-A177-3AD203B41FA5}">
                      <a16:colId xmlns:a16="http://schemas.microsoft.com/office/drawing/2014/main" val="3441724175"/>
                    </a:ext>
                  </a:extLst>
                </a:gridCol>
                <a:gridCol w="208280">
                  <a:extLst>
                    <a:ext uri="{9D8B030D-6E8A-4147-A177-3AD203B41FA5}">
                      <a16:colId xmlns:a16="http://schemas.microsoft.com/office/drawing/2014/main" val="4241954164"/>
                    </a:ext>
                  </a:extLst>
                </a:gridCol>
                <a:gridCol w="208280">
                  <a:extLst>
                    <a:ext uri="{9D8B030D-6E8A-4147-A177-3AD203B41FA5}">
                      <a16:colId xmlns:a16="http://schemas.microsoft.com/office/drawing/2014/main" val="4238060992"/>
                    </a:ext>
                  </a:extLst>
                </a:gridCol>
                <a:gridCol w="208280">
                  <a:extLst>
                    <a:ext uri="{9D8B030D-6E8A-4147-A177-3AD203B41FA5}">
                      <a16:colId xmlns:a16="http://schemas.microsoft.com/office/drawing/2014/main" val="3729368416"/>
                    </a:ext>
                  </a:extLst>
                </a:gridCol>
                <a:gridCol w="208280">
                  <a:extLst>
                    <a:ext uri="{9D8B030D-6E8A-4147-A177-3AD203B41FA5}">
                      <a16:colId xmlns:a16="http://schemas.microsoft.com/office/drawing/2014/main" val="4003014169"/>
                    </a:ext>
                  </a:extLst>
                </a:gridCol>
                <a:gridCol w="208280">
                  <a:extLst>
                    <a:ext uri="{9D8B030D-6E8A-4147-A177-3AD203B41FA5}">
                      <a16:colId xmlns:a16="http://schemas.microsoft.com/office/drawing/2014/main" val="854005344"/>
                    </a:ext>
                  </a:extLst>
                </a:gridCol>
                <a:gridCol w="208280">
                  <a:extLst>
                    <a:ext uri="{9D8B030D-6E8A-4147-A177-3AD203B41FA5}">
                      <a16:colId xmlns:a16="http://schemas.microsoft.com/office/drawing/2014/main" val="185235014"/>
                    </a:ext>
                  </a:extLst>
                </a:gridCol>
                <a:gridCol w="208280">
                  <a:extLst>
                    <a:ext uri="{9D8B030D-6E8A-4147-A177-3AD203B41FA5}">
                      <a16:colId xmlns:a16="http://schemas.microsoft.com/office/drawing/2014/main" val="1913606669"/>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tc>
                  <a:txBody>
                    <a:bodyPr/>
                    <a:lstStyle/>
                    <a:p>
                      <a:r>
                        <a:rPr lang="en-US" dirty="0"/>
                        <a:t>11</a:t>
                      </a:r>
                    </a:p>
                  </a:txBody>
                  <a:tcPr/>
                </a:tc>
                <a:tc>
                  <a:txBody>
                    <a:bodyPr/>
                    <a:lstStyle/>
                    <a:p>
                      <a:r>
                        <a:rPr lang="en-US" dirty="0"/>
                        <a:t>12</a:t>
                      </a:r>
                    </a:p>
                  </a:txBody>
                  <a:tcPr/>
                </a:tc>
                <a:tc>
                  <a:txBody>
                    <a:bodyPr/>
                    <a:lstStyle/>
                    <a:p>
                      <a:r>
                        <a:rPr lang="en-US" dirty="0"/>
                        <a:t>13</a:t>
                      </a:r>
                    </a:p>
                  </a:txBody>
                  <a:tcPr/>
                </a:tc>
                <a:tc>
                  <a:txBody>
                    <a:bodyPr/>
                    <a:lstStyle/>
                    <a:p>
                      <a:r>
                        <a:rPr lang="en-US" dirty="0"/>
                        <a:t>14</a:t>
                      </a:r>
                    </a:p>
                  </a:txBody>
                  <a:tcPr/>
                </a:tc>
                <a:tc>
                  <a:txBody>
                    <a:bodyPr/>
                    <a:lstStyle/>
                    <a:p>
                      <a:r>
                        <a:rPr lang="en-US" dirty="0"/>
                        <a:t>15</a:t>
                      </a:r>
                    </a:p>
                  </a:txBody>
                  <a:tcPr/>
                </a:tc>
                <a:tc>
                  <a:txBody>
                    <a:bodyPr/>
                    <a:lstStyle/>
                    <a:p>
                      <a:r>
                        <a:rPr lang="en-US" dirty="0"/>
                        <a:t>16</a:t>
                      </a:r>
                    </a:p>
                  </a:txBody>
                  <a:tcPr/>
                </a:tc>
                <a:tc>
                  <a:txBody>
                    <a:bodyPr/>
                    <a:lstStyle/>
                    <a:p>
                      <a:r>
                        <a:rPr lang="en-US" dirty="0"/>
                        <a:t>17</a:t>
                      </a:r>
                    </a:p>
                  </a:txBody>
                  <a:tcPr/>
                </a:tc>
                <a:tc>
                  <a:txBody>
                    <a:bodyPr/>
                    <a:lstStyle/>
                    <a:p>
                      <a:r>
                        <a:rPr lang="en-US" dirty="0"/>
                        <a:t>18</a:t>
                      </a:r>
                    </a:p>
                  </a:txBody>
                  <a:tcPr/>
                </a:tc>
                <a:tc>
                  <a:txBody>
                    <a:bodyPr/>
                    <a:lstStyle/>
                    <a:p>
                      <a:r>
                        <a:rPr lang="en-US" dirty="0"/>
                        <a:t>19</a:t>
                      </a:r>
                    </a:p>
                  </a:txBody>
                  <a:tcPr/>
                </a:tc>
                <a:tc>
                  <a:txBody>
                    <a:bodyPr/>
                    <a:lstStyle/>
                    <a:p>
                      <a:r>
                        <a:rPr lang="en-US" dirty="0"/>
                        <a:t>20</a:t>
                      </a:r>
                    </a:p>
                  </a:txBody>
                  <a:tcPr/>
                </a:tc>
                <a:tc>
                  <a:txBody>
                    <a:bodyPr/>
                    <a:lstStyle/>
                    <a:p>
                      <a:r>
                        <a:rPr lang="en-US" dirty="0"/>
                        <a:t>21</a:t>
                      </a:r>
                    </a:p>
                  </a:txBody>
                  <a:tcPr/>
                </a:tc>
                <a:tc>
                  <a:txBody>
                    <a:bodyPr/>
                    <a:lstStyle/>
                    <a:p>
                      <a:r>
                        <a:rPr lang="en-US" dirty="0"/>
                        <a:t>22</a:t>
                      </a:r>
                    </a:p>
                  </a:txBody>
                  <a:tcPr/>
                </a:tc>
                <a:tc>
                  <a:txBody>
                    <a:bodyPr/>
                    <a:lstStyle/>
                    <a:p>
                      <a:r>
                        <a:rPr lang="en-US" dirty="0"/>
                        <a:t>23</a:t>
                      </a:r>
                    </a:p>
                  </a:txBody>
                  <a:tcPr/>
                </a:tc>
                <a:tc>
                  <a:txBody>
                    <a:bodyPr/>
                    <a:lstStyle/>
                    <a:p>
                      <a:r>
                        <a:rPr lang="en-US" dirty="0"/>
                        <a:t>24</a:t>
                      </a:r>
                    </a:p>
                  </a:txBody>
                  <a:tcPr/>
                </a:tc>
                <a:tc>
                  <a:txBody>
                    <a:bodyPr/>
                    <a:lstStyle/>
                    <a:p>
                      <a:r>
                        <a:rPr lang="en-US" dirty="0"/>
                        <a:t>25</a:t>
                      </a:r>
                    </a:p>
                  </a:txBody>
                  <a:tcPr/>
                </a:tc>
                <a:tc>
                  <a:txBody>
                    <a:bodyPr/>
                    <a:lstStyle/>
                    <a:p>
                      <a:r>
                        <a:rPr lang="en-US" dirty="0"/>
                        <a:t>26</a:t>
                      </a:r>
                    </a:p>
                  </a:txBody>
                  <a:tcPr/>
                </a:tc>
                <a:tc>
                  <a:txBody>
                    <a:bodyPr/>
                    <a:lstStyle/>
                    <a:p>
                      <a:r>
                        <a:rPr lang="en-US" dirty="0"/>
                        <a:t>27</a:t>
                      </a:r>
                    </a:p>
                  </a:txBody>
                  <a:tcPr/>
                </a:tc>
                <a:tc>
                  <a:txBody>
                    <a:bodyPr/>
                    <a:lstStyle/>
                    <a:p>
                      <a:r>
                        <a:rPr lang="en-US" dirty="0"/>
                        <a:t>28</a:t>
                      </a:r>
                    </a:p>
                  </a:txBody>
                  <a:tcPr/>
                </a:tc>
                <a:tc>
                  <a:txBody>
                    <a:bodyPr/>
                    <a:lstStyle/>
                    <a:p>
                      <a:r>
                        <a:rPr lang="en-US" dirty="0"/>
                        <a:t>29</a:t>
                      </a:r>
                    </a:p>
                  </a:txBody>
                  <a:tcPr/>
                </a:tc>
                <a:tc>
                  <a:txBody>
                    <a:bodyPr/>
                    <a:lstStyle/>
                    <a:p>
                      <a:r>
                        <a:rPr lang="en-US" dirty="0"/>
                        <a:t>30</a:t>
                      </a:r>
                    </a:p>
                  </a:txBody>
                  <a:tcPr/>
                </a:tc>
                <a:tc>
                  <a:txBody>
                    <a:bodyPr/>
                    <a:lstStyle/>
                    <a:p>
                      <a:r>
                        <a:rPr lang="en-US" dirty="0"/>
                        <a:t>31</a:t>
                      </a:r>
                    </a:p>
                  </a:txBody>
                  <a:tcPr/>
                </a:tc>
                <a:tc>
                  <a:txBody>
                    <a:bodyPr/>
                    <a:lstStyle/>
                    <a:p>
                      <a:r>
                        <a:rPr lang="en-US" dirty="0"/>
                        <a:t>32</a:t>
                      </a:r>
                    </a:p>
                  </a:txBody>
                  <a:tcPr/>
                </a:tc>
                <a:tc>
                  <a:txBody>
                    <a:bodyPr/>
                    <a:lstStyle/>
                    <a:p>
                      <a:r>
                        <a:rPr lang="en-US" dirty="0"/>
                        <a:t>33</a:t>
                      </a:r>
                    </a:p>
                  </a:txBody>
                  <a:tcPr/>
                </a:tc>
                <a:tc>
                  <a:txBody>
                    <a:bodyPr/>
                    <a:lstStyle/>
                    <a:p>
                      <a:r>
                        <a:rPr lang="en-US" dirty="0"/>
                        <a:t>34</a:t>
                      </a:r>
                    </a:p>
                  </a:txBody>
                  <a:tcPr/>
                </a:tc>
                <a:tc>
                  <a:txBody>
                    <a:bodyPr/>
                    <a:lstStyle/>
                    <a:p>
                      <a:r>
                        <a:rPr lang="en-US" dirty="0"/>
                        <a:t>35</a:t>
                      </a:r>
                    </a:p>
                  </a:txBody>
                  <a:tcPr/>
                </a:tc>
                <a:tc>
                  <a:txBody>
                    <a:bodyPr/>
                    <a:lstStyle/>
                    <a:p>
                      <a:r>
                        <a:rPr lang="en-US" dirty="0"/>
                        <a:t>36</a:t>
                      </a:r>
                    </a:p>
                  </a:txBody>
                  <a:tcPr/>
                </a:tc>
                <a:tc>
                  <a:txBody>
                    <a:bodyPr/>
                    <a:lstStyle/>
                    <a:p>
                      <a:r>
                        <a:rPr lang="en-US" dirty="0"/>
                        <a:t>37</a:t>
                      </a:r>
                    </a:p>
                  </a:txBody>
                  <a:tcPr/>
                </a:tc>
                <a:tc>
                  <a:txBody>
                    <a:bodyPr/>
                    <a:lstStyle/>
                    <a:p>
                      <a:r>
                        <a:rPr lang="en-US" dirty="0"/>
                        <a:t>38</a:t>
                      </a:r>
                    </a:p>
                  </a:txBody>
                  <a:tcPr/>
                </a:tc>
                <a:tc>
                  <a:txBody>
                    <a:bodyPr/>
                    <a:lstStyle/>
                    <a:p>
                      <a:r>
                        <a:rPr lang="en-US" dirty="0"/>
                        <a:t>39</a:t>
                      </a:r>
                    </a:p>
                  </a:txBody>
                  <a:tcPr/>
                </a:tc>
                <a:tc>
                  <a:txBody>
                    <a:bodyPr/>
                    <a:lstStyle/>
                    <a:p>
                      <a:r>
                        <a:rPr lang="en-US" dirty="0"/>
                        <a:t>40</a:t>
                      </a:r>
                    </a:p>
                  </a:txBody>
                  <a:tcPr/>
                </a:tc>
                <a:tc>
                  <a:txBody>
                    <a:bodyPr/>
                    <a:lstStyle/>
                    <a:p>
                      <a:r>
                        <a:rPr lang="en-US" dirty="0"/>
                        <a:t>41</a:t>
                      </a:r>
                    </a:p>
                  </a:txBody>
                  <a:tcPr/>
                </a:tc>
                <a:tc>
                  <a:txBody>
                    <a:bodyPr/>
                    <a:lstStyle/>
                    <a:p>
                      <a:r>
                        <a:rPr lang="en-US" dirty="0"/>
                        <a:t>42</a:t>
                      </a:r>
                    </a:p>
                  </a:txBody>
                  <a:tcPr/>
                </a:tc>
                <a:tc>
                  <a:txBody>
                    <a:bodyPr/>
                    <a:lstStyle/>
                    <a:p>
                      <a:r>
                        <a:rPr lang="en-US" dirty="0"/>
                        <a:t>43</a:t>
                      </a:r>
                    </a:p>
                  </a:txBody>
                  <a:tcPr/>
                </a:tc>
                <a:tc>
                  <a:txBody>
                    <a:bodyPr/>
                    <a:lstStyle/>
                    <a:p>
                      <a:r>
                        <a:rPr lang="en-US" dirty="0"/>
                        <a:t>44</a:t>
                      </a:r>
                    </a:p>
                  </a:txBody>
                  <a:tcPr/>
                </a:tc>
                <a:tc>
                  <a:txBody>
                    <a:bodyPr/>
                    <a:lstStyle/>
                    <a:p>
                      <a:r>
                        <a:rPr lang="en-US" dirty="0"/>
                        <a:t>45</a:t>
                      </a:r>
                    </a:p>
                  </a:txBody>
                  <a:tcPr/>
                </a:tc>
                <a:tc>
                  <a:txBody>
                    <a:bodyPr/>
                    <a:lstStyle/>
                    <a:p>
                      <a:r>
                        <a:rPr lang="en-US" dirty="0"/>
                        <a:t>46</a:t>
                      </a:r>
                    </a:p>
                  </a:txBody>
                  <a:tcPr/>
                </a:tc>
                <a:tc>
                  <a:txBody>
                    <a:bodyPr/>
                    <a:lstStyle/>
                    <a:p>
                      <a:r>
                        <a:rPr lang="en-US" dirty="0"/>
                        <a:t>47</a:t>
                      </a:r>
                    </a:p>
                  </a:txBody>
                  <a:tcPr/>
                </a:tc>
                <a:tc>
                  <a:txBody>
                    <a:bodyPr/>
                    <a:lstStyle/>
                    <a:p>
                      <a:r>
                        <a:rPr lang="en-US" dirty="0"/>
                        <a:t>48</a:t>
                      </a:r>
                    </a:p>
                  </a:txBody>
                  <a:tcPr/>
                </a:tc>
                <a:tc>
                  <a:txBody>
                    <a:bodyPr/>
                    <a:lstStyle/>
                    <a:p>
                      <a:r>
                        <a:rPr lang="en-US" dirty="0"/>
                        <a:t>49</a:t>
                      </a:r>
                    </a:p>
                  </a:txBody>
                  <a:tcPr/>
                </a:tc>
                <a:tc>
                  <a:txBody>
                    <a:bodyPr/>
                    <a:lstStyle/>
                    <a:p>
                      <a:r>
                        <a:rPr lang="en-US" dirty="0"/>
                        <a:t>50</a:t>
                      </a:r>
                    </a:p>
                  </a:txBody>
                  <a:tcPr/>
                </a:tc>
                <a:extLst>
                  <a:ext uri="{0D108BD9-81ED-4DB2-BD59-A6C34878D82A}">
                    <a16:rowId xmlns:a16="http://schemas.microsoft.com/office/drawing/2014/main" val="2793960841"/>
                  </a:ext>
                </a:extLst>
              </a:tr>
              <a:tr h="370840">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7108649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4005047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468450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18366346"/>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9120342"/>
                  </a:ext>
                </a:extLst>
              </a:tr>
            </a:tbl>
          </a:graphicData>
        </a:graphic>
      </p:graphicFrame>
      <p:graphicFrame>
        <p:nvGraphicFramePr>
          <p:cNvPr id="8" name="Table 7">
            <a:extLst>
              <a:ext uri="{FF2B5EF4-FFF2-40B4-BE49-F238E27FC236}">
                <a16:creationId xmlns:a16="http://schemas.microsoft.com/office/drawing/2014/main" id="{35FD9E18-7800-FE4F-9A91-A41B408BCF02}"/>
              </a:ext>
            </a:extLst>
          </p:cNvPr>
          <p:cNvGraphicFramePr>
            <a:graphicFrameLocks noGrp="1"/>
          </p:cNvGraphicFramePr>
          <p:nvPr/>
        </p:nvGraphicFramePr>
        <p:xfrm>
          <a:off x="2281382" y="4784244"/>
          <a:ext cx="8128002" cy="1854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974378155"/>
                    </a:ext>
                  </a:extLst>
                </a:gridCol>
                <a:gridCol w="1354667">
                  <a:extLst>
                    <a:ext uri="{9D8B030D-6E8A-4147-A177-3AD203B41FA5}">
                      <a16:colId xmlns:a16="http://schemas.microsoft.com/office/drawing/2014/main" val="1433975822"/>
                    </a:ext>
                  </a:extLst>
                </a:gridCol>
                <a:gridCol w="1354667">
                  <a:extLst>
                    <a:ext uri="{9D8B030D-6E8A-4147-A177-3AD203B41FA5}">
                      <a16:colId xmlns:a16="http://schemas.microsoft.com/office/drawing/2014/main" val="353940655"/>
                    </a:ext>
                  </a:extLst>
                </a:gridCol>
                <a:gridCol w="1354667">
                  <a:extLst>
                    <a:ext uri="{9D8B030D-6E8A-4147-A177-3AD203B41FA5}">
                      <a16:colId xmlns:a16="http://schemas.microsoft.com/office/drawing/2014/main" val="85569439"/>
                    </a:ext>
                  </a:extLst>
                </a:gridCol>
                <a:gridCol w="1354667">
                  <a:extLst>
                    <a:ext uri="{9D8B030D-6E8A-4147-A177-3AD203B41FA5}">
                      <a16:colId xmlns:a16="http://schemas.microsoft.com/office/drawing/2014/main" val="3492148010"/>
                    </a:ext>
                  </a:extLst>
                </a:gridCol>
                <a:gridCol w="1354667">
                  <a:extLst>
                    <a:ext uri="{9D8B030D-6E8A-4147-A177-3AD203B41FA5}">
                      <a16:colId xmlns:a16="http://schemas.microsoft.com/office/drawing/2014/main" val="1017512020"/>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extLst>
                  <a:ext uri="{0D108BD9-81ED-4DB2-BD59-A6C34878D82A}">
                    <a16:rowId xmlns:a16="http://schemas.microsoft.com/office/drawing/2014/main" val="1497476465"/>
                  </a:ext>
                </a:extLst>
              </a:tr>
              <a:tr h="370840">
                <a:tc>
                  <a:txBody>
                    <a:bodyPr/>
                    <a:lstStyle/>
                    <a:p>
                      <a:pPr algn="ctr"/>
                      <a:r>
                        <a:rPr lang="en-US" dirty="0"/>
                        <a:t>A</a:t>
                      </a:r>
                    </a:p>
                  </a:txBody>
                  <a:tcPr/>
                </a:tc>
                <a:tc>
                  <a:txBody>
                    <a:bodyPr/>
                    <a:lstStyle/>
                    <a:p>
                      <a:pPr algn="ctr"/>
                      <a:r>
                        <a:rPr lang="en-US" dirty="0"/>
                        <a:t>10</a:t>
                      </a:r>
                    </a:p>
                  </a:txBody>
                  <a:tcPr/>
                </a:tc>
                <a:tc>
                  <a:txBody>
                    <a:bodyPr/>
                    <a:lstStyle/>
                    <a:p>
                      <a:pPr algn="ctr"/>
                      <a:r>
                        <a:rPr lang="en-US" dirty="0"/>
                        <a:t>0</a:t>
                      </a:r>
                    </a:p>
                  </a:txBody>
                  <a:tcPr/>
                </a:tc>
                <a:tc>
                  <a:txBody>
                    <a:bodyPr/>
                    <a:lstStyle/>
                    <a:p>
                      <a:pPr algn="ctr"/>
                      <a:r>
                        <a:rPr lang="en-US" dirty="0"/>
                        <a:t>4</a:t>
                      </a:r>
                    </a:p>
                  </a:txBody>
                  <a:tcPr/>
                </a:tc>
                <a:tc>
                  <a:txBody>
                    <a:bodyPr/>
                    <a:lstStyle/>
                    <a:p>
                      <a:pPr algn="ctr"/>
                      <a:r>
                        <a:rPr lang="en-US" dirty="0"/>
                        <a:t>6</a:t>
                      </a:r>
                    </a:p>
                  </a:txBody>
                  <a:tcPr/>
                </a:tc>
                <a:tc>
                  <a:txBody>
                    <a:bodyPr/>
                    <a:lstStyle/>
                    <a:p>
                      <a:pPr algn="ctr"/>
                      <a:r>
                        <a:rPr lang="en-US" dirty="0"/>
                        <a:t>8</a:t>
                      </a:r>
                    </a:p>
                  </a:txBody>
                  <a:tcPr/>
                </a:tc>
                <a:extLst>
                  <a:ext uri="{0D108BD9-81ED-4DB2-BD59-A6C34878D82A}">
                    <a16:rowId xmlns:a16="http://schemas.microsoft.com/office/drawing/2014/main" val="2758971630"/>
                  </a:ext>
                </a:extLst>
              </a:tr>
              <a:tr h="370840">
                <a:tc>
                  <a:txBody>
                    <a:bodyPr/>
                    <a:lstStyle/>
                    <a:p>
                      <a:pPr algn="ctr"/>
                      <a:r>
                        <a:rPr lang="en-US" dirty="0"/>
                        <a:t>C</a:t>
                      </a:r>
                    </a:p>
                  </a:txBody>
                  <a:tcPr/>
                </a:tc>
                <a:tc>
                  <a:txBody>
                    <a:bodyPr/>
                    <a:lstStyle/>
                    <a:p>
                      <a:pPr algn="ctr"/>
                      <a:r>
                        <a:rPr lang="en-US" dirty="0"/>
                        <a:t>2</a:t>
                      </a:r>
                    </a:p>
                  </a:txBody>
                  <a:tcPr/>
                </a:tc>
                <a:tc>
                  <a:txBody>
                    <a:bodyPr/>
                    <a:lstStyle/>
                    <a:p>
                      <a:pPr algn="ctr"/>
                      <a:r>
                        <a:rPr lang="en-US" dirty="0"/>
                        <a:t>7</a:t>
                      </a:r>
                    </a:p>
                  </a:txBody>
                  <a:tcPr/>
                </a:tc>
                <a:tc>
                  <a:txBody>
                    <a:bodyPr/>
                    <a:lstStyle/>
                    <a:p>
                      <a:pPr algn="ctr"/>
                      <a:r>
                        <a:rPr lang="en-US" dirty="0"/>
                        <a:t>4</a:t>
                      </a:r>
                    </a:p>
                  </a:txBody>
                  <a:tcPr/>
                </a:tc>
                <a:tc>
                  <a:txBody>
                    <a:bodyPr/>
                    <a:lstStyle/>
                    <a:p>
                      <a:pPr algn="ctr"/>
                      <a:r>
                        <a:rPr lang="en-US" dirty="0"/>
                        <a:t>8</a:t>
                      </a:r>
                    </a:p>
                  </a:txBody>
                  <a:tcPr/>
                </a:tc>
                <a:tc>
                  <a:txBody>
                    <a:bodyPr/>
                    <a:lstStyle/>
                    <a:p>
                      <a:pPr algn="ctr"/>
                      <a:r>
                        <a:rPr lang="en-US" dirty="0"/>
                        <a:t>5</a:t>
                      </a:r>
                    </a:p>
                  </a:txBody>
                  <a:tcPr/>
                </a:tc>
                <a:extLst>
                  <a:ext uri="{0D108BD9-81ED-4DB2-BD59-A6C34878D82A}">
                    <a16:rowId xmlns:a16="http://schemas.microsoft.com/office/drawing/2014/main" val="2247186616"/>
                  </a:ext>
                </a:extLst>
              </a:tr>
              <a:tr h="370840">
                <a:tc>
                  <a:txBody>
                    <a:bodyPr/>
                    <a:lstStyle/>
                    <a:p>
                      <a:pPr algn="ctr"/>
                      <a:r>
                        <a:rPr lang="en-US" dirty="0"/>
                        <a:t>G</a:t>
                      </a:r>
                    </a:p>
                  </a:txBody>
                  <a:tcPr/>
                </a:tc>
                <a:tc>
                  <a:txBody>
                    <a:bodyPr/>
                    <a:lstStyle/>
                    <a:p>
                      <a:pPr algn="ctr"/>
                      <a:r>
                        <a:rPr lang="en-US" dirty="0"/>
                        <a:t>5</a:t>
                      </a:r>
                    </a:p>
                  </a:txBody>
                  <a:tcPr/>
                </a:tc>
                <a:tc>
                  <a:txBody>
                    <a:bodyPr/>
                    <a:lstStyle/>
                    <a:p>
                      <a:pPr algn="ctr"/>
                      <a:r>
                        <a:rPr lang="en-US" dirty="0"/>
                        <a:t>3</a:t>
                      </a:r>
                    </a:p>
                  </a:txBody>
                  <a:tcPr/>
                </a:tc>
                <a:tc>
                  <a:txBody>
                    <a:bodyPr/>
                    <a:lstStyle/>
                    <a:p>
                      <a:pPr algn="ctr"/>
                      <a:r>
                        <a:rPr lang="en-US" dirty="0"/>
                        <a:t>7</a:t>
                      </a:r>
                    </a:p>
                  </a:txBody>
                  <a:tcPr/>
                </a:tc>
                <a:tc>
                  <a:txBody>
                    <a:bodyPr/>
                    <a:lstStyle/>
                    <a:p>
                      <a:pPr algn="ctr"/>
                      <a:r>
                        <a:rPr lang="en-US" dirty="0"/>
                        <a:t>10</a:t>
                      </a:r>
                    </a:p>
                  </a:txBody>
                  <a:tcPr/>
                </a:tc>
                <a:tc>
                  <a:txBody>
                    <a:bodyPr/>
                    <a:lstStyle/>
                    <a:p>
                      <a:pPr algn="ctr"/>
                      <a:r>
                        <a:rPr lang="en-US" dirty="0"/>
                        <a:t>0</a:t>
                      </a:r>
                    </a:p>
                  </a:txBody>
                  <a:tcPr/>
                </a:tc>
                <a:extLst>
                  <a:ext uri="{0D108BD9-81ED-4DB2-BD59-A6C34878D82A}">
                    <a16:rowId xmlns:a16="http://schemas.microsoft.com/office/drawing/2014/main" val="3242974345"/>
                  </a:ext>
                </a:extLst>
              </a:tr>
              <a:tr h="370840">
                <a:tc>
                  <a:txBody>
                    <a:bodyPr/>
                    <a:lstStyle/>
                    <a:p>
                      <a:pPr algn="ctr"/>
                      <a:r>
                        <a:rPr lang="en-US" dirty="0"/>
                        <a:t>T</a:t>
                      </a:r>
                    </a:p>
                  </a:txBody>
                  <a:tcPr/>
                </a:tc>
                <a:tc>
                  <a:txBody>
                    <a:bodyPr/>
                    <a:lstStyle/>
                    <a:p>
                      <a:pPr algn="ctr"/>
                      <a:r>
                        <a:rPr lang="en-US" dirty="0"/>
                        <a:t>8</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5</a:t>
                      </a:r>
                    </a:p>
                  </a:txBody>
                  <a:tcPr/>
                </a:tc>
                <a:extLst>
                  <a:ext uri="{0D108BD9-81ED-4DB2-BD59-A6C34878D82A}">
                    <a16:rowId xmlns:a16="http://schemas.microsoft.com/office/drawing/2014/main" val="967363538"/>
                  </a:ext>
                </a:extLst>
              </a:tr>
            </a:tbl>
          </a:graphicData>
        </a:graphic>
      </p:graphicFrame>
      <p:sp>
        <p:nvSpPr>
          <p:cNvPr id="6" name="TextBox 5">
            <a:extLst>
              <a:ext uri="{FF2B5EF4-FFF2-40B4-BE49-F238E27FC236}">
                <a16:creationId xmlns:a16="http://schemas.microsoft.com/office/drawing/2014/main" id="{E57369B1-6F32-8049-8E3D-EFA29F0B4246}"/>
              </a:ext>
            </a:extLst>
          </p:cNvPr>
          <p:cNvSpPr txBox="1"/>
          <p:nvPr/>
        </p:nvSpPr>
        <p:spPr>
          <a:xfrm>
            <a:off x="148806" y="4750052"/>
            <a:ext cx="2008250" cy="1569660"/>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Score all length-2 sequences starting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with C</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08D270A2-2324-484B-8A17-3B8115DB1EFF}"/>
              </a:ext>
            </a:extLst>
          </p:cNvPr>
          <p:cNvSpPr/>
          <p:nvPr/>
        </p:nvSpPr>
        <p:spPr>
          <a:xfrm>
            <a:off x="1244600" y="2641600"/>
            <a:ext cx="296333"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800DCAC-69FD-6D4D-8E92-25EAEB1CF332}"/>
              </a:ext>
            </a:extLst>
          </p:cNvPr>
          <p:cNvSpPr txBox="1"/>
          <p:nvPr/>
        </p:nvSpPr>
        <p:spPr>
          <a:xfrm>
            <a:off x="4622800" y="1625600"/>
            <a:ext cx="1256947" cy="369332"/>
          </a:xfrm>
          <a:prstGeom prst="rect">
            <a:avLst/>
          </a:prstGeom>
          <a:noFill/>
        </p:spPr>
        <p:txBody>
          <a:bodyPr wrap="none" rtlCol="0">
            <a:spAutoFit/>
          </a:bodyPr>
          <a:lstStyle/>
          <a:p>
            <a:r>
              <a:rPr lang="en-US" dirty="0"/>
              <a:t>Motif score</a:t>
            </a:r>
          </a:p>
        </p:txBody>
      </p:sp>
      <p:sp>
        <p:nvSpPr>
          <p:cNvPr id="3" name="Oval 2">
            <a:extLst>
              <a:ext uri="{FF2B5EF4-FFF2-40B4-BE49-F238E27FC236}">
                <a16:creationId xmlns:a16="http://schemas.microsoft.com/office/drawing/2014/main" id="{7361C053-AFE2-D979-9E61-50893974959A}"/>
              </a:ext>
            </a:extLst>
          </p:cNvPr>
          <p:cNvSpPr/>
          <p:nvPr/>
        </p:nvSpPr>
        <p:spPr>
          <a:xfrm>
            <a:off x="5512847" y="4784244"/>
            <a:ext cx="296333" cy="1854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611680B-8C32-F70C-CCD9-E97A0D2C3EF6}"/>
              </a:ext>
            </a:extLst>
          </p:cNvPr>
          <p:cNvSpPr txBox="1"/>
          <p:nvPr/>
        </p:nvSpPr>
        <p:spPr>
          <a:xfrm rot="16200000">
            <a:off x="-826956" y="3052800"/>
            <a:ext cx="2032000" cy="369332"/>
          </a:xfrm>
          <a:prstGeom prst="rect">
            <a:avLst/>
          </a:prstGeom>
          <a:noFill/>
        </p:spPr>
        <p:txBody>
          <a:bodyPr wrap="square" rtlCol="0">
            <a:spAutoFit/>
          </a:bodyPr>
          <a:lstStyle/>
          <a:p>
            <a:r>
              <a:rPr lang="en-US" dirty="0"/>
              <a:t>Position in motif</a:t>
            </a:r>
          </a:p>
        </p:txBody>
      </p:sp>
      <p:sp>
        <p:nvSpPr>
          <p:cNvPr id="11" name="TextBox 10">
            <a:extLst>
              <a:ext uri="{FF2B5EF4-FFF2-40B4-BE49-F238E27FC236}">
                <a16:creationId xmlns:a16="http://schemas.microsoft.com/office/drawing/2014/main" id="{DCACEA85-700B-EA98-909E-F825AFED1661}"/>
              </a:ext>
            </a:extLst>
          </p:cNvPr>
          <p:cNvSpPr txBox="1"/>
          <p:nvPr/>
        </p:nvSpPr>
        <p:spPr>
          <a:xfrm>
            <a:off x="576470" y="2623933"/>
            <a:ext cx="301686" cy="1887696"/>
          </a:xfrm>
          <a:prstGeom prst="rect">
            <a:avLst/>
          </a:prstGeom>
          <a:noFill/>
        </p:spPr>
        <p:txBody>
          <a:bodyPr wrap="none" rtlCol="0">
            <a:spAutoFit/>
          </a:bodyPr>
          <a:lstStyle/>
          <a:p>
            <a:pPr>
              <a:spcAft>
                <a:spcPts val="800"/>
              </a:spcAft>
            </a:pPr>
            <a:r>
              <a:rPr lang="en-US" dirty="0"/>
              <a:t>1</a:t>
            </a:r>
          </a:p>
          <a:p>
            <a:pPr>
              <a:spcAft>
                <a:spcPts val="800"/>
              </a:spcAft>
            </a:pPr>
            <a:r>
              <a:rPr lang="en-US" dirty="0"/>
              <a:t>2</a:t>
            </a:r>
          </a:p>
          <a:p>
            <a:pPr>
              <a:spcAft>
                <a:spcPts val="800"/>
              </a:spcAft>
            </a:pPr>
            <a:r>
              <a:rPr lang="en-US" dirty="0"/>
              <a:t>3</a:t>
            </a:r>
          </a:p>
          <a:p>
            <a:pPr>
              <a:spcAft>
                <a:spcPts val="800"/>
              </a:spcAft>
            </a:pPr>
            <a:r>
              <a:rPr lang="en-US" dirty="0"/>
              <a:t>4</a:t>
            </a:r>
          </a:p>
          <a:p>
            <a:pPr>
              <a:spcAft>
                <a:spcPts val="800"/>
              </a:spcAft>
            </a:pPr>
            <a:r>
              <a:rPr lang="en-US" dirty="0"/>
              <a:t>5</a:t>
            </a:r>
          </a:p>
        </p:txBody>
      </p:sp>
    </p:spTree>
    <p:extLst>
      <p:ext uri="{BB962C8B-B14F-4D97-AF65-F5344CB8AC3E}">
        <p14:creationId xmlns:p14="http://schemas.microsoft.com/office/powerpoint/2010/main" val="340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0549C6-3D1C-9E4B-83C4-E53AF08960FA}"/>
              </a:ext>
            </a:extLst>
          </p:cNvPr>
          <p:cNvSpPr>
            <a:spLocks noGrp="1"/>
          </p:cNvSpPr>
          <p:nvPr>
            <p:ph type="title"/>
          </p:nvPr>
        </p:nvSpPr>
        <p:spPr/>
        <p:txBody>
          <a:bodyPr/>
          <a:lstStyle/>
          <a:p>
            <a:r>
              <a:rPr lang="en-US" dirty="0"/>
              <a:t>Dynamic programming for motif p-values</a:t>
            </a:r>
          </a:p>
        </p:txBody>
      </p:sp>
      <p:graphicFrame>
        <p:nvGraphicFramePr>
          <p:cNvPr id="7" name="Table 6">
            <a:extLst>
              <a:ext uri="{FF2B5EF4-FFF2-40B4-BE49-F238E27FC236}">
                <a16:creationId xmlns:a16="http://schemas.microsoft.com/office/drawing/2014/main" id="{D5F1E83F-506A-AF48-820F-E55F5A1C8941}"/>
              </a:ext>
            </a:extLst>
          </p:cNvPr>
          <p:cNvGraphicFramePr>
            <a:graphicFrameLocks noGrp="1"/>
          </p:cNvGraphicFramePr>
          <p:nvPr/>
        </p:nvGraphicFramePr>
        <p:xfrm>
          <a:off x="838200" y="1990326"/>
          <a:ext cx="10622280" cy="24942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837801029"/>
                    </a:ext>
                  </a:extLst>
                </a:gridCol>
                <a:gridCol w="208280">
                  <a:extLst>
                    <a:ext uri="{9D8B030D-6E8A-4147-A177-3AD203B41FA5}">
                      <a16:colId xmlns:a16="http://schemas.microsoft.com/office/drawing/2014/main" val="1130130640"/>
                    </a:ext>
                  </a:extLst>
                </a:gridCol>
                <a:gridCol w="208280">
                  <a:extLst>
                    <a:ext uri="{9D8B030D-6E8A-4147-A177-3AD203B41FA5}">
                      <a16:colId xmlns:a16="http://schemas.microsoft.com/office/drawing/2014/main" val="337414394"/>
                    </a:ext>
                  </a:extLst>
                </a:gridCol>
                <a:gridCol w="208280">
                  <a:extLst>
                    <a:ext uri="{9D8B030D-6E8A-4147-A177-3AD203B41FA5}">
                      <a16:colId xmlns:a16="http://schemas.microsoft.com/office/drawing/2014/main" val="2206553190"/>
                    </a:ext>
                  </a:extLst>
                </a:gridCol>
                <a:gridCol w="208280">
                  <a:extLst>
                    <a:ext uri="{9D8B030D-6E8A-4147-A177-3AD203B41FA5}">
                      <a16:colId xmlns:a16="http://schemas.microsoft.com/office/drawing/2014/main" val="2014990826"/>
                    </a:ext>
                  </a:extLst>
                </a:gridCol>
                <a:gridCol w="208280">
                  <a:extLst>
                    <a:ext uri="{9D8B030D-6E8A-4147-A177-3AD203B41FA5}">
                      <a16:colId xmlns:a16="http://schemas.microsoft.com/office/drawing/2014/main" val="543338469"/>
                    </a:ext>
                  </a:extLst>
                </a:gridCol>
                <a:gridCol w="208280">
                  <a:extLst>
                    <a:ext uri="{9D8B030D-6E8A-4147-A177-3AD203B41FA5}">
                      <a16:colId xmlns:a16="http://schemas.microsoft.com/office/drawing/2014/main" val="2688867937"/>
                    </a:ext>
                  </a:extLst>
                </a:gridCol>
                <a:gridCol w="208280">
                  <a:extLst>
                    <a:ext uri="{9D8B030D-6E8A-4147-A177-3AD203B41FA5}">
                      <a16:colId xmlns:a16="http://schemas.microsoft.com/office/drawing/2014/main" val="2490015476"/>
                    </a:ext>
                  </a:extLst>
                </a:gridCol>
                <a:gridCol w="208280">
                  <a:extLst>
                    <a:ext uri="{9D8B030D-6E8A-4147-A177-3AD203B41FA5}">
                      <a16:colId xmlns:a16="http://schemas.microsoft.com/office/drawing/2014/main" val="3303583791"/>
                    </a:ext>
                  </a:extLst>
                </a:gridCol>
                <a:gridCol w="208280">
                  <a:extLst>
                    <a:ext uri="{9D8B030D-6E8A-4147-A177-3AD203B41FA5}">
                      <a16:colId xmlns:a16="http://schemas.microsoft.com/office/drawing/2014/main" val="4154613999"/>
                    </a:ext>
                  </a:extLst>
                </a:gridCol>
                <a:gridCol w="208280">
                  <a:extLst>
                    <a:ext uri="{9D8B030D-6E8A-4147-A177-3AD203B41FA5}">
                      <a16:colId xmlns:a16="http://schemas.microsoft.com/office/drawing/2014/main" val="1378370502"/>
                    </a:ext>
                  </a:extLst>
                </a:gridCol>
                <a:gridCol w="208280">
                  <a:extLst>
                    <a:ext uri="{9D8B030D-6E8A-4147-A177-3AD203B41FA5}">
                      <a16:colId xmlns:a16="http://schemas.microsoft.com/office/drawing/2014/main" val="1921952693"/>
                    </a:ext>
                  </a:extLst>
                </a:gridCol>
                <a:gridCol w="208280">
                  <a:extLst>
                    <a:ext uri="{9D8B030D-6E8A-4147-A177-3AD203B41FA5}">
                      <a16:colId xmlns:a16="http://schemas.microsoft.com/office/drawing/2014/main" val="2725782867"/>
                    </a:ext>
                  </a:extLst>
                </a:gridCol>
                <a:gridCol w="208280">
                  <a:extLst>
                    <a:ext uri="{9D8B030D-6E8A-4147-A177-3AD203B41FA5}">
                      <a16:colId xmlns:a16="http://schemas.microsoft.com/office/drawing/2014/main" val="434203455"/>
                    </a:ext>
                  </a:extLst>
                </a:gridCol>
                <a:gridCol w="208280">
                  <a:extLst>
                    <a:ext uri="{9D8B030D-6E8A-4147-A177-3AD203B41FA5}">
                      <a16:colId xmlns:a16="http://schemas.microsoft.com/office/drawing/2014/main" val="1582041923"/>
                    </a:ext>
                  </a:extLst>
                </a:gridCol>
                <a:gridCol w="208280">
                  <a:extLst>
                    <a:ext uri="{9D8B030D-6E8A-4147-A177-3AD203B41FA5}">
                      <a16:colId xmlns:a16="http://schemas.microsoft.com/office/drawing/2014/main" val="4069350621"/>
                    </a:ext>
                  </a:extLst>
                </a:gridCol>
                <a:gridCol w="208280">
                  <a:extLst>
                    <a:ext uri="{9D8B030D-6E8A-4147-A177-3AD203B41FA5}">
                      <a16:colId xmlns:a16="http://schemas.microsoft.com/office/drawing/2014/main" val="3796759534"/>
                    </a:ext>
                  </a:extLst>
                </a:gridCol>
                <a:gridCol w="208280">
                  <a:extLst>
                    <a:ext uri="{9D8B030D-6E8A-4147-A177-3AD203B41FA5}">
                      <a16:colId xmlns:a16="http://schemas.microsoft.com/office/drawing/2014/main" val="37013869"/>
                    </a:ext>
                  </a:extLst>
                </a:gridCol>
                <a:gridCol w="208280">
                  <a:extLst>
                    <a:ext uri="{9D8B030D-6E8A-4147-A177-3AD203B41FA5}">
                      <a16:colId xmlns:a16="http://schemas.microsoft.com/office/drawing/2014/main" val="4237958116"/>
                    </a:ext>
                  </a:extLst>
                </a:gridCol>
                <a:gridCol w="208280">
                  <a:extLst>
                    <a:ext uri="{9D8B030D-6E8A-4147-A177-3AD203B41FA5}">
                      <a16:colId xmlns:a16="http://schemas.microsoft.com/office/drawing/2014/main" val="4100326859"/>
                    </a:ext>
                  </a:extLst>
                </a:gridCol>
                <a:gridCol w="208280">
                  <a:extLst>
                    <a:ext uri="{9D8B030D-6E8A-4147-A177-3AD203B41FA5}">
                      <a16:colId xmlns:a16="http://schemas.microsoft.com/office/drawing/2014/main" val="783130004"/>
                    </a:ext>
                  </a:extLst>
                </a:gridCol>
                <a:gridCol w="208280">
                  <a:extLst>
                    <a:ext uri="{9D8B030D-6E8A-4147-A177-3AD203B41FA5}">
                      <a16:colId xmlns:a16="http://schemas.microsoft.com/office/drawing/2014/main" val="4014905775"/>
                    </a:ext>
                  </a:extLst>
                </a:gridCol>
                <a:gridCol w="208280">
                  <a:extLst>
                    <a:ext uri="{9D8B030D-6E8A-4147-A177-3AD203B41FA5}">
                      <a16:colId xmlns:a16="http://schemas.microsoft.com/office/drawing/2014/main" val="3532781489"/>
                    </a:ext>
                  </a:extLst>
                </a:gridCol>
                <a:gridCol w="208280">
                  <a:extLst>
                    <a:ext uri="{9D8B030D-6E8A-4147-A177-3AD203B41FA5}">
                      <a16:colId xmlns:a16="http://schemas.microsoft.com/office/drawing/2014/main" val="2180044286"/>
                    </a:ext>
                  </a:extLst>
                </a:gridCol>
                <a:gridCol w="208280">
                  <a:extLst>
                    <a:ext uri="{9D8B030D-6E8A-4147-A177-3AD203B41FA5}">
                      <a16:colId xmlns:a16="http://schemas.microsoft.com/office/drawing/2014/main" val="54962889"/>
                    </a:ext>
                  </a:extLst>
                </a:gridCol>
                <a:gridCol w="208280">
                  <a:extLst>
                    <a:ext uri="{9D8B030D-6E8A-4147-A177-3AD203B41FA5}">
                      <a16:colId xmlns:a16="http://schemas.microsoft.com/office/drawing/2014/main" val="3465588258"/>
                    </a:ext>
                  </a:extLst>
                </a:gridCol>
                <a:gridCol w="208280">
                  <a:extLst>
                    <a:ext uri="{9D8B030D-6E8A-4147-A177-3AD203B41FA5}">
                      <a16:colId xmlns:a16="http://schemas.microsoft.com/office/drawing/2014/main" val="3217530528"/>
                    </a:ext>
                  </a:extLst>
                </a:gridCol>
                <a:gridCol w="208280">
                  <a:extLst>
                    <a:ext uri="{9D8B030D-6E8A-4147-A177-3AD203B41FA5}">
                      <a16:colId xmlns:a16="http://schemas.microsoft.com/office/drawing/2014/main" val="2579886863"/>
                    </a:ext>
                  </a:extLst>
                </a:gridCol>
                <a:gridCol w="208280">
                  <a:extLst>
                    <a:ext uri="{9D8B030D-6E8A-4147-A177-3AD203B41FA5}">
                      <a16:colId xmlns:a16="http://schemas.microsoft.com/office/drawing/2014/main" val="2276988309"/>
                    </a:ext>
                  </a:extLst>
                </a:gridCol>
                <a:gridCol w="208280">
                  <a:extLst>
                    <a:ext uri="{9D8B030D-6E8A-4147-A177-3AD203B41FA5}">
                      <a16:colId xmlns:a16="http://schemas.microsoft.com/office/drawing/2014/main" val="1003958924"/>
                    </a:ext>
                  </a:extLst>
                </a:gridCol>
                <a:gridCol w="208280">
                  <a:extLst>
                    <a:ext uri="{9D8B030D-6E8A-4147-A177-3AD203B41FA5}">
                      <a16:colId xmlns:a16="http://schemas.microsoft.com/office/drawing/2014/main" val="2793500449"/>
                    </a:ext>
                  </a:extLst>
                </a:gridCol>
                <a:gridCol w="208280">
                  <a:extLst>
                    <a:ext uri="{9D8B030D-6E8A-4147-A177-3AD203B41FA5}">
                      <a16:colId xmlns:a16="http://schemas.microsoft.com/office/drawing/2014/main" val="1465247646"/>
                    </a:ext>
                  </a:extLst>
                </a:gridCol>
                <a:gridCol w="208280">
                  <a:extLst>
                    <a:ext uri="{9D8B030D-6E8A-4147-A177-3AD203B41FA5}">
                      <a16:colId xmlns:a16="http://schemas.microsoft.com/office/drawing/2014/main" val="2209548404"/>
                    </a:ext>
                  </a:extLst>
                </a:gridCol>
                <a:gridCol w="208280">
                  <a:extLst>
                    <a:ext uri="{9D8B030D-6E8A-4147-A177-3AD203B41FA5}">
                      <a16:colId xmlns:a16="http://schemas.microsoft.com/office/drawing/2014/main" val="379779343"/>
                    </a:ext>
                  </a:extLst>
                </a:gridCol>
                <a:gridCol w="208280">
                  <a:extLst>
                    <a:ext uri="{9D8B030D-6E8A-4147-A177-3AD203B41FA5}">
                      <a16:colId xmlns:a16="http://schemas.microsoft.com/office/drawing/2014/main" val="3241698108"/>
                    </a:ext>
                  </a:extLst>
                </a:gridCol>
                <a:gridCol w="208280">
                  <a:extLst>
                    <a:ext uri="{9D8B030D-6E8A-4147-A177-3AD203B41FA5}">
                      <a16:colId xmlns:a16="http://schemas.microsoft.com/office/drawing/2014/main" val="1768213853"/>
                    </a:ext>
                  </a:extLst>
                </a:gridCol>
                <a:gridCol w="208280">
                  <a:extLst>
                    <a:ext uri="{9D8B030D-6E8A-4147-A177-3AD203B41FA5}">
                      <a16:colId xmlns:a16="http://schemas.microsoft.com/office/drawing/2014/main" val="945638497"/>
                    </a:ext>
                  </a:extLst>
                </a:gridCol>
                <a:gridCol w="208280">
                  <a:extLst>
                    <a:ext uri="{9D8B030D-6E8A-4147-A177-3AD203B41FA5}">
                      <a16:colId xmlns:a16="http://schemas.microsoft.com/office/drawing/2014/main" val="1304553065"/>
                    </a:ext>
                  </a:extLst>
                </a:gridCol>
                <a:gridCol w="208280">
                  <a:extLst>
                    <a:ext uri="{9D8B030D-6E8A-4147-A177-3AD203B41FA5}">
                      <a16:colId xmlns:a16="http://schemas.microsoft.com/office/drawing/2014/main" val="2662435804"/>
                    </a:ext>
                  </a:extLst>
                </a:gridCol>
                <a:gridCol w="208280">
                  <a:extLst>
                    <a:ext uri="{9D8B030D-6E8A-4147-A177-3AD203B41FA5}">
                      <a16:colId xmlns:a16="http://schemas.microsoft.com/office/drawing/2014/main" val="1129765255"/>
                    </a:ext>
                  </a:extLst>
                </a:gridCol>
                <a:gridCol w="208280">
                  <a:extLst>
                    <a:ext uri="{9D8B030D-6E8A-4147-A177-3AD203B41FA5}">
                      <a16:colId xmlns:a16="http://schemas.microsoft.com/office/drawing/2014/main" val="1149774093"/>
                    </a:ext>
                  </a:extLst>
                </a:gridCol>
                <a:gridCol w="208280">
                  <a:extLst>
                    <a:ext uri="{9D8B030D-6E8A-4147-A177-3AD203B41FA5}">
                      <a16:colId xmlns:a16="http://schemas.microsoft.com/office/drawing/2014/main" val="3913738739"/>
                    </a:ext>
                  </a:extLst>
                </a:gridCol>
                <a:gridCol w="208280">
                  <a:extLst>
                    <a:ext uri="{9D8B030D-6E8A-4147-A177-3AD203B41FA5}">
                      <a16:colId xmlns:a16="http://schemas.microsoft.com/office/drawing/2014/main" val="943653088"/>
                    </a:ext>
                  </a:extLst>
                </a:gridCol>
                <a:gridCol w="208280">
                  <a:extLst>
                    <a:ext uri="{9D8B030D-6E8A-4147-A177-3AD203B41FA5}">
                      <a16:colId xmlns:a16="http://schemas.microsoft.com/office/drawing/2014/main" val="3441724175"/>
                    </a:ext>
                  </a:extLst>
                </a:gridCol>
                <a:gridCol w="208280">
                  <a:extLst>
                    <a:ext uri="{9D8B030D-6E8A-4147-A177-3AD203B41FA5}">
                      <a16:colId xmlns:a16="http://schemas.microsoft.com/office/drawing/2014/main" val="4241954164"/>
                    </a:ext>
                  </a:extLst>
                </a:gridCol>
                <a:gridCol w="208280">
                  <a:extLst>
                    <a:ext uri="{9D8B030D-6E8A-4147-A177-3AD203B41FA5}">
                      <a16:colId xmlns:a16="http://schemas.microsoft.com/office/drawing/2014/main" val="4238060992"/>
                    </a:ext>
                  </a:extLst>
                </a:gridCol>
                <a:gridCol w="208280">
                  <a:extLst>
                    <a:ext uri="{9D8B030D-6E8A-4147-A177-3AD203B41FA5}">
                      <a16:colId xmlns:a16="http://schemas.microsoft.com/office/drawing/2014/main" val="3729368416"/>
                    </a:ext>
                  </a:extLst>
                </a:gridCol>
                <a:gridCol w="208280">
                  <a:extLst>
                    <a:ext uri="{9D8B030D-6E8A-4147-A177-3AD203B41FA5}">
                      <a16:colId xmlns:a16="http://schemas.microsoft.com/office/drawing/2014/main" val="4003014169"/>
                    </a:ext>
                  </a:extLst>
                </a:gridCol>
                <a:gridCol w="208280">
                  <a:extLst>
                    <a:ext uri="{9D8B030D-6E8A-4147-A177-3AD203B41FA5}">
                      <a16:colId xmlns:a16="http://schemas.microsoft.com/office/drawing/2014/main" val="854005344"/>
                    </a:ext>
                  </a:extLst>
                </a:gridCol>
                <a:gridCol w="208280">
                  <a:extLst>
                    <a:ext uri="{9D8B030D-6E8A-4147-A177-3AD203B41FA5}">
                      <a16:colId xmlns:a16="http://schemas.microsoft.com/office/drawing/2014/main" val="185235014"/>
                    </a:ext>
                  </a:extLst>
                </a:gridCol>
                <a:gridCol w="208280">
                  <a:extLst>
                    <a:ext uri="{9D8B030D-6E8A-4147-A177-3AD203B41FA5}">
                      <a16:colId xmlns:a16="http://schemas.microsoft.com/office/drawing/2014/main" val="1913606669"/>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tc>
                  <a:txBody>
                    <a:bodyPr/>
                    <a:lstStyle/>
                    <a:p>
                      <a:r>
                        <a:rPr lang="en-US" dirty="0"/>
                        <a:t>11</a:t>
                      </a:r>
                    </a:p>
                  </a:txBody>
                  <a:tcPr/>
                </a:tc>
                <a:tc>
                  <a:txBody>
                    <a:bodyPr/>
                    <a:lstStyle/>
                    <a:p>
                      <a:r>
                        <a:rPr lang="en-US" dirty="0"/>
                        <a:t>12</a:t>
                      </a:r>
                    </a:p>
                  </a:txBody>
                  <a:tcPr/>
                </a:tc>
                <a:tc>
                  <a:txBody>
                    <a:bodyPr/>
                    <a:lstStyle/>
                    <a:p>
                      <a:r>
                        <a:rPr lang="en-US" dirty="0"/>
                        <a:t>13</a:t>
                      </a:r>
                    </a:p>
                  </a:txBody>
                  <a:tcPr/>
                </a:tc>
                <a:tc>
                  <a:txBody>
                    <a:bodyPr/>
                    <a:lstStyle/>
                    <a:p>
                      <a:r>
                        <a:rPr lang="en-US" dirty="0"/>
                        <a:t>14</a:t>
                      </a:r>
                    </a:p>
                  </a:txBody>
                  <a:tcPr/>
                </a:tc>
                <a:tc>
                  <a:txBody>
                    <a:bodyPr/>
                    <a:lstStyle/>
                    <a:p>
                      <a:r>
                        <a:rPr lang="en-US" dirty="0"/>
                        <a:t>15</a:t>
                      </a:r>
                    </a:p>
                  </a:txBody>
                  <a:tcPr/>
                </a:tc>
                <a:tc>
                  <a:txBody>
                    <a:bodyPr/>
                    <a:lstStyle/>
                    <a:p>
                      <a:r>
                        <a:rPr lang="en-US" dirty="0"/>
                        <a:t>16</a:t>
                      </a:r>
                    </a:p>
                  </a:txBody>
                  <a:tcPr/>
                </a:tc>
                <a:tc>
                  <a:txBody>
                    <a:bodyPr/>
                    <a:lstStyle/>
                    <a:p>
                      <a:r>
                        <a:rPr lang="en-US" dirty="0"/>
                        <a:t>17</a:t>
                      </a:r>
                    </a:p>
                  </a:txBody>
                  <a:tcPr/>
                </a:tc>
                <a:tc>
                  <a:txBody>
                    <a:bodyPr/>
                    <a:lstStyle/>
                    <a:p>
                      <a:r>
                        <a:rPr lang="en-US" dirty="0"/>
                        <a:t>18</a:t>
                      </a:r>
                    </a:p>
                  </a:txBody>
                  <a:tcPr/>
                </a:tc>
                <a:tc>
                  <a:txBody>
                    <a:bodyPr/>
                    <a:lstStyle/>
                    <a:p>
                      <a:r>
                        <a:rPr lang="en-US" dirty="0"/>
                        <a:t>19</a:t>
                      </a:r>
                    </a:p>
                  </a:txBody>
                  <a:tcPr/>
                </a:tc>
                <a:tc>
                  <a:txBody>
                    <a:bodyPr/>
                    <a:lstStyle/>
                    <a:p>
                      <a:r>
                        <a:rPr lang="en-US" dirty="0"/>
                        <a:t>20</a:t>
                      </a:r>
                    </a:p>
                  </a:txBody>
                  <a:tcPr/>
                </a:tc>
                <a:tc>
                  <a:txBody>
                    <a:bodyPr/>
                    <a:lstStyle/>
                    <a:p>
                      <a:r>
                        <a:rPr lang="en-US" dirty="0"/>
                        <a:t>21</a:t>
                      </a:r>
                    </a:p>
                  </a:txBody>
                  <a:tcPr/>
                </a:tc>
                <a:tc>
                  <a:txBody>
                    <a:bodyPr/>
                    <a:lstStyle/>
                    <a:p>
                      <a:r>
                        <a:rPr lang="en-US" dirty="0"/>
                        <a:t>22</a:t>
                      </a:r>
                    </a:p>
                  </a:txBody>
                  <a:tcPr/>
                </a:tc>
                <a:tc>
                  <a:txBody>
                    <a:bodyPr/>
                    <a:lstStyle/>
                    <a:p>
                      <a:r>
                        <a:rPr lang="en-US" dirty="0"/>
                        <a:t>23</a:t>
                      </a:r>
                    </a:p>
                  </a:txBody>
                  <a:tcPr/>
                </a:tc>
                <a:tc>
                  <a:txBody>
                    <a:bodyPr/>
                    <a:lstStyle/>
                    <a:p>
                      <a:r>
                        <a:rPr lang="en-US" dirty="0"/>
                        <a:t>24</a:t>
                      </a:r>
                    </a:p>
                  </a:txBody>
                  <a:tcPr/>
                </a:tc>
                <a:tc>
                  <a:txBody>
                    <a:bodyPr/>
                    <a:lstStyle/>
                    <a:p>
                      <a:r>
                        <a:rPr lang="en-US" dirty="0"/>
                        <a:t>25</a:t>
                      </a:r>
                    </a:p>
                  </a:txBody>
                  <a:tcPr/>
                </a:tc>
                <a:tc>
                  <a:txBody>
                    <a:bodyPr/>
                    <a:lstStyle/>
                    <a:p>
                      <a:r>
                        <a:rPr lang="en-US" dirty="0"/>
                        <a:t>26</a:t>
                      </a:r>
                    </a:p>
                  </a:txBody>
                  <a:tcPr/>
                </a:tc>
                <a:tc>
                  <a:txBody>
                    <a:bodyPr/>
                    <a:lstStyle/>
                    <a:p>
                      <a:r>
                        <a:rPr lang="en-US" dirty="0"/>
                        <a:t>27</a:t>
                      </a:r>
                    </a:p>
                  </a:txBody>
                  <a:tcPr/>
                </a:tc>
                <a:tc>
                  <a:txBody>
                    <a:bodyPr/>
                    <a:lstStyle/>
                    <a:p>
                      <a:r>
                        <a:rPr lang="en-US" dirty="0"/>
                        <a:t>28</a:t>
                      </a:r>
                    </a:p>
                  </a:txBody>
                  <a:tcPr/>
                </a:tc>
                <a:tc>
                  <a:txBody>
                    <a:bodyPr/>
                    <a:lstStyle/>
                    <a:p>
                      <a:r>
                        <a:rPr lang="en-US" dirty="0"/>
                        <a:t>29</a:t>
                      </a:r>
                    </a:p>
                  </a:txBody>
                  <a:tcPr/>
                </a:tc>
                <a:tc>
                  <a:txBody>
                    <a:bodyPr/>
                    <a:lstStyle/>
                    <a:p>
                      <a:r>
                        <a:rPr lang="en-US" dirty="0"/>
                        <a:t>30</a:t>
                      </a:r>
                    </a:p>
                  </a:txBody>
                  <a:tcPr/>
                </a:tc>
                <a:tc>
                  <a:txBody>
                    <a:bodyPr/>
                    <a:lstStyle/>
                    <a:p>
                      <a:r>
                        <a:rPr lang="en-US" dirty="0"/>
                        <a:t>31</a:t>
                      </a:r>
                    </a:p>
                  </a:txBody>
                  <a:tcPr/>
                </a:tc>
                <a:tc>
                  <a:txBody>
                    <a:bodyPr/>
                    <a:lstStyle/>
                    <a:p>
                      <a:r>
                        <a:rPr lang="en-US" dirty="0"/>
                        <a:t>32</a:t>
                      </a:r>
                    </a:p>
                  </a:txBody>
                  <a:tcPr/>
                </a:tc>
                <a:tc>
                  <a:txBody>
                    <a:bodyPr/>
                    <a:lstStyle/>
                    <a:p>
                      <a:r>
                        <a:rPr lang="en-US" dirty="0"/>
                        <a:t>33</a:t>
                      </a:r>
                    </a:p>
                  </a:txBody>
                  <a:tcPr/>
                </a:tc>
                <a:tc>
                  <a:txBody>
                    <a:bodyPr/>
                    <a:lstStyle/>
                    <a:p>
                      <a:r>
                        <a:rPr lang="en-US" dirty="0"/>
                        <a:t>34</a:t>
                      </a:r>
                    </a:p>
                  </a:txBody>
                  <a:tcPr/>
                </a:tc>
                <a:tc>
                  <a:txBody>
                    <a:bodyPr/>
                    <a:lstStyle/>
                    <a:p>
                      <a:r>
                        <a:rPr lang="en-US" dirty="0"/>
                        <a:t>35</a:t>
                      </a:r>
                    </a:p>
                  </a:txBody>
                  <a:tcPr/>
                </a:tc>
                <a:tc>
                  <a:txBody>
                    <a:bodyPr/>
                    <a:lstStyle/>
                    <a:p>
                      <a:r>
                        <a:rPr lang="en-US" dirty="0"/>
                        <a:t>36</a:t>
                      </a:r>
                    </a:p>
                  </a:txBody>
                  <a:tcPr/>
                </a:tc>
                <a:tc>
                  <a:txBody>
                    <a:bodyPr/>
                    <a:lstStyle/>
                    <a:p>
                      <a:r>
                        <a:rPr lang="en-US" dirty="0"/>
                        <a:t>37</a:t>
                      </a:r>
                    </a:p>
                  </a:txBody>
                  <a:tcPr/>
                </a:tc>
                <a:tc>
                  <a:txBody>
                    <a:bodyPr/>
                    <a:lstStyle/>
                    <a:p>
                      <a:r>
                        <a:rPr lang="en-US" dirty="0"/>
                        <a:t>38</a:t>
                      </a:r>
                    </a:p>
                  </a:txBody>
                  <a:tcPr/>
                </a:tc>
                <a:tc>
                  <a:txBody>
                    <a:bodyPr/>
                    <a:lstStyle/>
                    <a:p>
                      <a:r>
                        <a:rPr lang="en-US" dirty="0"/>
                        <a:t>39</a:t>
                      </a:r>
                    </a:p>
                  </a:txBody>
                  <a:tcPr/>
                </a:tc>
                <a:tc>
                  <a:txBody>
                    <a:bodyPr/>
                    <a:lstStyle/>
                    <a:p>
                      <a:r>
                        <a:rPr lang="en-US" dirty="0"/>
                        <a:t>40</a:t>
                      </a:r>
                    </a:p>
                  </a:txBody>
                  <a:tcPr/>
                </a:tc>
                <a:tc>
                  <a:txBody>
                    <a:bodyPr/>
                    <a:lstStyle/>
                    <a:p>
                      <a:r>
                        <a:rPr lang="en-US" dirty="0"/>
                        <a:t>41</a:t>
                      </a:r>
                    </a:p>
                  </a:txBody>
                  <a:tcPr/>
                </a:tc>
                <a:tc>
                  <a:txBody>
                    <a:bodyPr/>
                    <a:lstStyle/>
                    <a:p>
                      <a:r>
                        <a:rPr lang="en-US" dirty="0"/>
                        <a:t>42</a:t>
                      </a:r>
                    </a:p>
                  </a:txBody>
                  <a:tcPr/>
                </a:tc>
                <a:tc>
                  <a:txBody>
                    <a:bodyPr/>
                    <a:lstStyle/>
                    <a:p>
                      <a:r>
                        <a:rPr lang="en-US" dirty="0"/>
                        <a:t>43</a:t>
                      </a:r>
                    </a:p>
                  </a:txBody>
                  <a:tcPr/>
                </a:tc>
                <a:tc>
                  <a:txBody>
                    <a:bodyPr/>
                    <a:lstStyle/>
                    <a:p>
                      <a:r>
                        <a:rPr lang="en-US" dirty="0"/>
                        <a:t>44</a:t>
                      </a:r>
                    </a:p>
                  </a:txBody>
                  <a:tcPr/>
                </a:tc>
                <a:tc>
                  <a:txBody>
                    <a:bodyPr/>
                    <a:lstStyle/>
                    <a:p>
                      <a:r>
                        <a:rPr lang="en-US" dirty="0"/>
                        <a:t>45</a:t>
                      </a:r>
                    </a:p>
                  </a:txBody>
                  <a:tcPr/>
                </a:tc>
                <a:tc>
                  <a:txBody>
                    <a:bodyPr/>
                    <a:lstStyle/>
                    <a:p>
                      <a:r>
                        <a:rPr lang="en-US" dirty="0"/>
                        <a:t>46</a:t>
                      </a:r>
                    </a:p>
                  </a:txBody>
                  <a:tcPr/>
                </a:tc>
                <a:tc>
                  <a:txBody>
                    <a:bodyPr/>
                    <a:lstStyle/>
                    <a:p>
                      <a:r>
                        <a:rPr lang="en-US" dirty="0"/>
                        <a:t>47</a:t>
                      </a:r>
                    </a:p>
                  </a:txBody>
                  <a:tcPr/>
                </a:tc>
                <a:tc>
                  <a:txBody>
                    <a:bodyPr/>
                    <a:lstStyle/>
                    <a:p>
                      <a:r>
                        <a:rPr lang="en-US" dirty="0"/>
                        <a:t>48</a:t>
                      </a:r>
                    </a:p>
                  </a:txBody>
                  <a:tcPr/>
                </a:tc>
                <a:tc>
                  <a:txBody>
                    <a:bodyPr/>
                    <a:lstStyle/>
                    <a:p>
                      <a:r>
                        <a:rPr lang="en-US" dirty="0"/>
                        <a:t>49</a:t>
                      </a:r>
                    </a:p>
                  </a:txBody>
                  <a:tcPr/>
                </a:tc>
                <a:tc>
                  <a:txBody>
                    <a:bodyPr/>
                    <a:lstStyle/>
                    <a:p>
                      <a:r>
                        <a:rPr lang="en-US" dirty="0"/>
                        <a:t>50</a:t>
                      </a:r>
                    </a:p>
                  </a:txBody>
                  <a:tcPr/>
                </a:tc>
                <a:extLst>
                  <a:ext uri="{0D108BD9-81ED-4DB2-BD59-A6C34878D82A}">
                    <a16:rowId xmlns:a16="http://schemas.microsoft.com/office/drawing/2014/main" val="2793960841"/>
                  </a:ext>
                </a:extLst>
              </a:tr>
              <a:tr h="370840">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71086490"/>
                  </a:ext>
                </a:extLst>
              </a:tr>
              <a:tr h="370840">
                <a:tc>
                  <a:txBody>
                    <a:bodyPr/>
                    <a:lstStyle/>
                    <a:p>
                      <a:endParaRPr lang="en-US"/>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r>
                        <a:rPr lang="en-US" dirty="0"/>
                        <a:t>1</a:t>
                      </a:r>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4005047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468450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18366346"/>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9120342"/>
                  </a:ext>
                </a:extLst>
              </a:tr>
            </a:tbl>
          </a:graphicData>
        </a:graphic>
      </p:graphicFrame>
      <p:graphicFrame>
        <p:nvGraphicFramePr>
          <p:cNvPr id="8" name="Table 7">
            <a:extLst>
              <a:ext uri="{FF2B5EF4-FFF2-40B4-BE49-F238E27FC236}">
                <a16:creationId xmlns:a16="http://schemas.microsoft.com/office/drawing/2014/main" id="{35FD9E18-7800-FE4F-9A91-A41B408BCF02}"/>
              </a:ext>
            </a:extLst>
          </p:cNvPr>
          <p:cNvGraphicFramePr>
            <a:graphicFrameLocks noGrp="1"/>
          </p:cNvGraphicFramePr>
          <p:nvPr/>
        </p:nvGraphicFramePr>
        <p:xfrm>
          <a:off x="2281382" y="4784244"/>
          <a:ext cx="8128002" cy="1854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974378155"/>
                    </a:ext>
                  </a:extLst>
                </a:gridCol>
                <a:gridCol w="1354667">
                  <a:extLst>
                    <a:ext uri="{9D8B030D-6E8A-4147-A177-3AD203B41FA5}">
                      <a16:colId xmlns:a16="http://schemas.microsoft.com/office/drawing/2014/main" val="1433975822"/>
                    </a:ext>
                  </a:extLst>
                </a:gridCol>
                <a:gridCol w="1354667">
                  <a:extLst>
                    <a:ext uri="{9D8B030D-6E8A-4147-A177-3AD203B41FA5}">
                      <a16:colId xmlns:a16="http://schemas.microsoft.com/office/drawing/2014/main" val="353940655"/>
                    </a:ext>
                  </a:extLst>
                </a:gridCol>
                <a:gridCol w="1354667">
                  <a:extLst>
                    <a:ext uri="{9D8B030D-6E8A-4147-A177-3AD203B41FA5}">
                      <a16:colId xmlns:a16="http://schemas.microsoft.com/office/drawing/2014/main" val="85569439"/>
                    </a:ext>
                  </a:extLst>
                </a:gridCol>
                <a:gridCol w="1354667">
                  <a:extLst>
                    <a:ext uri="{9D8B030D-6E8A-4147-A177-3AD203B41FA5}">
                      <a16:colId xmlns:a16="http://schemas.microsoft.com/office/drawing/2014/main" val="3492148010"/>
                    </a:ext>
                  </a:extLst>
                </a:gridCol>
                <a:gridCol w="1354667">
                  <a:extLst>
                    <a:ext uri="{9D8B030D-6E8A-4147-A177-3AD203B41FA5}">
                      <a16:colId xmlns:a16="http://schemas.microsoft.com/office/drawing/2014/main" val="1017512020"/>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extLst>
                  <a:ext uri="{0D108BD9-81ED-4DB2-BD59-A6C34878D82A}">
                    <a16:rowId xmlns:a16="http://schemas.microsoft.com/office/drawing/2014/main" val="1497476465"/>
                  </a:ext>
                </a:extLst>
              </a:tr>
              <a:tr h="370840">
                <a:tc>
                  <a:txBody>
                    <a:bodyPr/>
                    <a:lstStyle/>
                    <a:p>
                      <a:pPr algn="ctr"/>
                      <a:r>
                        <a:rPr lang="en-US" dirty="0"/>
                        <a:t>A</a:t>
                      </a:r>
                    </a:p>
                  </a:txBody>
                  <a:tcPr/>
                </a:tc>
                <a:tc>
                  <a:txBody>
                    <a:bodyPr/>
                    <a:lstStyle/>
                    <a:p>
                      <a:pPr algn="ctr"/>
                      <a:r>
                        <a:rPr lang="en-US" dirty="0"/>
                        <a:t>10</a:t>
                      </a:r>
                    </a:p>
                  </a:txBody>
                  <a:tcPr/>
                </a:tc>
                <a:tc>
                  <a:txBody>
                    <a:bodyPr/>
                    <a:lstStyle/>
                    <a:p>
                      <a:pPr algn="ctr"/>
                      <a:r>
                        <a:rPr lang="en-US" dirty="0"/>
                        <a:t>0</a:t>
                      </a:r>
                    </a:p>
                  </a:txBody>
                  <a:tcPr/>
                </a:tc>
                <a:tc>
                  <a:txBody>
                    <a:bodyPr/>
                    <a:lstStyle/>
                    <a:p>
                      <a:pPr algn="ctr"/>
                      <a:r>
                        <a:rPr lang="en-US" dirty="0"/>
                        <a:t>4</a:t>
                      </a:r>
                    </a:p>
                  </a:txBody>
                  <a:tcPr/>
                </a:tc>
                <a:tc>
                  <a:txBody>
                    <a:bodyPr/>
                    <a:lstStyle/>
                    <a:p>
                      <a:pPr algn="ctr"/>
                      <a:r>
                        <a:rPr lang="en-US" dirty="0"/>
                        <a:t>6</a:t>
                      </a:r>
                    </a:p>
                  </a:txBody>
                  <a:tcPr/>
                </a:tc>
                <a:tc>
                  <a:txBody>
                    <a:bodyPr/>
                    <a:lstStyle/>
                    <a:p>
                      <a:pPr algn="ctr"/>
                      <a:r>
                        <a:rPr lang="en-US" dirty="0"/>
                        <a:t>8</a:t>
                      </a:r>
                    </a:p>
                  </a:txBody>
                  <a:tcPr/>
                </a:tc>
                <a:extLst>
                  <a:ext uri="{0D108BD9-81ED-4DB2-BD59-A6C34878D82A}">
                    <a16:rowId xmlns:a16="http://schemas.microsoft.com/office/drawing/2014/main" val="2758971630"/>
                  </a:ext>
                </a:extLst>
              </a:tr>
              <a:tr h="370840">
                <a:tc>
                  <a:txBody>
                    <a:bodyPr/>
                    <a:lstStyle/>
                    <a:p>
                      <a:pPr algn="ctr"/>
                      <a:r>
                        <a:rPr lang="en-US" dirty="0"/>
                        <a:t>C</a:t>
                      </a:r>
                    </a:p>
                  </a:txBody>
                  <a:tcPr/>
                </a:tc>
                <a:tc>
                  <a:txBody>
                    <a:bodyPr/>
                    <a:lstStyle/>
                    <a:p>
                      <a:pPr algn="ctr"/>
                      <a:r>
                        <a:rPr lang="en-US" dirty="0"/>
                        <a:t>2</a:t>
                      </a:r>
                    </a:p>
                  </a:txBody>
                  <a:tcPr/>
                </a:tc>
                <a:tc>
                  <a:txBody>
                    <a:bodyPr/>
                    <a:lstStyle/>
                    <a:p>
                      <a:pPr algn="ctr"/>
                      <a:r>
                        <a:rPr lang="en-US" dirty="0"/>
                        <a:t>7</a:t>
                      </a:r>
                    </a:p>
                  </a:txBody>
                  <a:tcPr/>
                </a:tc>
                <a:tc>
                  <a:txBody>
                    <a:bodyPr/>
                    <a:lstStyle/>
                    <a:p>
                      <a:pPr algn="ctr"/>
                      <a:r>
                        <a:rPr lang="en-US" dirty="0"/>
                        <a:t>4</a:t>
                      </a:r>
                    </a:p>
                  </a:txBody>
                  <a:tcPr/>
                </a:tc>
                <a:tc>
                  <a:txBody>
                    <a:bodyPr/>
                    <a:lstStyle/>
                    <a:p>
                      <a:pPr algn="ctr"/>
                      <a:r>
                        <a:rPr lang="en-US" dirty="0"/>
                        <a:t>8</a:t>
                      </a:r>
                    </a:p>
                  </a:txBody>
                  <a:tcPr/>
                </a:tc>
                <a:tc>
                  <a:txBody>
                    <a:bodyPr/>
                    <a:lstStyle/>
                    <a:p>
                      <a:pPr algn="ctr"/>
                      <a:r>
                        <a:rPr lang="en-US" dirty="0"/>
                        <a:t>5</a:t>
                      </a:r>
                    </a:p>
                  </a:txBody>
                  <a:tcPr/>
                </a:tc>
                <a:extLst>
                  <a:ext uri="{0D108BD9-81ED-4DB2-BD59-A6C34878D82A}">
                    <a16:rowId xmlns:a16="http://schemas.microsoft.com/office/drawing/2014/main" val="2247186616"/>
                  </a:ext>
                </a:extLst>
              </a:tr>
              <a:tr h="370840">
                <a:tc>
                  <a:txBody>
                    <a:bodyPr/>
                    <a:lstStyle/>
                    <a:p>
                      <a:pPr algn="ctr"/>
                      <a:r>
                        <a:rPr lang="en-US" dirty="0"/>
                        <a:t>G</a:t>
                      </a:r>
                    </a:p>
                  </a:txBody>
                  <a:tcPr/>
                </a:tc>
                <a:tc>
                  <a:txBody>
                    <a:bodyPr/>
                    <a:lstStyle/>
                    <a:p>
                      <a:pPr algn="ctr"/>
                      <a:r>
                        <a:rPr lang="en-US" dirty="0"/>
                        <a:t>5</a:t>
                      </a:r>
                    </a:p>
                  </a:txBody>
                  <a:tcPr/>
                </a:tc>
                <a:tc>
                  <a:txBody>
                    <a:bodyPr/>
                    <a:lstStyle/>
                    <a:p>
                      <a:pPr algn="ctr"/>
                      <a:r>
                        <a:rPr lang="en-US" dirty="0"/>
                        <a:t>3</a:t>
                      </a:r>
                    </a:p>
                  </a:txBody>
                  <a:tcPr/>
                </a:tc>
                <a:tc>
                  <a:txBody>
                    <a:bodyPr/>
                    <a:lstStyle/>
                    <a:p>
                      <a:pPr algn="ctr"/>
                      <a:r>
                        <a:rPr lang="en-US" dirty="0"/>
                        <a:t>7</a:t>
                      </a:r>
                    </a:p>
                  </a:txBody>
                  <a:tcPr/>
                </a:tc>
                <a:tc>
                  <a:txBody>
                    <a:bodyPr/>
                    <a:lstStyle/>
                    <a:p>
                      <a:pPr algn="ctr"/>
                      <a:r>
                        <a:rPr lang="en-US" dirty="0"/>
                        <a:t>10</a:t>
                      </a:r>
                    </a:p>
                  </a:txBody>
                  <a:tcPr/>
                </a:tc>
                <a:tc>
                  <a:txBody>
                    <a:bodyPr/>
                    <a:lstStyle/>
                    <a:p>
                      <a:pPr algn="ctr"/>
                      <a:r>
                        <a:rPr lang="en-US" dirty="0"/>
                        <a:t>0</a:t>
                      </a:r>
                    </a:p>
                  </a:txBody>
                  <a:tcPr/>
                </a:tc>
                <a:extLst>
                  <a:ext uri="{0D108BD9-81ED-4DB2-BD59-A6C34878D82A}">
                    <a16:rowId xmlns:a16="http://schemas.microsoft.com/office/drawing/2014/main" val="3242974345"/>
                  </a:ext>
                </a:extLst>
              </a:tr>
              <a:tr h="370840">
                <a:tc>
                  <a:txBody>
                    <a:bodyPr/>
                    <a:lstStyle/>
                    <a:p>
                      <a:pPr algn="ctr"/>
                      <a:r>
                        <a:rPr lang="en-US" dirty="0"/>
                        <a:t>T</a:t>
                      </a:r>
                    </a:p>
                  </a:txBody>
                  <a:tcPr/>
                </a:tc>
                <a:tc>
                  <a:txBody>
                    <a:bodyPr/>
                    <a:lstStyle/>
                    <a:p>
                      <a:pPr algn="ctr"/>
                      <a:r>
                        <a:rPr lang="en-US" dirty="0"/>
                        <a:t>8</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5</a:t>
                      </a:r>
                    </a:p>
                  </a:txBody>
                  <a:tcPr/>
                </a:tc>
                <a:extLst>
                  <a:ext uri="{0D108BD9-81ED-4DB2-BD59-A6C34878D82A}">
                    <a16:rowId xmlns:a16="http://schemas.microsoft.com/office/drawing/2014/main" val="967363538"/>
                  </a:ext>
                </a:extLst>
              </a:tr>
            </a:tbl>
          </a:graphicData>
        </a:graphic>
      </p:graphicFrame>
      <p:cxnSp>
        <p:nvCxnSpPr>
          <p:cNvPr id="10" name="Straight Arrow Connector 9">
            <a:extLst>
              <a:ext uri="{FF2B5EF4-FFF2-40B4-BE49-F238E27FC236}">
                <a16:creationId xmlns:a16="http://schemas.microsoft.com/office/drawing/2014/main" id="{952C6398-385E-9546-9A6D-6855D83A6FBB}"/>
              </a:ext>
            </a:extLst>
          </p:cNvPr>
          <p:cNvCxnSpPr/>
          <p:nvPr/>
        </p:nvCxnSpPr>
        <p:spPr>
          <a:xfrm>
            <a:off x="1397000" y="2937933"/>
            <a:ext cx="355600" cy="169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C21C962-A0D1-394A-9278-DCA967A760D6}"/>
              </a:ext>
            </a:extLst>
          </p:cNvPr>
          <p:cNvCxnSpPr/>
          <p:nvPr/>
        </p:nvCxnSpPr>
        <p:spPr>
          <a:xfrm>
            <a:off x="1397000" y="2929467"/>
            <a:ext cx="575733" cy="211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5F783AC-0B54-5D4D-8CEC-D428576C5976}"/>
              </a:ext>
            </a:extLst>
          </p:cNvPr>
          <p:cNvCxnSpPr/>
          <p:nvPr/>
        </p:nvCxnSpPr>
        <p:spPr>
          <a:xfrm>
            <a:off x="1397000" y="2937933"/>
            <a:ext cx="1422400" cy="169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ECEA0D5-F14D-1441-87C0-65ED89791B58}"/>
              </a:ext>
            </a:extLst>
          </p:cNvPr>
          <p:cNvCxnSpPr/>
          <p:nvPr/>
        </p:nvCxnSpPr>
        <p:spPr>
          <a:xfrm>
            <a:off x="1397000" y="2937933"/>
            <a:ext cx="0" cy="169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B2B8A1D-0F22-C445-8435-A274F4145E05}"/>
              </a:ext>
            </a:extLst>
          </p:cNvPr>
          <p:cNvSpPr txBox="1"/>
          <p:nvPr/>
        </p:nvSpPr>
        <p:spPr>
          <a:xfrm>
            <a:off x="4622800" y="1625600"/>
            <a:ext cx="1256947" cy="369332"/>
          </a:xfrm>
          <a:prstGeom prst="rect">
            <a:avLst/>
          </a:prstGeom>
          <a:noFill/>
        </p:spPr>
        <p:txBody>
          <a:bodyPr wrap="none" rtlCol="0">
            <a:spAutoFit/>
          </a:bodyPr>
          <a:lstStyle/>
          <a:p>
            <a:r>
              <a:rPr lang="en-US" dirty="0"/>
              <a:t>Motif score</a:t>
            </a:r>
          </a:p>
        </p:txBody>
      </p:sp>
      <p:sp>
        <p:nvSpPr>
          <p:cNvPr id="2" name="TextBox 1">
            <a:extLst>
              <a:ext uri="{FF2B5EF4-FFF2-40B4-BE49-F238E27FC236}">
                <a16:creationId xmlns:a16="http://schemas.microsoft.com/office/drawing/2014/main" id="{2EDD53E8-7627-B9F2-5F82-FACFB268F965}"/>
              </a:ext>
            </a:extLst>
          </p:cNvPr>
          <p:cNvSpPr txBox="1"/>
          <p:nvPr/>
        </p:nvSpPr>
        <p:spPr>
          <a:xfrm rot="16200000">
            <a:off x="-826956" y="3052800"/>
            <a:ext cx="2032000" cy="369332"/>
          </a:xfrm>
          <a:prstGeom prst="rect">
            <a:avLst/>
          </a:prstGeom>
          <a:noFill/>
        </p:spPr>
        <p:txBody>
          <a:bodyPr wrap="square" rtlCol="0">
            <a:spAutoFit/>
          </a:bodyPr>
          <a:lstStyle/>
          <a:p>
            <a:r>
              <a:rPr lang="en-US" dirty="0"/>
              <a:t>Position in motif</a:t>
            </a:r>
          </a:p>
        </p:txBody>
      </p:sp>
      <p:sp>
        <p:nvSpPr>
          <p:cNvPr id="3" name="TextBox 2">
            <a:extLst>
              <a:ext uri="{FF2B5EF4-FFF2-40B4-BE49-F238E27FC236}">
                <a16:creationId xmlns:a16="http://schemas.microsoft.com/office/drawing/2014/main" id="{DD4118F9-A668-B898-ADC8-243C4BE499F6}"/>
              </a:ext>
            </a:extLst>
          </p:cNvPr>
          <p:cNvSpPr txBox="1"/>
          <p:nvPr/>
        </p:nvSpPr>
        <p:spPr>
          <a:xfrm>
            <a:off x="576470" y="2623933"/>
            <a:ext cx="301686" cy="1887696"/>
          </a:xfrm>
          <a:prstGeom prst="rect">
            <a:avLst/>
          </a:prstGeom>
          <a:noFill/>
        </p:spPr>
        <p:txBody>
          <a:bodyPr wrap="none" rtlCol="0">
            <a:spAutoFit/>
          </a:bodyPr>
          <a:lstStyle/>
          <a:p>
            <a:pPr>
              <a:spcAft>
                <a:spcPts val="800"/>
              </a:spcAft>
            </a:pPr>
            <a:r>
              <a:rPr lang="en-US" dirty="0"/>
              <a:t>1</a:t>
            </a:r>
          </a:p>
          <a:p>
            <a:pPr>
              <a:spcAft>
                <a:spcPts val="800"/>
              </a:spcAft>
            </a:pPr>
            <a:r>
              <a:rPr lang="en-US" dirty="0"/>
              <a:t>2</a:t>
            </a:r>
          </a:p>
          <a:p>
            <a:pPr>
              <a:spcAft>
                <a:spcPts val="800"/>
              </a:spcAft>
            </a:pPr>
            <a:r>
              <a:rPr lang="en-US" dirty="0"/>
              <a:t>3</a:t>
            </a:r>
          </a:p>
          <a:p>
            <a:pPr>
              <a:spcAft>
                <a:spcPts val="800"/>
              </a:spcAft>
            </a:pPr>
            <a:r>
              <a:rPr lang="en-US" dirty="0"/>
              <a:t>4</a:t>
            </a:r>
          </a:p>
          <a:p>
            <a:pPr>
              <a:spcAft>
                <a:spcPts val="800"/>
              </a:spcAft>
            </a:pPr>
            <a:r>
              <a:rPr lang="en-US" dirty="0"/>
              <a:t>5</a:t>
            </a:r>
          </a:p>
        </p:txBody>
      </p:sp>
      <p:sp>
        <p:nvSpPr>
          <p:cNvPr id="4" name="Oval 3">
            <a:extLst>
              <a:ext uri="{FF2B5EF4-FFF2-40B4-BE49-F238E27FC236}">
                <a16:creationId xmlns:a16="http://schemas.microsoft.com/office/drawing/2014/main" id="{8BB226F5-270F-0985-E2EB-D0C77DC9060E}"/>
              </a:ext>
            </a:extLst>
          </p:cNvPr>
          <p:cNvSpPr/>
          <p:nvPr/>
        </p:nvSpPr>
        <p:spPr>
          <a:xfrm>
            <a:off x="1244600" y="2641600"/>
            <a:ext cx="296333"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42F889-0897-2532-E0CB-27F3DEC1C67B}"/>
              </a:ext>
            </a:extLst>
          </p:cNvPr>
          <p:cNvSpPr/>
          <p:nvPr/>
        </p:nvSpPr>
        <p:spPr>
          <a:xfrm>
            <a:off x="5512847" y="4784244"/>
            <a:ext cx="296333" cy="1854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725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0549C6-3D1C-9E4B-83C4-E53AF08960FA}"/>
              </a:ext>
            </a:extLst>
          </p:cNvPr>
          <p:cNvSpPr>
            <a:spLocks noGrp="1"/>
          </p:cNvSpPr>
          <p:nvPr>
            <p:ph type="title"/>
          </p:nvPr>
        </p:nvSpPr>
        <p:spPr/>
        <p:txBody>
          <a:bodyPr/>
          <a:lstStyle/>
          <a:p>
            <a:r>
              <a:rPr lang="en-US" dirty="0"/>
              <a:t>General procedure for filling in one row</a:t>
            </a:r>
          </a:p>
        </p:txBody>
      </p:sp>
      <p:graphicFrame>
        <p:nvGraphicFramePr>
          <p:cNvPr id="7" name="Table 6">
            <a:extLst>
              <a:ext uri="{FF2B5EF4-FFF2-40B4-BE49-F238E27FC236}">
                <a16:creationId xmlns:a16="http://schemas.microsoft.com/office/drawing/2014/main" id="{D5F1E83F-506A-AF48-820F-E55F5A1C8941}"/>
              </a:ext>
            </a:extLst>
          </p:cNvPr>
          <p:cNvGraphicFramePr>
            <a:graphicFrameLocks noGrp="1"/>
          </p:cNvGraphicFramePr>
          <p:nvPr/>
        </p:nvGraphicFramePr>
        <p:xfrm>
          <a:off x="838200" y="1990326"/>
          <a:ext cx="10622280" cy="24942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837801029"/>
                    </a:ext>
                  </a:extLst>
                </a:gridCol>
                <a:gridCol w="208280">
                  <a:extLst>
                    <a:ext uri="{9D8B030D-6E8A-4147-A177-3AD203B41FA5}">
                      <a16:colId xmlns:a16="http://schemas.microsoft.com/office/drawing/2014/main" val="1130130640"/>
                    </a:ext>
                  </a:extLst>
                </a:gridCol>
                <a:gridCol w="208280">
                  <a:extLst>
                    <a:ext uri="{9D8B030D-6E8A-4147-A177-3AD203B41FA5}">
                      <a16:colId xmlns:a16="http://schemas.microsoft.com/office/drawing/2014/main" val="337414394"/>
                    </a:ext>
                  </a:extLst>
                </a:gridCol>
                <a:gridCol w="208280">
                  <a:extLst>
                    <a:ext uri="{9D8B030D-6E8A-4147-A177-3AD203B41FA5}">
                      <a16:colId xmlns:a16="http://schemas.microsoft.com/office/drawing/2014/main" val="2206553190"/>
                    </a:ext>
                  </a:extLst>
                </a:gridCol>
                <a:gridCol w="208280">
                  <a:extLst>
                    <a:ext uri="{9D8B030D-6E8A-4147-A177-3AD203B41FA5}">
                      <a16:colId xmlns:a16="http://schemas.microsoft.com/office/drawing/2014/main" val="2014990826"/>
                    </a:ext>
                  </a:extLst>
                </a:gridCol>
                <a:gridCol w="208280">
                  <a:extLst>
                    <a:ext uri="{9D8B030D-6E8A-4147-A177-3AD203B41FA5}">
                      <a16:colId xmlns:a16="http://schemas.microsoft.com/office/drawing/2014/main" val="543338469"/>
                    </a:ext>
                  </a:extLst>
                </a:gridCol>
                <a:gridCol w="208280">
                  <a:extLst>
                    <a:ext uri="{9D8B030D-6E8A-4147-A177-3AD203B41FA5}">
                      <a16:colId xmlns:a16="http://schemas.microsoft.com/office/drawing/2014/main" val="2688867937"/>
                    </a:ext>
                  </a:extLst>
                </a:gridCol>
                <a:gridCol w="208280">
                  <a:extLst>
                    <a:ext uri="{9D8B030D-6E8A-4147-A177-3AD203B41FA5}">
                      <a16:colId xmlns:a16="http://schemas.microsoft.com/office/drawing/2014/main" val="2490015476"/>
                    </a:ext>
                  </a:extLst>
                </a:gridCol>
                <a:gridCol w="208280">
                  <a:extLst>
                    <a:ext uri="{9D8B030D-6E8A-4147-A177-3AD203B41FA5}">
                      <a16:colId xmlns:a16="http://schemas.microsoft.com/office/drawing/2014/main" val="3303583791"/>
                    </a:ext>
                  </a:extLst>
                </a:gridCol>
                <a:gridCol w="208280">
                  <a:extLst>
                    <a:ext uri="{9D8B030D-6E8A-4147-A177-3AD203B41FA5}">
                      <a16:colId xmlns:a16="http://schemas.microsoft.com/office/drawing/2014/main" val="4154613999"/>
                    </a:ext>
                  </a:extLst>
                </a:gridCol>
                <a:gridCol w="208280">
                  <a:extLst>
                    <a:ext uri="{9D8B030D-6E8A-4147-A177-3AD203B41FA5}">
                      <a16:colId xmlns:a16="http://schemas.microsoft.com/office/drawing/2014/main" val="1378370502"/>
                    </a:ext>
                  </a:extLst>
                </a:gridCol>
                <a:gridCol w="208280">
                  <a:extLst>
                    <a:ext uri="{9D8B030D-6E8A-4147-A177-3AD203B41FA5}">
                      <a16:colId xmlns:a16="http://schemas.microsoft.com/office/drawing/2014/main" val="1921952693"/>
                    </a:ext>
                  </a:extLst>
                </a:gridCol>
                <a:gridCol w="208280">
                  <a:extLst>
                    <a:ext uri="{9D8B030D-6E8A-4147-A177-3AD203B41FA5}">
                      <a16:colId xmlns:a16="http://schemas.microsoft.com/office/drawing/2014/main" val="2725782867"/>
                    </a:ext>
                  </a:extLst>
                </a:gridCol>
                <a:gridCol w="208280">
                  <a:extLst>
                    <a:ext uri="{9D8B030D-6E8A-4147-A177-3AD203B41FA5}">
                      <a16:colId xmlns:a16="http://schemas.microsoft.com/office/drawing/2014/main" val="434203455"/>
                    </a:ext>
                  </a:extLst>
                </a:gridCol>
                <a:gridCol w="208280">
                  <a:extLst>
                    <a:ext uri="{9D8B030D-6E8A-4147-A177-3AD203B41FA5}">
                      <a16:colId xmlns:a16="http://schemas.microsoft.com/office/drawing/2014/main" val="1582041923"/>
                    </a:ext>
                  </a:extLst>
                </a:gridCol>
                <a:gridCol w="208280">
                  <a:extLst>
                    <a:ext uri="{9D8B030D-6E8A-4147-A177-3AD203B41FA5}">
                      <a16:colId xmlns:a16="http://schemas.microsoft.com/office/drawing/2014/main" val="4069350621"/>
                    </a:ext>
                  </a:extLst>
                </a:gridCol>
                <a:gridCol w="208280">
                  <a:extLst>
                    <a:ext uri="{9D8B030D-6E8A-4147-A177-3AD203B41FA5}">
                      <a16:colId xmlns:a16="http://schemas.microsoft.com/office/drawing/2014/main" val="3796759534"/>
                    </a:ext>
                  </a:extLst>
                </a:gridCol>
                <a:gridCol w="208280">
                  <a:extLst>
                    <a:ext uri="{9D8B030D-6E8A-4147-A177-3AD203B41FA5}">
                      <a16:colId xmlns:a16="http://schemas.microsoft.com/office/drawing/2014/main" val="37013869"/>
                    </a:ext>
                  </a:extLst>
                </a:gridCol>
                <a:gridCol w="208280">
                  <a:extLst>
                    <a:ext uri="{9D8B030D-6E8A-4147-A177-3AD203B41FA5}">
                      <a16:colId xmlns:a16="http://schemas.microsoft.com/office/drawing/2014/main" val="4237958116"/>
                    </a:ext>
                  </a:extLst>
                </a:gridCol>
                <a:gridCol w="208280">
                  <a:extLst>
                    <a:ext uri="{9D8B030D-6E8A-4147-A177-3AD203B41FA5}">
                      <a16:colId xmlns:a16="http://schemas.microsoft.com/office/drawing/2014/main" val="4100326859"/>
                    </a:ext>
                  </a:extLst>
                </a:gridCol>
                <a:gridCol w="208280">
                  <a:extLst>
                    <a:ext uri="{9D8B030D-6E8A-4147-A177-3AD203B41FA5}">
                      <a16:colId xmlns:a16="http://schemas.microsoft.com/office/drawing/2014/main" val="783130004"/>
                    </a:ext>
                  </a:extLst>
                </a:gridCol>
                <a:gridCol w="208280">
                  <a:extLst>
                    <a:ext uri="{9D8B030D-6E8A-4147-A177-3AD203B41FA5}">
                      <a16:colId xmlns:a16="http://schemas.microsoft.com/office/drawing/2014/main" val="4014905775"/>
                    </a:ext>
                  </a:extLst>
                </a:gridCol>
                <a:gridCol w="208280">
                  <a:extLst>
                    <a:ext uri="{9D8B030D-6E8A-4147-A177-3AD203B41FA5}">
                      <a16:colId xmlns:a16="http://schemas.microsoft.com/office/drawing/2014/main" val="3532781489"/>
                    </a:ext>
                  </a:extLst>
                </a:gridCol>
                <a:gridCol w="208280">
                  <a:extLst>
                    <a:ext uri="{9D8B030D-6E8A-4147-A177-3AD203B41FA5}">
                      <a16:colId xmlns:a16="http://schemas.microsoft.com/office/drawing/2014/main" val="2180044286"/>
                    </a:ext>
                  </a:extLst>
                </a:gridCol>
                <a:gridCol w="208280">
                  <a:extLst>
                    <a:ext uri="{9D8B030D-6E8A-4147-A177-3AD203B41FA5}">
                      <a16:colId xmlns:a16="http://schemas.microsoft.com/office/drawing/2014/main" val="54962889"/>
                    </a:ext>
                  </a:extLst>
                </a:gridCol>
                <a:gridCol w="208280">
                  <a:extLst>
                    <a:ext uri="{9D8B030D-6E8A-4147-A177-3AD203B41FA5}">
                      <a16:colId xmlns:a16="http://schemas.microsoft.com/office/drawing/2014/main" val="3465588258"/>
                    </a:ext>
                  </a:extLst>
                </a:gridCol>
                <a:gridCol w="208280">
                  <a:extLst>
                    <a:ext uri="{9D8B030D-6E8A-4147-A177-3AD203B41FA5}">
                      <a16:colId xmlns:a16="http://schemas.microsoft.com/office/drawing/2014/main" val="3217530528"/>
                    </a:ext>
                  </a:extLst>
                </a:gridCol>
                <a:gridCol w="208280">
                  <a:extLst>
                    <a:ext uri="{9D8B030D-6E8A-4147-A177-3AD203B41FA5}">
                      <a16:colId xmlns:a16="http://schemas.microsoft.com/office/drawing/2014/main" val="2579886863"/>
                    </a:ext>
                  </a:extLst>
                </a:gridCol>
                <a:gridCol w="208280">
                  <a:extLst>
                    <a:ext uri="{9D8B030D-6E8A-4147-A177-3AD203B41FA5}">
                      <a16:colId xmlns:a16="http://schemas.microsoft.com/office/drawing/2014/main" val="2276988309"/>
                    </a:ext>
                  </a:extLst>
                </a:gridCol>
                <a:gridCol w="208280">
                  <a:extLst>
                    <a:ext uri="{9D8B030D-6E8A-4147-A177-3AD203B41FA5}">
                      <a16:colId xmlns:a16="http://schemas.microsoft.com/office/drawing/2014/main" val="1003958924"/>
                    </a:ext>
                  </a:extLst>
                </a:gridCol>
                <a:gridCol w="208280">
                  <a:extLst>
                    <a:ext uri="{9D8B030D-6E8A-4147-A177-3AD203B41FA5}">
                      <a16:colId xmlns:a16="http://schemas.microsoft.com/office/drawing/2014/main" val="2793500449"/>
                    </a:ext>
                  </a:extLst>
                </a:gridCol>
                <a:gridCol w="208280">
                  <a:extLst>
                    <a:ext uri="{9D8B030D-6E8A-4147-A177-3AD203B41FA5}">
                      <a16:colId xmlns:a16="http://schemas.microsoft.com/office/drawing/2014/main" val="1465247646"/>
                    </a:ext>
                  </a:extLst>
                </a:gridCol>
                <a:gridCol w="208280">
                  <a:extLst>
                    <a:ext uri="{9D8B030D-6E8A-4147-A177-3AD203B41FA5}">
                      <a16:colId xmlns:a16="http://schemas.microsoft.com/office/drawing/2014/main" val="2209548404"/>
                    </a:ext>
                  </a:extLst>
                </a:gridCol>
                <a:gridCol w="208280">
                  <a:extLst>
                    <a:ext uri="{9D8B030D-6E8A-4147-A177-3AD203B41FA5}">
                      <a16:colId xmlns:a16="http://schemas.microsoft.com/office/drawing/2014/main" val="379779343"/>
                    </a:ext>
                  </a:extLst>
                </a:gridCol>
                <a:gridCol w="208280">
                  <a:extLst>
                    <a:ext uri="{9D8B030D-6E8A-4147-A177-3AD203B41FA5}">
                      <a16:colId xmlns:a16="http://schemas.microsoft.com/office/drawing/2014/main" val="3241698108"/>
                    </a:ext>
                  </a:extLst>
                </a:gridCol>
                <a:gridCol w="208280">
                  <a:extLst>
                    <a:ext uri="{9D8B030D-6E8A-4147-A177-3AD203B41FA5}">
                      <a16:colId xmlns:a16="http://schemas.microsoft.com/office/drawing/2014/main" val="1768213853"/>
                    </a:ext>
                  </a:extLst>
                </a:gridCol>
                <a:gridCol w="208280">
                  <a:extLst>
                    <a:ext uri="{9D8B030D-6E8A-4147-A177-3AD203B41FA5}">
                      <a16:colId xmlns:a16="http://schemas.microsoft.com/office/drawing/2014/main" val="945638497"/>
                    </a:ext>
                  </a:extLst>
                </a:gridCol>
                <a:gridCol w="208280">
                  <a:extLst>
                    <a:ext uri="{9D8B030D-6E8A-4147-A177-3AD203B41FA5}">
                      <a16:colId xmlns:a16="http://schemas.microsoft.com/office/drawing/2014/main" val="1304553065"/>
                    </a:ext>
                  </a:extLst>
                </a:gridCol>
                <a:gridCol w="208280">
                  <a:extLst>
                    <a:ext uri="{9D8B030D-6E8A-4147-A177-3AD203B41FA5}">
                      <a16:colId xmlns:a16="http://schemas.microsoft.com/office/drawing/2014/main" val="2662435804"/>
                    </a:ext>
                  </a:extLst>
                </a:gridCol>
                <a:gridCol w="208280">
                  <a:extLst>
                    <a:ext uri="{9D8B030D-6E8A-4147-A177-3AD203B41FA5}">
                      <a16:colId xmlns:a16="http://schemas.microsoft.com/office/drawing/2014/main" val="1129765255"/>
                    </a:ext>
                  </a:extLst>
                </a:gridCol>
                <a:gridCol w="208280">
                  <a:extLst>
                    <a:ext uri="{9D8B030D-6E8A-4147-A177-3AD203B41FA5}">
                      <a16:colId xmlns:a16="http://schemas.microsoft.com/office/drawing/2014/main" val="1149774093"/>
                    </a:ext>
                  </a:extLst>
                </a:gridCol>
                <a:gridCol w="208280">
                  <a:extLst>
                    <a:ext uri="{9D8B030D-6E8A-4147-A177-3AD203B41FA5}">
                      <a16:colId xmlns:a16="http://schemas.microsoft.com/office/drawing/2014/main" val="3913738739"/>
                    </a:ext>
                  </a:extLst>
                </a:gridCol>
                <a:gridCol w="208280">
                  <a:extLst>
                    <a:ext uri="{9D8B030D-6E8A-4147-A177-3AD203B41FA5}">
                      <a16:colId xmlns:a16="http://schemas.microsoft.com/office/drawing/2014/main" val="943653088"/>
                    </a:ext>
                  </a:extLst>
                </a:gridCol>
                <a:gridCol w="208280">
                  <a:extLst>
                    <a:ext uri="{9D8B030D-6E8A-4147-A177-3AD203B41FA5}">
                      <a16:colId xmlns:a16="http://schemas.microsoft.com/office/drawing/2014/main" val="3441724175"/>
                    </a:ext>
                  </a:extLst>
                </a:gridCol>
                <a:gridCol w="208280">
                  <a:extLst>
                    <a:ext uri="{9D8B030D-6E8A-4147-A177-3AD203B41FA5}">
                      <a16:colId xmlns:a16="http://schemas.microsoft.com/office/drawing/2014/main" val="4241954164"/>
                    </a:ext>
                  </a:extLst>
                </a:gridCol>
                <a:gridCol w="208280">
                  <a:extLst>
                    <a:ext uri="{9D8B030D-6E8A-4147-A177-3AD203B41FA5}">
                      <a16:colId xmlns:a16="http://schemas.microsoft.com/office/drawing/2014/main" val="4238060992"/>
                    </a:ext>
                  </a:extLst>
                </a:gridCol>
                <a:gridCol w="208280">
                  <a:extLst>
                    <a:ext uri="{9D8B030D-6E8A-4147-A177-3AD203B41FA5}">
                      <a16:colId xmlns:a16="http://schemas.microsoft.com/office/drawing/2014/main" val="3729368416"/>
                    </a:ext>
                  </a:extLst>
                </a:gridCol>
                <a:gridCol w="208280">
                  <a:extLst>
                    <a:ext uri="{9D8B030D-6E8A-4147-A177-3AD203B41FA5}">
                      <a16:colId xmlns:a16="http://schemas.microsoft.com/office/drawing/2014/main" val="4003014169"/>
                    </a:ext>
                  </a:extLst>
                </a:gridCol>
                <a:gridCol w="208280">
                  <a:extLst>
                    <a:ext uri="{9D8B030D-6E8A-4147-A177-3AD203B41FA5}">
                      <a16:colId xmlns:a16="http://schemas.microsoft.com/office/drawing/2014/main" val="854005344"/>
                    </a:ext>
                  </a:extLst>
                </a:gridCol>
                <a:gridCol w="208280">
                  <a:extLst>
                    <a:ext uri="{9D8B030D-6E8A-4147-A177-3AD203B41FA5}">
                      <a16:colId xmlns:a16="http://schemas.microsoft.com/office/drawing/2014/main" val="185235014"/>
                    </a:ext>
                  </a:extLst>
                </a:gridCol>
                <a:gridCol w="208280">
                  <a:extLst>
                    <a:ext uri="{9D8B030D-6E8A-4147-A177-3AD203B41FA5}">
                      <a16:colId xmlns:a16="http://schemas.microsoft.com/office/drawing/2014/main" val="1913606669"/>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tc>
                  <a:txBody>
                    <a:bodyPr/>
                    <a:lstStyle/>
                    <a:p>
                      <a:r>
                        <a:rPr lang="en-US" dirty="0"/>
                        <a:t>11</a:t>
                      </a:r>
                    </a:p>
                  </a:txBody>
                  <a:tcPr/>
                </a:tc>
                <a:tc>
                  <a:txBody>
                    <a:bodyPr/>
                    <a:lstStyle/>
                    <a:p>
                      <a:r>
                        <a:rPr lang="en-US" dirty="0"/>
                        <a:t>12</a:t>
                      </a:r>
                    </a:p>
                  </a:txBody>
                  <a:tcPr/>
                </a:tc>
                <a:tc>
                  <a:txBody>
                    <a:bodyPr/>
                    <a:lstStyle/>
                    <a:p>
                      <a:r>
                        <a:rPr lang="en-US" dirty="0"/>
                        <a:t>13</a:t>
                      </a:r>
                    </a:p>
                  </a:txBody>
                  <a:tcPr/>
                </a:tc>
                <a:tc>
                  <a:txBody>
                    <a:bodyPr/>
                    <a:lstStyle/>
                    <a:p>
                      <a:r>
                        <a:rPr lang="en-US" dirty="0"/>
                        <a:t>14</a:t>
                      </a:r>
                    </a:p>
                  </a:txBody>
                  <a:tcPr/>
                </a:tc>
                <a:tc>
                  <a:txBody>
                    <a:bodyPr/>
                    <a:lstStyle/>
                    <a:p>
                      <a:r>
                        <a:rPr lang="en-US" dirty="0"/>
                        <a:t>15</a:t>
                      </a:r>
                    </a:p>
                  </a:txBody>
                  <a:tcPr/>
                </a:tc>
                <a:tc>
                  <a:txBody>
                    <a:bodyPr/>
                    <a:lstStyle/>
                    <a:p>
                      <a:r>
                        <a:rPr lang="en-US" dirty="0"/>
                        <a:t>16</a:t>
                      </a:r>
                    </a:p>
                  </a:txBody>
                  <a:tcPr/>
                </a:tc>
                <a:tc>
                  <a:txBody>
                    <a:bodyPr/>
                    <a:lstStyle/>
                    <a:p>
                      <a:r>
                        <a:rPr lang="en-US" dirty="0"/>
                        <a:t>17</a:t>
                      </a:r>
                    </a:p>
                  </a:txBody>
                  <a:tcPr/>
                </a:tc>
                <a:tc>
                  <a:txBody>
                    <a:bodyPr/>
                    <a:lstStyle/>
                    <a:p>
                      <a:r>
                        <a:rPr lang="en-US" dirty="0"/>
                        <a:t>18</a:t>
                      </a:r>
                    </a:p>
                  </a:txBody>
                  <a:tcPr/>
                </a:tc>
                <a:tc>
                  <a:txBody>
                    <a:bodyPr/>
                    <a:lstStyle/>
                    <a:p>
                      <a:r>
                        <a:rPr lang="en-US" dirty="0"/>
                        <a:t>19</a:t>
                      </a:r>
                    </a:p>
                  </a:txBody>
                  <a:tcPr/>
                </a:tc>
                <a:tc>
                  <a:txBody>
                    <a:bodyPr/>
                    <a:lstStyle/>
                    <a:p>
                      <a:r>
                        <a:rPr lang="en-US" dirty="0"/>
                        <a:t>20</a:t>
                      </a:r>
                    </a:p>
                  </a:txBody>
                  <a:tcPr/>
                </a:tc>
                <a:tc>
                  <a:txBody>
                    <a:bodyPr/>
                    <a:lstStyle/>
                    <a:p>
                      <a:r>
                        <a:rPr lang="en-US" dirty="0"/>
                        <a:t>21</a:t>
                      </a:r>
                    </a:p>
                  </a:txBody>
                  <a:tcPr/>
                </a:tc>
                <a:tc>
                  <a:txBody>
                    <a:bodyPr/>
                    <a:lstStyle/>
                    <a:p>
                      <a:r>
                        <a:rPr lang="en-US" dirty="0"/>
                        <a:t>22</a:t>
                      </a:r>
                    </a:p>
                  </a:txBody>
                  <a:tcPr/>
                </a:tc>
                <a:tc>
                  <a:txBody>
                    <a:bodyPr/>
                    <a:lstStyle/>
                    <a:p>
                      <a:r>
                        <a:rPr lang="en-US" dirty="0"/>
                        <a:t>23</a:t>
                      </a:r>
                    </a:p>
                  </a:txBody>
                  <a:tcPr/>
                </a:tc>
                <a:tc>
                  <a:txBody>
                    <a:bodyPr/>
                    <a:lstStyle/>
                    <a:p>
                      <a:r>
                        <a:rPr lang="en-US" dirty="0"/>
                        <a:t>24</a:t>
                      </a:r>
                    </a:p>
                  </a:txBody>
                  <a:tcPr/>
                </a:tc>
                <a:tc>
                  <a:txBody>
                    <a:bodyPr/>
                    <a:lstStyle/>
                    <a:p>
                      <a:r>
                        <a:rPr lang="en-US" dirty="0"/>
                        <a:t>25</a:t>
                      </a:r>
                    </a:p>
                  </a:txBody>
                  <a:tcPr/>
                </a:tc>
                <a:tc>
                  <a:txBody>
                    <a:bodyPr/>
                    <a:lstStyle/>
                    <a:p>
                      <a:r>
                        <a:rPr lang="en-US" dirty="0"/>
                        <a:t>26</a:t>
                      </a:r>
                    </a:p>
                  </a:txBody>
                  <a:tcPr/>
                </a:tc>
                <a:tc>
                  <a:txBody>
                    <a:bodyPr/>
                    <a:lstStyle/>
                    <a:p>
                      <a:r>
                        <a:rPr lang="en-US" dirty="0"/>
                        <a:t>27</a:t>
                      </a:r>
                    </a:p>
                  </a:txBody>
                  <a:tcPr/>
                </a:tc>
                <a:tc>
                  <a:txBody>
                    <a:bodyPr/>
                    <a:lstStyle/>
                    <a:p>
                      <a:r>
                        <a:rPr lang="en-US" dirty="0"/>
                        <a:t>28</a:t>
                      </a:r>
                    </a:p>
                  </a:txBody>
                  <a:tcPr/>
                </a:tc>
                <a:tc>
                  <a:txBody>
                    <a:bodyPr/>
                    <a:lstStyle/>
                    <a:p>
                      <a:r>
                        <a:rPr lang="en-US" dirty="0"/>
                        <a:t>29</a:t>
                      </a:r>
                    </a:p>
                  </a:txBody>
                  <a:tcPr/>
                </a:tc>
                <a:tc>
                  <a:txBody>
                    <a:bodyPr/>
                    <a:lstStyle/>
                    <a:p>
                      <a:r>
                        <a:rPr lang="en-US" dirty="0"/>
                        <a:t>30</a:t>
                      </a:r>
                    </a:p>
                  </a:txBody>
                  <a:tcPr/>
                </a:tc>
                <a:tc>
                  <a:txBody>
                    <a:bodyPr/>
                    <a:lstStyle/>
                    <a:p>
                      <a:r>
                        <a:rPr lang="en-US" dirty="0"/>
                        <a:t>31</a:t>
                      </a:r>
                    </a:p>
                  </a:txBody>
                  <a:tcPr/>
                </a:tc>
                <a:tc>
                  <a:txBody>
                    <a:bodyPr/>
                    <a:lstStyle/>
                    <a:p>
                      <a:r>
                        <a:rPr lang="en-US" dirty="0"/>
                        <a:t>32</a:t>
                      </a:r>
                    </a:p>
                  </a:txBody>
                  <a:tcPr/>
                </a:tc>
                <a:tc>
                  <a:txBody>
                    <a:bodyPr/>
                    <a:lstStyle/>
                    <a:p>
                      <a:r>
                        <a:rPr lang="en-US" dirty="0"/>
                        <a:t>33</a:t>
                      </a:r>
                    </a:p>
                  </a:txBody>
                  <a:tcPr/>
                </a:tc>
                <a:tc>
                  <a:txBody>
                    <a:bodyPr/>
                    <a:lstStyle/>
                    <a:p>
                      <a:r>
                        <a:rPr lang="en-US" dirty="0"/>
                        <a:t>34</a:t>
                      </a:r>
                    </a:p>
                  </a:txBody>
                  <a:tcPr/>
                </a:tc>
                <a:tc>
                  <a:txBody>
                    <a:bodyPr/>
                    <a:lstStyle/>
                    <a:p>
                      <a:r>
                        <a:rPr lang="en-US" dirty="0"/>
                        <a:t>35</a:t>
                      </a:r>
                    </a:p>
                  </a:txBody>
                  <a:tcPr/>
                </a:tc>
                <a:tc>
                  <a:txBody>
                    <a:bodyPr/>
                    <a:lstStyle/>
                    <a:p>
                      <a:r>
                        <a:rPr lang="en-US" dirty="0"/>
                        <a:t>36</a:t>
                      </a:r>
                    </a:p>
                  </a:txBody>
                  <a:tcPr/>
                </a:tc>
                <a:tc>
                  <a:txBody>
                    <a:bodyPr/>
                    <a:lstStyle/>
                    <a:p>
                      <a:r>
                        <a:rPr lang="en-US" dirty="0"/>
                        <a:t>37</a:t>
                      </a:r>
                    </a:p>
                  </a:txBody>
                  <a:tcPr/>
                </a:tc>
                <a:tc>
                  <a:txBody>
                    <a:bodyPr/>
                    <a:lstStyle/>
                    <a:p>
                      <a:r>
                        <a:rPr lang="en-US" dirty="0"/>
                        <a:t>38</a:t>
                      </a:r>
                    </a:p>
                  </a:txBody>
                  <a:tcPr/>
                </a:tc>
                <a:tc>
                  <a:txBody>
                    <a:bodyPr/>
                    <a:lstStyle/>
                    <a:p>
                      <a:r>
                        <a:rPr lang="en-US" dirty="0"/>
                        <a:t>39</a:t>
                      </a:r>
                    </a:p>
                  </a:txBody>
                  <a:tcPr/>
                </a:tc>
                <a:tc>
                  <a:txBody>
                    <a:bodyPr/>
                    <a:lstStyle/>
                    <a:p>
                      <a:r>
                        <a:rPr lang="en-US" dirty="0"/>
                        <a:t>40</a:t>
                      </a:r>
                    </a:p>
                  </a:txBody>
                  <a:tcPr/>
                </a:tc>
                <a:tc>
                  <a:txBody>
                    <a:bodyPr/>
                    <a:lstStyle/>
                    <a:p>
                      <a:r>
                        <a:rPr lang="en-US" dirty="0"/>
                        <a:t>41</a:t>
                      </a:r>
                    </a:p>
                  </a:txBody>
                  <a:tcPr/>
                </a:tc>
                <a:tc>
                  <a:txBody>
                    <a:bodyPr/>
                    <a:lstStyle/>
                    <a:p>
                      <a:r>
                        <a:rPr lang="en-US" dirty="0"/>
                        <a:t>42</a:t>
                      </a:r>
                    </a:p>
                  </a:txBody>
                  <a:tcPr/>
                </a:tc>
                <a:tc>
                  <a:txBody>
                    <a:bodyPr/>
                    <a:lstStyle/>
                    <a:p>
                      <a:r>
                        <a:rPr lang="en-US" dirty="0"/>
                        <a:t>43</a:t>
                      </a:r>
                    </a:p>
                  </a:txBody>
                  <a:tcPr/>
                </a:tc>
                <a:tc>
                  <a:txBody>
                    <a:bodyPr/>
                    <a:lstStyle/>
                    <a:p>
                      <a:r>
                        <a:rPr lang="en-US" dirty="0"/>
                        <a:t>44</a:t>
                      </a:r>
                    </a:p>
                  </a:txBody>
                  <a:tcPr/>
                </a:tc>
                <a:tc>
                  <a:txBody>
                    <a:bodyPr/>
                    <a:lstStyle/>
                    <a:p>
                      <a:r>
                        <a:rPr lang="en-US" dirty="0"/>
                        <a:t>45</a:t>
                      </a:r>
                    </a:p>
                  </a:txBody>
                  <a:tcPr/>
                </a:tc>
                <a:tc>
                  <a:txBody>
                    <a:bodyPr/>
                    <a:lstStyle/>
                    <a:p>
                      <a:r>
                        <a:rPr lang="en-US" dirty="0"/>
                        <a:t>46</a:t>
                      </a:r>
                    </a:p>
                  </a:txBody>
                  <a:tcPr/>
                </a:tc>
                <a:tc>
                  <a:txBody>
                    <a:bodyPr/>
                    <a:lstStyle/>
                    <a:p>
                      <a:r>
                        <a:rPr lang="en-US" dirty="0"/>
                        <a:t>47</a:t>
                      </a:r>
                    </a:p>
                  </a:txBody>
                  <a:tcPr/>
                </a:tc>
                <a:tc>
                  <a:txBody>
                    <a:bodyPr/>
                    <a:lstStyle/>
                    <a:p>
                      <a:r>
                        <a:rPr lang="en-US" dirty="0"/>
                        <a:t>48</a:t>
                      </a:r>
                    </a:p>
                  </a:txBody>
                  <a:tcPr/>
                </a:tc>
                <a:tc>
                  <a:txBody>
                    <a:bodyPr/>
                    <a:lstStyle/>
                    <a:p>
                      <a:r>
                        <a:rPr lang="en-US" dirty="0"/>
                        <a:t>49</a:t>
                      </a:r>
                    </a:p>
                  </a:txBody>
                  <a:tcPr/>
                </a:tc>
                <a:tc>
                  <a:txBody>
                    <a:bodyPr/>
                    <a:lstStyle/>
                    <a:p>
                      <a:r>
                        <a:rPr lang="en-US" dirty="0"/>
                        <a:t>50</a:t>
                      </a:r>
                    </a:p>
                  </a:txBody>
                  <a:tcPr/>
                </a:tc>
                <a:extLst>
                  <a:ext uri="{0D108BD9-81ED-4DB2-BD59-A6C34878D82A}">
                    <a16:rowId xmlns:a16="http://schemas.microsoft.com/office/drawing/2014/main" val="2793960841"/>
                  </a:ext>
                </a:extLst>
              </a:tr>
              <a:tr h="370840">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7108649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4005047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468450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18366346"/>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9120342"/>
                  </a:ext>
                </a:extLst>
              </a:tr>
            </a:tbl>
          </a:graphicData>
        </a:graphic>
      </p:graphicFrame>
      <p:graphicFrame>
        <p:nvGraphicFramePr>
          <p:cNvPr id="8" name="Table 7">
            <a:extLst>
              <a:ext uri="{FF2B5EF4-FFF2-40B4-BE49-F238E27FC236}">
                <a16:creationId xmlns:a16="http://schemas.microsoft.com/office/drawing/2014/main" id="{35FD9E18-7800-FE4F-9A91-A41B408BCF02}"/>
              </a:ext>
            </a:extLst>
          </p:cNvPr>
          <p:cNvGraphicFramePr>
            <a:graphicFrameLocks noGrp="1"/>
          </p:cNvGraphicFramePr>
          <p:nvPr/>
        </p:nvGraphicFramePr>
        <p:xfrm>
          <a:off x="2281382" y="4784244"/>
          <a:ext cx="8128002" cy="1854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974378155"/>
                    </a:ext>
                  </a:extLst>
                </a:gridCol>
                <a:gridCol w="1354667">
                  <a:extLst>
                    <a:ext uri="{9D8B030D-6E8A-4147-A177-3AD203B41FA5}">
                      <a16:colId xmlns:a16="http://schemas.microsoft.com/office/drawing/2014/main" val="1433975822"/>
                    </a:ext>
                  </a:extLst>
                </a:gridCol>
                <a:gridCol w="1354667">
                  <a:extLst>
                    <a:ext uri="{9D8B030D-6E8A-4147-A177-3AD203B41FA5}">
                      <a16:colId xmlns:a16="http://schemas.microsoft.com/office/drawing/2014/main" val="353940655"/>
                    </a:ext>
                  </a:extLst>
                </a:gridCol>
                <a:gridCol w="1354667">
                  <a:extLst>
                    <a:ext uri="{9D8B030D-6E8A-4147-A177-3AD203B41FA5}">
                      <a16:colId xmlns:a16="http://schemas.microsoft.com/office/drawing/2014/main" val="85569439"/>
                    </a:ext>
                  </a:extLst>
                </a:gridCol>
                <a:gridCol w="1354667">
                  <a:extLst>
                    <a:ext uri="{9D8B030D-6E8A-4147-A177-3AD203B41FA5}">
                      <a16:colId xmlns:a16="http://schemas.microsoft.com/office/drawing/2014/main" val="3492148010"/>
                    </a:ext>
                  </a:extLst>
                </a:gridCol>
                <a:gridCol w="1354667">
                  <a:extLst>
                    <a:ext uri="{9D8B030D-6E8A-4147-A177-3AD203B41FA5}">
                      <a16:colId xmlns:a16="http://schemas.microsoft.com/office/drawing/2014/main" val="1017512020"/>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extLst>
                  <a:ext uri="{0D108BD9-81ED-4DB2-BD59-A6C34878D82A}">
                    <a16:rowId xmlns:a16="http://schemas.microsoft.com/office/drawing/2014/main" val="1497476465"/>
                  </a:ext>
                </a:extLst>
              </a:tr>
              <a:tr h="370840">
                <a:tc>
                  <a:txBody>
                    <a:bodyPr/>
                    <a:lstStyle/>
                    <a:p>
                      <a:pPr algn="ctr"/>
                      <a:r>
                        <a:rPr lang="en-US" dirty="0"/>
                        <a:t>A</a:t>
                      </a:r>
                    </a:p>
                  </a:txBody>
                  <a:tcPr/>
                </a:tc>
                <a:tc>
                  <a:txBody>
                    <a:bodyPr/>
                    <a:lstStyle/>
                    <a:p>
                      <a:pPr algn="ctr"/>
                      <a:r>
                        <a:rPr lang="en-US" dirty="0"/>
                        <a:t>10</a:t>
                      </a:r>
                    </a:p>
                  </a:txBody>
                  <a:tcPr/>
                </a:tc>
                <a:tc>
                  <a:txBody>
                    <a:bodyPr/>
                    <a:lstStyle/>
                    <a:p>
                      <a:pPr algn="ctr"/>
                      <a:r>
                        <a:rPr lang="en-US" dirty="0"/>
                        <a:t>0</a:t>
                      </a:r>
                    </a:p>
                  </a:txBody>
                  <a:tcPr/>
                </a:tc>
                <a:tc>
                  <a:txBody>
                    <a:bodyPr/>
                    <a:lstStyle/>
                    <a:p>
                      <a:pPr algn="ctr"/>
                      <a:r>
                        <a:rPr lang="en-US" dirty="0"/>
                        <a:t>4</a:t>
                      </a:r>
                    </a:p>
                  </a:txBody>
                  <a:tcPr/>
                </a:tc>
                <a:tc>
                  <a:txBody>
                    <a:bodyPr/>
                    <a:lstStyle/>
                    <a:p>
                      <a:pPr algn="ctr"/>
                      <a:r>
                        <a:rPr lang="en-US" dirty="0"/>
                        <a:t>6</a:t>
                      </a:r>
                    </a:p>
                  </a:txBody>
                  <a:tcPr/>
                </a:tc>
                <a:tc>
                  <a:txBody>
                    <a:bodyPr/>
                    <a:lstStyle/>
                    <a:p>
                      <a:pPr algn="ctr"/>
                      <a:r>
                        <a:rPr lang="en-US" dirty="0"/>
                        <a:t>8</a:t>
                      </a:r>
                    </a:p>
                  </a:txBody>
                  <a:tcPr/>
                </a:tc>
                <a:extLst>
                  <a:ext uri="{0D108BD9-81ED-4DB2-BD59-A6C34878D82A}">
                    <a16:rowId xmlns:a16="http://schemas.microsoft.com/office/drawing/2014/main" val="2758971630"/>
                  </a:ext>
                </a:extLst>
              </a:tr>
              <a:tr h="370840">
                <a:tc>
                  <a:txBody>
                    <a:bodyPr/>
                    <a:lstStyle/>
                    <a:p>
                      <a:pPr algn="ctr"/>
                      <a:r>
                        <a:rPr lang="en-US" dirty="0"/>
                        <a:t>C</a:t>
                      </a:r>
                    </a:p>
                  </a:txBody>
                  <a:tcPr/>
                </a:tc>
                <a:tc>
                  <a:txBody>
                    <a:bodyPr/>
                    <a:lstStyle/>
                    <a:p>
                      <a:pPr algn="ctr"/>
                      <a:r>
                        <a:rPr lang="en-US" dirty="0"/>
                        <a:t>2</a:t>
                      </a:r>
                    </a:p>
                  </a:txBody>
                  <a:tcPr/>
                </a:tc>
                <a:tc>
                  <a:txBody>
                    <a:bodyPr/>
                    <a:lstStyle/>
                    <a:p>
                      <a:pPr algn="ctr"/>
                      <a:r>
                        <a:rPr lang="en-US" dirty="0"/>
                        <a:t>7</a:t>
                      </a:r>
                    </a:p>
                  </a:txBody>
                  <a:tcPr/>
                </a:tc>
                <a:tc>
                  <a:txBody>
                    <a:bodyPr/>
                    <a:lstStyle/>
                    <a:p>
                      <a:pPr algn="ctr"/>
                      <a:r>
                        <a:rPr lang="en-US" dirty="0"/>
                        <a:t>4</a:t>
                      </a:r>
                    </a:p>
                  </a:txBody>
                  <a:tcPr/>
                </a:tc>
                <a:tc>
                  <a:txBody>
                    <a:bodyPr/>
                    <a:lstStyle/>
                    <a:p>
                      <a:pPr algn="ctr"/>
                      <a:r>
                        <a:rPr lang="en-US" dirty="0"/>
                        <a:t>8</a:t>
                      </a:r>
                    </a:p>
                  </a:txBody>
                  <a:tcPr/>
                </a:tc>
                <a:tc>
                  <a:txBody>
                    <a:bodyPr/>
                    <a:lstStyle/>
                    <a:p>
                      <a:pPr algn="ctr"/>
                      <a:r>
                        <a:rPr lang="en-US" dirty="0"/>
                        <a:t>5</a:t>
                      </a:r>
                    </a:p>
                  </a:txBody>
                  <a:tcPr/>
                </a:tc>
                <a:extLst>
                  <a:ext uri="{0D108BD9-81ED-4DB2-BD59-A6C34878D82A}">
                    <a16:rowId xmlns:a16="http://schemas.microsoft.com/office/drawing/2014/main" val="2247186616"/>
                  </a:ext>
                </a:extLst>
              </a:tr>
              <a:tr h="370840">
                <a:tc>
                  <a:txBody>
                    <a:bodyPr/>
                    <a:lstStyle/>
                    <a:p>
                      <a:pPr algn="ctr"/>
                      <a:r>
                        <a:rPr lang="en-US" dirty="0"/>
                        <a:t>G</a:t>
                      </a:r>
                    </a:p>
                  </a:txBody>
                  <a:tcPr/>
                </a:tc>
                <a:tc>
                  <a:txBody>
                    <a:bodyPr/>
                    <a:lstStyle/>
                    <a:p>
                      <a:pPr algn="ctr"/>
                      <a:r>
                        <a:rPr lang="en-US" dirty="0"/>
                        <a:t>5</a:t>
                      </a:r>
                    </a:p>
                  </a:txBody>
                  <a:tcPr/>
                </a:tc>
                <a:tc>
                  <a:txBody>
                    <a:bodyPr/>
                    <a:lstStyle/>
                    <a:p>
                      <a:pPr algn="ctr"/>
                      <a:r>
                        <a:rPr lang="en-US" dirty="0"/>
                        <a:t>3</a:t>
                      </a:r>
                    </a:p>
                  </a:txBody>
                  <a:tcPr/>
                </a:tc>
                <a:tc>
                  <a:txBody>
                    <a:bodyPr/>
                    <a:lstStyle/>
                    <a:p>
                      <a:pPr algn="ctr"/>
                      <a:r>
                        <a:rPr lang="en-US" dirty="0"/>
                        <a:t>7</a:t>
                      </a:r>
                    </a:p>
                  </a:txBody>
                  <a:tcPr/>
                </a:tc>
                <a:tc>
                  <a:txBody>
                    <a:bodyPr/>
                    <a:lstStyle/>
                    <a:p>
                      <a:pPr algn="ctr"/>
                      <a:r>
                        <a:rPr lang="en-US" dirty="0"/>
                        <a:t>10</a:t>
                      </a:r>
                    </a:p>
                  </a:txBody>
                  <a:tcPr/>
                </a:tc>
                <a:tc>
                  <a:txBody>
                    <a:bodyPr/>
                    <a:lstStyle/>
                    <a:p>
                      <a:pPr algn="ctr"/>
                      <a:r>
                        <a:rPr lang="en-US" dirty="0"/>
                        <a:t>0</a:t>
                      </a:r>
                    </a:p>
                  </a:txBody>
                  <a:tcPr/>
                </a:tc>
                <a:extLst>
                  <a:ext uri="{0D108BD9-81ED-4DB2-BD59-A6C34878D82A}">
                    <a16:rowId xmlns:a16="http://schemas.microsoft.com/office/drawing/2014/main" val="3242974345"/>
                  </a:ext>
                </a:extLst>
              </a:tr>
              <a:tr h="370840">
                <a:tc>
                  <a:txBody>
                    <a:bodyPr/>
                    <a:lstStyle/>
                    <a:p>
                      <a:pPr algn="ctr"/>
                      <a:r>
                        <a:rPr lang="en-US" dirty="0"/>
                        <a:t>T</a:t>
                      </a:r>
                    </a:p>
                  </a:txBody>
                  <a:tcPr/>
                </a:tc>
                <a:tc>
                  <a:txBody>
                    <a:bodyPr/>
                    <a:lstStyle/>
                    <a:p>
                      <a:pPr algn="ctr"/>
                      <a:r>
                        <a:rPr lang="en-US" dirty="0"/>
                        <a:t>8</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5</a:t>
                      </a:r>
                    </a:p>
                  </a:txBody>
                  <a:tcPr/>
                </a:tc>
                <a:extLst>
                  <a:ext uri="{0D108BD9-81ED-4DB2-BD59-A6C34878D82A}">
                    <a16:rowId xmlns:a16="http://schemas.microsoft.com/office/drawing/2014/main" val="967363538"/>
                  </a:ext>
                </a:extLst>
              </a:tr>
            </a:tbl>
          </a:graphicData>
        </a:graphic>
      </p:graphicFrame>
      <p:sp>
        <p:nvSpPr>
          <p:cNvPr id="6" name="TextBox 5">
            <a:extLst>
              <a:ext uri="{FF2B5EF4-FFF2-40B4-BE49-F238E27FC236}">
                <a16:creationId xmlns:a16="http://schemas.microsoft.com/office/drawing/2014/main" id="{E57369B1-6F32-8049-8E3D-EFA29F0B4246}"/>
              </a:ext>
            </a:extLst>
          </p:cNvPr>
          <p:cNvSpPr txBox="1"/>
          <p:nvPr/>
        </p:nvSpPr>
        <p:spPr>
          <a:xfrm>
            <a:off x="148806" y="4750052"/>
            <a:ext cx="2008250" cy="1569660"/>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Score all length-2 sequences starting with C</a:t>
            </a:r>
          </a:p>
        </p:txBody>
      </p:sp>
      <p:sp>
        <p:nvSpPr>
          <p:cNvPr id="2" name="Oval 1">
            <a:extLst>
              <a:ext uri="{FF2B5EF4-FFF2-40B4-BE49-F238E27FC236}">
                <a16:creationId xmlns:a16="http://schemas.microsoft.com/office/drawing/2014/main" id="{08D270A2-2324-484B-8A17-3B8115DB1EFF}"/>
              </a:ext>
            </a:extLst>
          </p:cNvPr>
          <p:cNvSpPr/>
          <p:nvPr/>
        </p:nvSpPr>
        <p:spPr>
          <a:xfrm>
            <a:off x="1244600" y="2641600"/>
            <a:ext cx="296333"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D48F8F-6FC6-444D-85CC-4C748A0391EF}"/>
              </a:ext>
            </a:extLst>
          </p:cNvPr>
          <p:cNvSpPr txBox="1"/>
          <p:nvPr/>
        </p:nvSpPr>
        <p:spPr>
          <a:xfrm rot="16200000">
            <a:off x="-826956" y="3052800"/>
            <a:ext cx="2032000" cy="369332"/>
          </a:xfrm>
          <a:prstGeom prst="rect">
            <a:avLst/>
          </a:prstGeom>
          <a:noFill/>
        </p:spPr>
        <p:txBody>
          <a:bodyPr wrap="square" rtlCol="0">
            <a:spAutoFit/>
          </a:bodyPr>
          <a:lstStyle/>
          <a:p>
            <a:r>
              <a:rPr lang="en-US" dirty="0"/>
              <a:t>Position in motif</a:t>
            </a:r>
          </a:p>
        </p:txBody>
      </p:sp>
      <p:sp>
        <p:nvSpPr>
          <p:cNvPr id="10" name="TextBox 9">
            <a:extLst>
              <a:ext uri="{FF2B5EF4-FFF2-40B4-BE49-F238E27FC236}">
                <a16:creationId xmlns:a16="http://schemas.microsoft.com/office/drawing/2014/main" id="{D800DCAC-69FD-6D4D-8E92-25EAEB1CF332}"/>
              </a:ext>
            </a:extLst>
          </p:cNvPr>
          <p:cNvSpPr txBox="1"/>
          <p:nvPr/>
        </p:nvSpPr>
        <p:spPr>
          <a:xfrm>
            <a:off x="4622800" y="1625600"/>
            <a:ext cx="1256947" cy="369332"/>
          </a:xfrm>
          <a:prstGeom prst="rect">
            <a:avLst/>
          </a:prstGeom>
          <a:noFill/>
        </p:spPr>
        <p:txBody>
          <a:bodyPr wrap="none" rtlCol="0">
            <a:spAutoFit/>
          </a:bodyPr>
          <a:lstStyle/>
          <a:p>
            <a:r>
              <a:rPr lang="en-US" dirty="0"/>
              <a:t>Motif score</a:t>
            </a:r>
          </a:p>
        </p:txBody>
      </p:sp>
      <p:sp>
        <p:nvSpPr>
          <p:cNvPr id="3" name="TextBox 2">
            <a:extLst>
              <a:ext uri="{FF2B5EF4-FFF2-40B4-BE49-F238E27FC236}">
                <a16:creationId xmlns:a16="http://schemas.microsoft.com/office/drawing/2014/main" id="{8BCECA62-693C-7066-7C69-8DA54120894A}"/>
              </a:ext>
            </a:extLst>
          </p:cNvPr>
          <p:cNvSpPr txBox="1"/>
          <p:nvPr/>
        </p:nvSpPr>
        <p:spPr>
          <a:xfrm>
            <a:off x="576470" y="2623933"/>
            <a:ext cx="301686" cy="1887696"/>
          </a:xfrm>
          <a:prstGeom prst="rect">
            <a:avLst/>
          </a:prstGeom>
          <a:noFill/>
        </p:spPr>
        <p:txBody>
          <a:bodyPr wrap="none" rtlCol="0">
            <a:spAutoFit/>
          </a:bodyPr>
          <a:lstStyle/>
          <a:p>
            <a:pPr>
              <a:spcAft>
                <a:spcPts val="800"/>
              </a:spcAft>
            </a:pPr>
            <a:r>
              <a:rPr lang="en-US" dirty="0"/>
              <a:t>1</a:t>
            </a:r>
          </a:p>
          <a:p>
            <a:pPr>
              <a:spcAft>
                <a:spcPts val="800"/>
              </a:spcAft>
            </a:pPr>
            <a:r>
              <a:rPr lang="en-US" dirty="0"/>
              <a:t>2</a:t>
            </a:r>
          </a:p>
          <a:p>
            <a:pPr>
              <a:spcAft>
                <a:spcPts val="800"/>
              </a:spcAft>
            </a:pPr>
            <a:r>
              <a:rPr lang="en-US" dirty="0"/>
              <a:t>3</a:t>
            </a:r>
          </a:p>
          <a:p>
            <a:pPr>
              <a:spcAft>
                <a:spcPts val="800"/>
              </a:spcAft>
            </a:pPr>
            <a:r>
              <a:rPr lang="en-US" dirty="0"/>
              <a:t>4</a:t>
            </a:r>
          </a:p>
          <a:p>
            <a:pPr>
              <a:spcAft>
                <a:spcPts val="800"/>
              </a:spcAft>
            </a:pPr>
            <a:r>
              <a:rPr lang="en-US" dirty="0"/>
              <a:t>5</a:t>
            </a:r>
          </a:p>
        </p:txBody>
      </p:sp>
      <p:sp>
        <p:nvSpPr>
          <p:cNvPr id="11" name="TextBox 10">
            <a:extLst>
              <a:ext uri="{FF2B5EF4-FFF2-40B4-BE49-F238E27FC236}">
                <a16:creationId xmlns:a16="http://schemas.microsoft.com/office/drawing/2014/main" id="{B0B044F1-BE46-0F17-8EF6-0408324D0473}"/>
              </a:ext>
            </a:extLst>
          </p:cNvPr>
          <p:cNvSpPr txBox="1"/>
          <p:nvPr/>
        </p:nvSpPr>
        <p:spPr>
          <a:xfrm>
            <a:off x="6800332" y="1968560"/>
            <a:ext cx="4812548" cy="4801314"/>
          </a:xfrm>
          <a:prstGeom prst="rect">
            <a:avLst/>
          </a:prstGeom>
          <a:solidFill>
            <a:schemeClr val="accent1">
              <a:lumMod val="20000"/>
              <a:lumOff val="80000"/>
            </a:schemeClr>
          </a:solidFill>
        </p:spPr>
        <p:txBody>
          <a:bodyPr wrap="square" rtlCol="0">
            <a:spAutoFit/>
          </a:bodyPr>
          <a:lstStyle/>
          <a:p>
            <a:r>
              <a:rPr lang="en-US" dirty="0"/>
              <a:t>To fill in values in row 2, you will use the values in </a:t>
            </a:r>
          </a:p>
          <a:p>
            <a:pPr marL="285750" indent="-285750">
              <a:buFont typeface="Arial" panose="020B0604020202020204" pitchFamily="34" charset="0"/>
              <a:buChar char="•"/>
            </a:pPr>
            <a:r>
              <a:rPr lang="en-US" dirty="0"/>
              <a:t>row 1 of the DP matrix, and</a:t>
            </a:r>
          </a:p>
          <a:p>
            <a:pPr marL="285750" indent="-285750">
              <a:buFont typeface="Arial" panose="020B0604020202020204" pitchFamily="34" charset="0"/>
              <a:buChar char="•"/>
            </a:pPr>
            <a:r>
              <a:rPr lang="en-US" dirty="0"/>
              <a:t>column 2 of the PSSM.</a:t>
            </a:r>
          </a:p>
          <a:p>
            <a:endParaRPr lang="en-US" dirty="0"/>
          </a:p>
          <a:p>
            <a:pPr marL="285750" indent="-285750">
              <a:buFont typeface="Arial" panose="020B0604020202020204" pitchFamily="34" charset="0"/>
              <a:buChar char="•"/>
            </a:pPr>
            <a:endParaRPr lang="en-US" dirty="0"/>
          </a:p>
          <a:p>
            <a:pPr marL="342900" indent="-342900">
              <a:buFont typeface="+mj-lt"/>
              <a:buAutoNum type="arabicPeriod"/>
            </a:pPr>
            <a:r>
              <a:rPr lang="en-US" dirty="0"/>
              <a:t>Select one entry in row 1 of the DP matrix. For example, the value 1 is in column 2.</a:t>
            </a:r>
          </a:p>
          <a:p>
            <a:pPr marL="342900" indent="-342900">
              <a:buFont typeface="+mj-lt"/>
              <a:buAutoNum type="arabicPeriod"/>
            </a:pPr>
            <a:r>
              <a:rPr lang="en-US" dirty="0"/>
              <a:t>Select one entry in column 2 of the PSSM. For example, the value 0.</a:t>
            </a:r>
          </a:p>
          <a:p>
            <a:pPr marL="342900" indent="-342900">
              <a:buFont typeface="+mj-lt"/>
              <a:buAutoNum type="arabicPeriod"/>
            </a:pPr>
            <a:r>
              <a:rPr lang="en-US" dirty="0"/>
              <a:t>Compute the score for your new entry by adding 0 to 2.</a:t>
            </a:r>
          </a:p>
          <a:p>
            <a:pPr marL="342900" indent="-342900">
              <a:buFont typeface="+mj-lt"/>
              <a:buAutoNum type="arabicPeriod"/>
            </a:pPr>
            <a:r>
              <a:rPr lang="en-US" dirty="0"/>
              <a:t>Add previous DP value (1) into row 2, column 2.</a:t>
            </a:r>
          </a:p>
          <a:p>
            <a:pPr marL="285750" indent="-285750">
              <a:buFont typeface="Arial" panose="020B0604020202020204" pitchFamily="34" charset="0"/>
              <a:buChar char="•"/>
            </a:pPr>
            <a:endParaRPr lang="en-US" dirty="0"/>
          </a:p>
          <a:p>
            <a:r>
              <a:rPr lang="en-US" dirty="0"/>
              <a:t>Repeat this procedure for each value in DP row 1 and each entry in the selected PSSM column.</a:t>
            </a:r>
          </a:p>
          <a:p>
            <a:endParaRPr lang="en-US" dirty="0"/>
          </a:p>
        </p:txBody>
      </p:sp>
      <p:sp>
        <p:nvSpPr>
          <p:cNvPr id="12" name="Oval 11">
            <a:extLst>
              <a:ext uri="{FF2B5EF4-FFF2-40B4-BE49-F238E27FC236}">
                <a16:creationId xmlns:a16="http://schemas.microsoft.com/office/drawing/2014/main" id="{CAF7E4DD-A01B-5726-F438-06BF525AD54D}"/>
              </a:ext>
            </a:extLst>
          </p:cNvPr>
          <p:cNvSpPr/>
          <p:nvPr/>
        </p:nvSpPr>
        <p:spPr>
          <a:xfrm>
            <a:off x="1244599" y="2012307"/>
            <a:ext cx="296333"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B6A821B-1FC1-2C33-8524-137F5A679715}"/>
              </a:ext>
            </a:extLst>
          </p:cNvPr>
          <p:cNvSpPr/>
          <p:nvPr/>
        </p:nvSpPr>
        <p:spPr>
          <a:xfrm>
            <a:off x="1237975" y="3002719"/>
            <a:ext cx="296333"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E9D8FE3-863D-C163-0B99-ADC67D4F48A7}"/>
              </a:ext>
            </a:extLst>
          </p:cNvPr>
          <p:cNvSpPr/>
          <p:nvPr/>
        </p:nvSpPr>
        <p:spPr>
          <a:xfrm>
            <a:off x="5510572" y="5153882"/>
            <a:ext cx="296333"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4576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0549C6-3D1C-9E4B-83C4-E53AF08960FA}"/>
              </a:ext>
            </a:extLst>
          </p:cNvPr>
          <p:cNvSpPr>
            <a:spLocks noGrp="1"/>
          </p:cNvSpPr>
          <p:nvPr>
            <p:ph type="title"/>
          </p:nvPr>
        </p:nvSpPr>
        <p:spPr/>
        <p:txBody>
          <a:bodyPr/>
          <a:lstStyle/>
          <a:p>
            <a:r>
              <a:rPr lang="en-US" dirty="0"/>
              <a:t>Dynamic programming for motif p-values</a:t>
            </a:r>
          </a:p>
        </p:txBody>
      </p:sp>
      <p:graphicFrame>
        <p:nvGraphicFramePr>
          <p:cNvPr id="7" name="Table 6">
            <a:extLst>
              <a:ext uri="{FF2B5EF4-FFF2-40B4-BE49-F238E27FC236}">
                <a16:creationId xmlns:a16="http://schemas.microsoft.com/office/drawing/2014/main" id="{D5F1E83F-506A-AF48-820F-E55F5A1C8941}"/>
              </a:ext>
            </a:extLst>
          </p:cNvPr>
          <p:cNvGraphicFramePr>
            <a:graphicFrameLocks noGrp="1"/>
          </p:cNvGraphicFramePr>
          <p:nvPr/>
        </p:nvGraphicFramePr>
        <p:xfrm>
          <a:off x="838200" y="1990326"/>
          <a:ext cx="10622280" cy="24942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837801029"/>
                    </a:ext>
                  </a:extLst>
                </a:gridCol>
                <a:gridCol w="208280">
                  <a:extLst>
                    <a:ext uri="{9D8B030D-6E8A-4147-A177-3AD203B41FA5}">
                      <a16:colId xmlns:a16="http://schemas.microsoft.com/office/drawing/2014/main" val="1130130640"/>
                    </a:ext>
                  </a:extLst>
                </a:gridCol>
                <a:gridCol w="208280">
                  <a:extLst>
                    <a:ext uri="{9D8B030D-6E8A-4147-A177-3AD203B41FA5}">
                      <a16:colId xmlns:a16="http://schemas.microsoft.com/office/drawing/2014/main" val="337414394"/>
                    </a:ext>
                  </a:extLst>
                </a:gridCol>
                <a:gridCol w="208280">
                  <a:extLst>
                    <a:ext uri="{9D8B030D-6E8A-4147-A177-3AD203B41FA5}">
                      <a16:colId xmlns:a16="http://schemas.microsoft.com/office/drawing/2014/main" val="2206553190"/>
                    </a:ext>
                  </a:extLst>
                </a:gridCol>
                <a:gridCol w="208280">
                  <a:extLst>
                    <a:ext uri="{9D8B030D-6E8A-4147-A177-3AD203B41FA5}">
                      <a16:colId xmlns:a16="http://schemas.microsoft.com/office/drawing/2014/main" val="2014990826"/>
                    </a:ext>
                  </a:extLst>
                </a:gridCol>
                <a:gridCol w="208280">
                  <a:extLst>
                    <a:ext uri="{9D8B030D-6E8A-4147-A177-3AD203B41FA5}">
                      <a16:colId xmlns:a16="http://schemas.microsoft.com/office/drawing/2014/main" val="543338469"/>
                    </a:ext>
                  </a:extLst>
                </a:gridCol>
                <a:gridCol w="208280">
                  <a:extLst>
                    <a:ext uri="{9D8B030D-6E8A-4147-A177-3AD203B41FA5}">
                      <a16:colId xmlns:a16="http://schemas.microsoft.com/office/drawing/2014/main" val="2688867937"/>
                    </a:ext>
                  </a:extLst>
                </a:gridCol>
                <a:gridCol w="208280">
                  <a:extLst>
                    <a:ext uri="{9D8B030D-6E8A-4147-A177-3AD203B41FA5}">
                      <a16:colId xmlns:a16="http://schemas.microsoft.com/office/drawing/2014/main" val="2490015476"/>
                    </a:ext>
                  </a:extLst>
                </a:gridCol>
                <a:gridCol w="208280">
                  <a:extLst>
                    <a:ext uri="{9D8B030D-6E8A-4147-A177-3AD203B41FA5}">
                      <a16:colId xmlns:a16="http://schemas.microsoft.com/office/drawing/2014/main" val="3303583791"/>
                    </a:ext>
                  </a:extLst>
                </a:gridCol>
                <a:gridCol w="208280">
                  <a:extLst>
                    <a:ext uri="{9D8B030D-6E8A-4147-A177-3AD203B41FA5}">
                      <a16:colId xmlns:a16="http://schemas.microsoft.com/office/drawing/2014/main" val="4154613999"/>
                    </a:ext>
                  </a:extLst>
                </a:gridCol>
                <a:gridCol w="208280">
                  <a:extLst>
                    <a:ext uri="{9D8B030D-6E8A-4147-A177-3AD203B41FA5}">
                      <a16:colId xmlns:a16="http://schemas.microsoft.com/office/drawing/2014/main" val="1378370502"/>
                    </a:ext>
                  </a:extLst>
                </a:gridCol>
                <a:gridCol w="208280">
                  <a:extLst>
                    <a:ext uri="{9D8B030D-6E8A-4147-A177-3AD203B41FA5}">
                      <a16:colId xmlns:a16="http://schemas.microsoft.com/office/drawing/2014/main" val="1921952693"/>
                    </a:ext>
                  </a:extLst>
                </a:gridCol>
                <a:gridCol w="208280">
                  <a:extLst>
                    <a:ext uri="{9D8B030D-6E8A-4147-A177-3AD203B41FA5}">
                      <a16:colId xmlns:a16="http://schemas.microsoft.com/office/drawing/2014/main" val="2725782867"/>
                    </a:ext>
                  </a:extLst>
                </a:gridCol>
                <a:gridCol w="208280">
                  <a:extLst>
                    <a:ext uri="{9D8B030D-6E8A-4147-A177-3AD203B41FA5}">
                      <a16:colId xmlns:a16="http://schemas.microsoft.com/office/drawing/2014/main" val="434203455"/>
                    </a:ext>
                  </a:extLst>
                </a:gridCol>
                <a:gridCol w="208280">
                  <a:extLst>
                    <a:ext uri="{9D8B030D-6E8A-4147-A177-3AD203B41FA5}">
                      <a16:colId xmlns:a16="http://schemas.microsoft.com/office/drawing/2014/main" val="1582041923"/>
                    </a:ext>
                  </a:extLst>
                </a:gridCol>
                <a:gridCol w="208280">
                  <a:extLst>
                    <a:ext uri="{9D8B030D-6E8A-4147-A177-3AD203B41FA5}">
                      <a16:colId xmlns:a16="http://schemas.microsoft.com/office/drawing/2014/main" val="4069350621"/>
                    </a:ext>
                  </a:extLst>
                </a:gridCol>
                <a:gridCol w="208280">
                  <a:extLst>
                    <a:ext uri="{9D8B030D-6E8A-4147-A177-3AD203B41FA5}">
                      <a16:colId xmlns:a16="http://schemas.microsoft.com/office/drawing/2014/main" val="3796759534"/>
                    </a:ext>
                  </a:extLst>
                </a:gridCol>
                <a:gridCol w="208280">
                  <a:extLst>
                    <a:ext uri="{9D8B030D-6E8A-4147-A177-3AD203B41FA5}">
                      <a16:colId xmlns:a16="http://schemas.microsoft.com/office/drawing/2014/main" val="37013869"/>
                    </a:ext>
                  </a:extLst>
                </a:gridCol>
                <a:gridCol w="208280">
                  <a:extLst>
                    <a:ext uri="{9D8B030D-6E8A-4147-A177-3AD203B41FA5}">
                      <a16:colId xmlns:a16="http://schemas.microsoft.com/office/drawing/2014/main" val="4237958116"/>
                    </a:ext>
                  </a:extLst>
                </a:gridCol>
                <a:gridCol w="208280">
                  <a:extLst>
                    <a:ext uri="{9D8B030D-6E8A-4147-A177-3AD203B41FA5}">
                      <a16:colId xmlns:a16="http://schemas.microsoft.com/office/drawing/2014/main" val="4100326859"/>
                    </a:ext>
                  </a:extLst>
                </a:gridCol>
                <a:gridCol w="208280">
                  <a:extLst>
                    <a:ext uri="{9D8B030D-6E8A-4147-A177-3AD203B41FA5}">
                      <a16:colId xmlns:a16="http://schemas.microsoft.com/office/drawing/2014/main" val="783130004"/>
                    </a:ext>
                  </a:extLst>
                </a:gridCol>
                <a:gridCol w="208280">
                  <a:extLst>
                    <a:ext uri="{9D8B030D-6E8A-4147-A177-3AD203B41FA5}">
                      <a16:colId xmlns:a16="http://schemas.microsoft.com/office/drawing/2014/main" val="4014905775"/>
                    </a:ext>
                  </a:extLst>
                </a:gridCol>
                <a:gridCol w="208280">
                  <a:extLst>
                    <a:ext uri="{9D8B030D-6E8A-4147-A177-3AD203B41FA5}">
                      <a16:colId xmlns:a16="http://schemas.microsoft.com/office/drawing/2014/main" val="3532781489"/>
                    </a:ext>
                  </a:extLst>
                </a:gridCol>
                <a:gridCol w="208280">
                  <a:extLst>
                    <a:ext uri="{9D8B030D-6E8A-4147-A177-3AD203B41FA5}">
                      <a16:colId xmlns:a16="http://schemas.microsoft.com/office/drawing/2014/main" val="2180044286"/>
                    </a:ext>
                  </a:extLst>
                </a:gridCol>
                <a:gridCol w="208280">
                  <a:extLst>
                    <a:ext uri="{9D8B030D-6E8A-4147-A177-3AD203B41FA5}">
                      <a16:colId xmlns:a16="http://schemas.microsoft.com/office/drawing/2014/main" val="54962889"/>
                    </a:ext>
                  </a:extLst>
                </a:gridCol>
                <a:gridCol w="208280">
                  <a:extLst>
                    <a:ext uri="{9D8B030D-6E8A-4147-A177-3AD203B41FA5}">
                      <a16:colId xmlns:a16="http://schemas.microsoft.com/office/drawing/2014/main" val="3465588258"/>
                    </a:ext>
                  </a:extLst>
                </a:gridCol>
                <a:gridCol w="208280">
                  <a:extLst>
                    <a:ext uri="{9D8B030D-6E8A-4147-A177-3AD203B41FA5}">
                      <a16:colId xmlns:a16="http://schemas.microsoft.com/office/drawing/2014/main" val="3217530528"/>
                    </a:ext>
                  </a:extLst>
                </a:gridCol>
                <a:gridCol w="208280">
                  <a:extLst>
                    <a:ext uri="{9D8B030D-6E8A-4147-A177-3AD203B41FA5}">
                      <a16:colId xmlns:a16="http://schemas.microsoft.com/office/drawing/2014/main" val="2579886863"/>
                    </a:ext>
                  </a:extLst>
                </a:gridCol>
                <a:gridCol w="208280">
                  <a:extLst>
                    <a:ext uri="{9D8B030D-6E8A-4147-A177-3AD203B41FA5}">
                      <a16:colId xmlns:a16="http://schemas.microsoft.com/office/drawing/2014/main" val="2276988309"/>
                    </a:ext>
                  </a:extLst>
                </a:gridCol>
                <a:gridCol w="208280">
                  <a:extLst>
                    <a:ext uri="{9D8B030D-6E8A-4147-A177-3AD203B41FA5}">
                      <a16:colId xmlns:a16="http://schemas.microsoft.com/office/drawing/2014/main" val="1003958924"/>
                    </a:ext>
                  </a:extLst>
                </a:gridCol>
                <a:gridCol w="208280">
                  <a:extLst>
                    <a:ext uri="{9D8B030D-6E8A-4147-A177-3AD203B41FA5}">
                      <a16:colId xmlns:a16="http://schemas.microsoft.com/office/drawing/2014/main" val="2793500449"/>
                    </a:ext>
                  </a:extLst>
                </a:gridCol>
                <a:gridCol w="208280">
                  <a:extLst>
                    <a:ext uri="{9D8B030D-6E8A-4147-A177-3AD203B41FA5}">
                      <a16:colId xmlns:a16="http://schemas.microsoft.com/office/drawing/2014/main" val="1465247646"/>
                    </a:ext>
                  </a:extLst>
                </a:gridCol>
                <a:gridCol w="208280">
                  <a:extLst>
                    <a:ext uri="{9D8B030D-6E8A-4147-A177-3AD203B41FA5}">
                      <a16:colId xmlns:a16="http://schemas.microsoft.com/office/drawing/2014/main" val="2209548404"/>
                    </a:ext>
                  </a:extLst>
                </a:gridCol>
                <a:gridCol w="208280">
                  <a:extLst>
                    <a:ext uri="{9D8B030D-6E8A-4147-A177-3AD203B41FA5}">
                      <a16:colId xmlns:a16="http://schemas.microsoft.com/office/drawing/2014/main" val="379779343"/>
                    </a:ext>
                  </a:extLst>
                </a:gridCol>
                <a:gridCol w="208280">
                  <a:extLst>
                    <a:ext uri="{9D8B030D-6E8A-4147-A177-3AD203B41FA5}">
                      <a16:colId xmlns:a16="http://schemas.microsoft.com/office/drawing/2014/main" val="3241698108"/>
                    </a:ext>
                  </a:extLst>
                </a:gridCol>
                <a:gridCol w="208280">
                  <a:extLst>
                    <a:ext uri="{9D8B030D-6E8A-4147-A177-3AD203B41FA5}">
                      <a16:colId xmlns:a16="http://schemas.microsoft.com/office/drawing/2014/main" val="1768213853"/>
                    </a:ext>
                  </a:extLst>
                </a:gridCol>
                <a:gridCol w="208280">
                  <a:extLst>
                    <a:ext uri="{9D8B030D-6E8A-4147-A177-3AD203B41FA5}">
                      <a16:colId xmlns:a16="http://schemas.microsoft.com/office/drawing/2014/main" val="945638497"/>
                    </a:ext>
                  </a:extLst>
                </a:gridCol>
                <a:gridCol w="208280">
                  <a:extLst>
                    <a:ext uri="{9D8B030D-6E8A-4147-A177-3AD203B41FA5}">
                      <a16:colId xmlns:a16="http://schemas.microsoft.com/office/drawing/2014/main" val="1304553065"/>
                    </a:ext>
                  </a:extLst>
                </a:gridCol>
                <a:gridCol w="208280">
                  <a:extLst>
                    <a:ext uri="{9D8B030D-6E8A-4147-A177-3AD203B41FA5}">
                      <a16:colId xmlns:a16="http://schemas.microsoft.com/office/drawing/2014/main" val="2662435804"/>
                    </a:ext>
                  </a:extLst>
                </a:gridCol>
                <a:gridCol w="208280">
                  <a:extLst>
                    <a:ext uri="{9D8B030D-6E8A-4147-A177-3AD203B41FA5}">
                      <a16:colId xmlns:a16="http://schemas.microsoft.com/office/drawing/2014/main" val="1129765255"/>
                    </a:ext>
                  </a:extLst>
                </a:gridCol>
                <a:gridCol w="208280">
                  <a:extLst>
                    <a:ext uri="{9D8B030D-6E8A-4147-A177-3AD203B41FA5}">
                      <a16:colId xmlns:a16="http://schemas.microsoft.com/office/drawing/2014/main" val="1149774093"/>
                    </a:ext>
                  </a:extLst>
                </a:gridCol>
                <a:gridCol w="208280">
                  <a:extLst>
                    <a:ext uri="{9D8B030D-6E8A-4147-A177-3AD203B41FA5}">
                      <a16:colId xmlns:a16="http://schemas.microsoft.com/office/drawing/2014/main" val="3913738739"/>
                    </a:ext>
                  </a:extLst>
                </a:gridCol>
                <a:gridCol w="208280">
                  <a:extLst>
                    <a:ext uri="{9D8B030D-6E8A-4147-A177-3AD203B41FA5}">
                      <a16:colId xmlns:a16="http://schemas.microsoft.com/office/drawing/2014/main" val="943653088"/>
                    </a:ext>
                  </a:extLst>
                </a:gridCol>
                <a:gridCol w="208280">
                  <a:extLst>
                    <a:ext uri="{9D8B030D-6E8A-4147-A177-3AD203B41FA5}">
                      <a16:colId xmlns:a16="http://schemas.microsoft.com/office/drawing/2014/main" val="3441724175"/>
                    </a:ext>
                  </a:extLst>
                </a:gridCol>
                <a:gridCol w="208280">
                  <a:extLst>
                    <a:ext uri="{9D8B030D-6E8A-4147-A177-3AD203B41FA5}">
                      <a16:colId xmlns:a16="http://schemas.microsoft.com/office/drawing/2014/main" val="4241954164"/>
                    </a:ext>
                  </a:extLst>
                </a:gridCol>
                <a:gridCol w="208280">
                  <a:extLst>
                    <a:ext uri="{9D8B030D-6E8A-4147-A177-3AD203B41FA5}">
                      <a16:colId xmlns:a16="http://schemas.microsoft.com/office/drawing/2014/main" val="4238060992"/>
                    </a:ext>
                  </a:extLst>
                </a:gridCol>
                <a:gridCol w="208280">
                  <a:extLst>
                    <a:ext uri="{9D8B030D-6E8A-4147-A177-3AD203B41FA5}">
                      <a16:colId xmlns:a16="http://schemas.microsoft.com/office/drawing/2014/main" val="3729368416"/>
                    </a:ext>
                  </a:extLst>
                </a:gridCol>
                <a:gridCol w="208280">
                  <a:extLst>
                    <a:ext uri="{9D8B030D-6E8A-4147-A177-3AD203B41FA5}">
                      <a16:colId xmlns:a16="http://schemas.microsoft.com/office/drawing/2014/main" val="4003014169"/>
                    </a:ext>
                  </a:extLst>
                </a:gridCol>
                <a:gridCol w="208280">
                  <a:extLst>
                    <a:ext uri="{9D8B030D-6E8A-4147-A177-3AD203B41FA5}">
                      <a16:colId xmlns:a16="http://schemas.microsoft.com/office/drawing/2014/main" val="854005344"/>
                    </a:ext>
                  </a:extLst>
                </a:gridCol>
                <a:gridCol w="208280">
                  <a:extLst>
                    <a:ext uri="{9D8B030D-6E8A-4147-A177-3AD203B41FA5}">
                      <a16:colId xmlns:a16="http://schemas.microsoft.com/office/drawing/2014/main" val="185235014"/>
                    </a:ext>
                  </a:extLst>
                </a:gridCol>
                <a:gridCol w="208280">
                  <a:extLst>
                    <a:ext uri="{9D8B030D-6E8A-4147-A177-3AD203B41FA5}">
                      <a16:colId xmlns:a16="http://schemas.microsoft.com/office/drawing/2014/main" val="1913606669"/>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tc>
                  <a:txBody>
                    <a:bodyPr/>
                    <a:lstStyle/>
                    <a:p>
                      <a:r>
                        <a:rPr lang="en-US" dirty="0"/>
                        <a:t>11</a:t>
                      </a:r>
                    </a:p>
                  </a:txBody>
                  <a:tcPr/>
                </a:tc>
                <a:tc>
                  <a:txBody>
                    <a:bodyPr/>
                    <a:lstStyle/>
                    <a:p>
                      <a:r>
                        <a:rPr lang="en-US" dirty="0"/>
                        <a:t>12</a:t>
                      </a:r>
                    </a:p>
                  </a:txBody>
                  <a:tcPr/>
                </a:tc>
                <a:tc>
                  <a:txBody>
                    <a:bodyPr/>
                    <a:lstStyle/>
                    <a:p>
                      <a:r>
                        <a:rPr lang="en-US" dirty="0"/>
                        <a:t>13</a:t>
                      </a:r>
                    </a:p>
                  </a:txBody>
                  <a:tcPr/>
                </a:tc>
                <a:tc>
                  <a:txBody>
                    <a:bodyPr/>
                    <a:lstStyle/>
                    <a:p>
                      <a:r>
                        <a:rPr lang="en-US" dirty="0"/>
                        <a:t>14</a:t>
                      </a:r>
                    </a:p>
                  </a:txBody>
                  <a:tcPr/>
                </a:tc>
                <a:tc>
                  <a:txBody>
                    <a:bodyPr/>
                    <a:lstStyle/>
                    <a:p>
                      <a:r>
                        <a:rPr lang="en-US" dirty="0"/>
                        <a:t>15</a:t>
                      </a:r>
                    </a:p>
                  </a:txBody>
                  <a:tcPr/>
                </a:tc>
                <a:tc>
                  <a:txBody>
                    <a:bodyPr/>
                    <a:lstStyle/>
                    <a:p>
                      <a:r>
                        <a:rPr lang="en-US" dirty="0"/>
                        <a:t>16</a:t>
                      </a:r>
                    </a:p>
                  </a:txBody>
                  <a:tcPr/>
                </a:tc>
                <a:tc>
                  <a:txBody>
                    <a:bodyPr/>
                    <a:lstStyle/>
                    <a:p>
                      <a:r>
                        <a:rPr lang="en-US" dirty="0"/>
                        <a:t>17</a:t>
                      </a:r>
                    </a:p>
                  </a:txBody>
                  <a:tcPr/>
                </a:tc>
                <a:tc>
                  <a:txBody>
                    <a:bodyPr/>
                    <a:lstStyle/>
                    <a:p>
                      <a:r>
                        <a:rPr lang="en-US" dirty="0"/>
                        <a:t>18</a:t>
                      </a:r>
                    </a:p>
                  </a:txBody>
                  <a:tcPr/>
                </a:tc>
                <a:tc>
                  <a:txBody>
                    <a:bodyPr/>
                    <a:lstStyle/>
                    <a:p>
                      <a:r>
                        <a:rPr lang="en-US" dirty="0"/>
                        <a:t>19</a:t>
                      </a:r>
                    </a:p>
                  </a:txBody>
                  <a:tcPr/>
                </a:tc>
                <a:tc>
                  <a:txBody>
                    <a:bodyPr/>
                    <a:lstStyle/>
                    <a:p>
                      <a:r>
                        <a:rPr lang="en-US" dirty="0"/>
                        <a:t>20</a:t>
                      </a:r>
                    </a:p>
                  </a:txBody>
                  <a:tcPr/>
                </a:tc>
                <a:tc>
                  <a:txBody>
                    <a:bodyPr/>
                    <a:lstStyle/>
                    <a:p>
                      <a:r>
                        <a:rPr lang="en-US" dirty="0"/>
                        <a:t>21</a:t>
                      </a:r>
                    </a:p>
                  </a:txBody>
                  <a:tcPr/>
                </a:tc>
                <a:tc>
                  <a:txBody>
                    <a:bodyPr/>
                    <a:lstStyle/>
                    <a:p>
                      <a:r>
                        <a:rPr lang="en-US" dirty="0"/>
                        <a:t>22</a:t>
                      </a:r>
                    </a:p>
                  </a:txBody>
                  <a:tcPr/>
                </a:tc>
                <a:tc>
                  <a:txBody>
                    <a:bodyPr/>
                    <a:lstStyle/>
                    <a:p>
                      <a:r>
                        <a:rPr lang="en-US" dirty="0"/>
                        <a:t>23</a:t>
                      </a:r>
                    </a:p>
                  </a:txBody>
                  <a:tcPr/>
                </a:tc>
                <a:tc>
                  <a:txBody>
                    <a:bodyPr/>
                    <a:lstStyle/>
                    <a:p>
                      <a:r>
                        <a:rPr lang="en-US" dirty="0"/>
                        <a:t>24</a:t>
                      </a:r>
                    </a:p>
                  </a:txBody>
                  <a:tcPr/>
                </a:tc>
                <a:tc>
                  <a:txBody>
                    <a:bodyPr/>
                    <a:lstStyle/>
                    <a:p>
                      <a:r>
                        <a:rPr lang="en-US" dirty="0"/>
                        <a:t>25</a:t>
                      </a:r>
                    </a:p>
                  </a:txBody>
                  <a:tcPr/>
                </a:tc>
                <a:tc>
                  <a:txBody>
                    <a:bodyPr/>
                    <a:lstStyle/>
                    <a:p>
                      <a:r>
                        <a:rPr lang="en-US" dirty="0"/>
                        <a:t>26</a:t>
                      </a:r>
                    </a:p>
                  </a:txBody>
                  <a:tcPr/>
                </a:tc>
                <a:tc>
                  <a:txBody>
                    <a:bodyPr/>
                    <a:lstStyle/>
                    <a:p>
                      <a:r>
                        <a:rPr lang="en-US" dirty="0"/>
                        <a:t>27</a:t>
                      </a:r>
                    </a:p>
                  </a:txBody>
                  <a:tcPr/>
                </a:tc>
                <a:tc>
                  <a:txBody>
                    <a:bodyPr/>
                    <a:lstStyle/>
                    <a:p>
                      <a:r>
                        <a:rPr lang="en-US" dirty="0"/>
                        <a:t>28</a:t>
                      </a:r>
                    </a:p>
                  </a:txBody>
                  <a:tcPr/>
                </a:tc>
                <a:tc>
                  <a:txBody>
                    <a:bodyPr/>
                    <a:lstStyle/>
                    <a:p>
                      <a:r>
                        <a:rPr lang="en-US" dirty="0"/>
                        <a:t>29</a:t>
                      </a:r>
                    </a:p>
                  </a:txBody>
                  <a:tcPr/>
                </a:tc>
                <a:tc>
                  <a:txBody>
                    <a:bodyPr/>
                    <a:lstStyle/>
                    <a:p>
                      <a:r>
                        <a:rPr lang="en-US" dirty="0"/>
                        <a:t>30</a:t>
                      </a:r>
                    </a:p>
                  </a:txBody>
                  <a:tcPr/>
                </a:tc>
                <a:tc>
                  <a:txBody>
                    <a:bodyPr/>
                    <a:lstStyle/>
                    <a:p>
                      <a:r>
                        <a:rPr lang="en-US" dirty="0"/>
                        <a:t>31</a:t>
                      </a:r>
                    </a:p>
                  </a:txBody>
                  <a:tcPr/>
                </a:tc>
                <a:tc>
                  <a:txBody>
                    <a:bodyPr/>
                    <a:lstStyle/>
                    <a:p>
                      <a:r>
                        <a:rPr lang="en-US" dirty="0"/>
                        <a:t>32</a:t>
                      </a:r>
                    </a:p>
                  </a:txBody>
                  <a:tcPr/>
                </a:tc>
                <a:tc>
                  <a:txBody>
                    <a:bodyPr/>
                    <a:lstStyle/>
                    <a:p>
                      <a:r>
                        <a:rPr lang="en-US" dirty="0"/>
                        <a:t>33</a:t>
                      </a:r>
                    </a:p>
                  </a:txBody>
                  <a:tcPr/>
                </a:tc>
                <a:tc>
                  <a:txBody>
                    <a:bodyPr/>
                    <a:lstStyle/>
                    <a:p>
                      <a:r>
                        <a:rPr lang="en-US" dirty="0"/>
                        <a:t>34</a:t>
                      </a:r>
                    </a:p>
                  </a:txBody>
                  <a:tcPr/>
                </a:tc>
                <a:tc>
                  <a:txBody>
                    <a:bodyPr/>
                    <a:lstStyle/>
                    <a:p>
                      <a:r>
                        <a:rPr lang="en-US" dirty="0"/>
                        <a:t>35</a:t>
                      </a:r>
                    </a:p>
                  </a:txBody>
                  <a:tcPr/>
                </a:tc>
                <a:tc>
                  <a:txBody>
                    <a:bodyPr/>
                    <a:lstStyle/>
                    <a:p>
                      <a:r>
                        <a:rPr lang="en-US" dirty="0"/>
                        <a:t>36</a:t>
                      </a:r>
                    </a:p>
                  </a:txBody>
                  <a:tcPr/>
                </a:tc>
                <a:tc>
                  <a:txBody>
                    <a:bodyPr/>
                    <a:lstStyle/>
                    <a:p>
                      <a:r>
                        <a:rPr lang="en-US" dirty="0"/>
                        <a:t>37</a:t>
                      </a:r>
                    </a:p>
                  </a:txBody>
                  <a:tcPr/>
                </a:tc>
                <a:tc>
                  <a:txBody>
                    <a:bodyPr/>
                    <a:lstStyle/>
                    <a:p>
                      <a:r>
                        <a:rPr lang="en-US" dirty="0"/>
                        <a:t>38</a:t>
                      </a:r>
                    </a:p>
                  </a:txBody>
                  <a:tcPr/>
                </a:tc>
                <a:tc>
                  <a:txBody>
                    <a:bodyPr/>
                    <a:lstStyle/>
                    <a:p>
                      <a:r>
                        <a:rPr lang="en-US" dirty="0"/>
                        <a:t>39</a:t>
                      </a:r>
                    </a:p>
                  </a:txBody>
                  <a:tcPr/>
                </a:tc>
                <a:tc>
                  <a:txBody>
                    <a:bodyPr/>
                    <a:lstStyle/>
                    <a:p>
                      <a:r>
                        <a:rPr lang="en-US" dirty="0"/>
                        <a:t>40</a:t>
                      </a:r>
                    </a:p>
                  </a:txBody>
                  <a:tcPr/>
                </a:tc>
                <a:tc>
                  <a:txBody>
                    <a:bodyPr/>
                    <a:lstStyle/>
                    <a:p>
                      <a:r>
                        <a:rPr lang="en-US" dirty="0"/>
                        <a:t>41</a:t>
                      </a:r>
                    </a:p>
                  </a:txBody>
                  <a:tcPr/>
                </a:tc>
                <a:tc>
                  <a:txBody>
                    <a:bodyPr/>
                    <a:lstStyle/>
                    <a:p>
                      <a:r>
                        <a:rPr lang="en-US" dirty="0"/>
                        <a:t>42</a:t>
                      </a:r>
                    </a:p>
                  </a:txBody>
                  <a:tcPr/>
                </a:tc>
                <a:tc>
                  <a:txBody>
                    <a:bodyPr/>
                    <a:lstStyle/>
                    <a:p>
                      <a:r>
                        <a:rPr lang="en-US" dirty="0"/>
                        <a:t>43</a:t>
                      </a:r>
                    </a:p>
                  </a:txBody>
                  <a:tcPr/>
                </a:tc>
                <a:tc>
                  <a:txBody>
                    <a:bodyPr/>
                    <a:lstStyle/>
                    <a:p>
                      <a:r>
                        <a:rPr lang="en-US" dirty="0"/>
                        <a:t>44</a:t>
                      </a:r>
                    </a:p>
                  </a:txBody>
                  <a:tcPr/>
                </a:tc>
                <a:tc>
                  <a:txBody>
                    <a:bodyPr/>
                    <a:lstStyle/>
                    <a:p>
                      <a:r>
                        <a:rPr lang="en-US" dirty="0"/>
                        <a:t>45</a:t>
                      </a:r>
                    </a:p>
                  </a:txBody>
                  <a:tcPr/>
                </a:tc>
                <a:tc>
                  <a:txBody>
                    <a:bodyPr/>
                    <a:lstStyle/>
                    <a:p>
                      <a:r>
                        <a:rPr lang="en-US" dirty="0"/>
                        <a:t>46</a:t>
                      </a:r>
                    </a:p>
                  </a:txBody>
                  <a:tcPr/>
                </a:tc>
                <a:tc>
                  <a:txBody>
                    <a:bodyPr/>
                    <a:lstStyle/>
                    <a:p>
                      <a:r>
                        <a:rPr lang="en-US" dirty="0"/>
                        <a:t>47</a:t>
                      </a:r>
                    </a:p>
                  </a:txBody>
                  <a:tcPr/>
                </a:tc>
                <a:tc>
                  <a:txBody>
                    <a:bodyPr/>
                    <a:lstStyle/>
                    <a:p>
                      <a:r>
                        <a:rPr lang="en-US" dirty="0"/>
                        <a:t>48</a:t>
                      </a:r>
                    </a:p>
                  </a:txBody>
                  <a:tcPr/>
                </a:tc>
                <a:tc>
                  <a:txBody>
                    <a:bodyPr/>
                    <a:lstStyle/>
                    <a:p>
                      <a:r>
                        <a:rPr lang="en-US" dirty="0"/>
                        <a:t>49</a:t>
                      </a:r>
                    </a:p>
                  </a:txBody>
                  <a:tcPr/>
                </a:tc>
                <a:tc>
                  <a:txBody>
                    <a:bodyPr/>
                    <a:lstStyle/>
                    <a:p>
                      <a:r>
                        <a:rPr lang="en-US" dirty="0"/>
                        <a:t>50</a:t>
                      </a:r>
                    </a:p>
                  </a:txBody>
                  <a:tcPr/>
                </a:tc>
                <a:extLst>
                  <a:ext uri="{0D108BD9-81ED-4DB2-BD59-A6C34878D82A}">
                    <a16:rowId xmlns:a16="http://schemas.microsoft.com/office/drawing/2014/main" val="2793960841"/>
                  </a:ext>
                </a:extLst>
              </a:tr>
              <a:tr h="370840">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71086490"/>
                  </a:ext>
                </a:extLst>
              </a:tr>
              <a:tr h="370840">
                <a:tc>
                  <a:txBody>
                    <a:bodyPr/>
                    <a:lstStyle/>
                    <a:p>
                      <a:endParaRPr lang="en-US"/>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r>
                        <a:rPr lang="en-US" dirty="0"/>
                        <a:t>1</a:t>
                      </a:r>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4005047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468450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18366346"/>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9120342"/>
                  </a:ext>
                </a:extLst>
              </a:tr>
            </a:tbl>
          </a:graphicData>
        </a:graphic>
      </p:graphicFrame>
      <p:graphicFrame>
        <p:nvGraphicFramePr>
          <p:cNvPr id="8" name="Table 7">
            <a:extLst>
              <a:ext uri="{FF2B5EF4-FFF2-40B4-BE49-F238E27FC236}">
                <a16:creationId xmlns:a16="http://schemas.microsoft.com/office/drawing/2014/main" id="{35FD9E18-7800-FE4F-9A91-A41B408BCF02}"/>
              </a:ext>
            </a:extLst>
          </p:cNvPr>
          <p:cNvGraphicFramePr>
            <a:graphicFrameLocks noGrp="1"/>
          </p:cNvGraphicFramePr>
          <p:nvPr/>
        </p:nvGraphicFramePr>
        <p:xfrm>
          <a:off x="2281382" y="4784244"/>
          <a:ext cx="8128002" cy="1854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974378155"/>
                    </a:ext>
                  </a:extLst>
                </a:gridCol>
                <a:gridCol w="1354667">
                  <a:extLst>
                    <a:ext uri="{9D8B030D-6E8A-4147-A177-3AD203B41FA5}">
                      <a16:colId xmlns:a16="http://schemas.microsoft.com/office/drawing/2014/main" val="1433975822"/>
                    </a:ext>
                  </a:extLst>
                </a:gridCol>
                <a:gridCol w="1354667">
                  <a:extLst>
                    <a:ext uri="{9D8B030D-6E8A-4147-A177-3AD203B41FA5}">
                      <a16:colId xmlns:a16="http://schemas.microsoft.com/office/drawing/2014/main" val="353940655"/>
                    </a:ext>
                  </a:extLst>
                </a:gridCol>
                <a:gridCol w="1354667">
                  <a:extLst>
                    <a:ext uri="{9D8B030D-6E8A-4147-A177-3AD203B41FA5}">
                      <a16:colId xmlns:a16="http://schemas.microsoft.com/office/drawing/2014/main" val="85569439"/>
                    </a:ext>
                  </a:extLst>
                </a:gridCol>
                <a:gridCol w="1354667">
                  <a:extLst>
                    <a:ext uri="{9D8B030D-6E8A-4147-A177-3AD203B41FA5}">
                      <a16:colId xmlns:a16="http://schemas.microsoft.com/office/drawing/2014/main" val="3492148010"/>
                    </a:ext>
                  </a:extLst>
                </a:gridCol>
                <a:gridCol w="1354667">
                  <a:extLst>
                    <a:ext uri="{9D8B030D-6E8A-4147-A177-3AD203B41FA5}">
                      <a16:colId xmlns:a16="http://schemas.microsoft.com/office/drawing/2014/main" val="1017512020"/>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extLst>
                  <a:ext uri="{0D108BD9-81ED-4DB2-BD59-A6C34878D82A}">
                    <a16:rowId xmlns:a16="http://schemas.microsoft.com/office/drawing/2014/main" val="1497476465"/>
                  </a:ext>
                </a:extLst>
              </a:tr>
              <a:tr h="370840">
                <a:tc>
                  <a:txBody>
                    <a:bodyPr/>
                    <a:lstStyle/>
                    <a:p>
                      <a:pPr algn="ctr"/>
                      <a:r>
                        <a:rPr lang="en-US" dirty="0"/>
                        <a:t>A</a:t>
                      </a:r>
                    </a:p>
                  </a:txBody>
                  <a:tcPr/>
                </a:tc>
                <a:tc>
                  <a:txBody>
                    <a:bodyPr/>
                    <a:lstStyle/>
                    <a:p>
                      <a:pPr algn="ctr"/>
                      <a:r>
                        <a:rPr lang="en-US" dirty="0"/>
                        <a:t>10</a:t>
                      </a:r>
                    </a:p>
                  </a:txBody>
                  <a:tcPr/>
                </a:tc>
                <a:tc>
                  <a:txBody>
                    <a:bodyPr/>
                    <a:lstStyle/>
                    <a:p>
                      <a:pPr algn="ctr"/>
                      <a:r>
                        <a:rPr lang="en-US" dirty="0"/>
                        <a:t>0</a:t>
                      </a:r>
                    </a:p>
                  </a:txBody>
                  <a:tcPr/>
                </a:tc>
                <a:tc>
                  <a:txBody>
                    <a:bodyPr/>
                    <a:lstStyle/>
                    <a:p>
                      <a:pPr algn="ctr"/>
                      <a:r>
                        <a:rPr lang="en-US" dirty="0"/>
                        <a:t>4</a:t>
                      </a:r>
                    </a:p>
                  </a:txBody>
                  <a:tcPr/>
                </a:tc>
                <a:tc>
                  <a:txBody>
                    <a:bodyPr/>
                    <a:lstStyle/>
                    <a:p>
                      <a:pPr algn="ctr"/>
                      <a:r>
                        <a:rPr lang="en-US" dirty="0"/>
                        <a:t>6</a:t>
                      </a:r>
                    </a:p>
                  </a:txBody>
                  <a:tcPr/>
                </a:tc>
                <a:tc>
                  <a:txBody>
                    <a:bodyPr/>
                    <a:lstStyle/>
                    <a:p>
                      <a:pPr algn="ctr"/>
                      <a:r>
                        <a:rPr lang="en-US" dirty="0"/>
                        <a:t>8</a:t>
                      </a:r>
                    </a:p>
                  </a:txBody>
                  <a:tcPr/>
                </a:tc>
                <a:extLst>
                  <a:ext uri="{0D108BD9-81ED-4DB2-BD59-A6C34878D82A}">
                    <a16:rowId xmlns:a16="http://schemas.microsoft.com/office/drawing/2014/main" val="2758971630"/>
                  </a:ext>
                </a:extLst>
              </a:tr>
              <a:tr h="370840">
                <a:tc>
                  <a:txBody>
                    <a:bodyPr/>
                    <a:lstStyle/>
                    <a:p>
                      <a:pPr algn="ctr"/>
                      <a:r>
                        <a:rPr lang="en-US" dirty="0"/>
                        <a:t>C</a:t>
                      </a:r>
                    </a:p>
                  </a:txBody>
                  <a:tcPr/>
                </a:tc>
                <a:tc>
                  <a:txBody>
                    <a:bodyPr/>
                    <a:lstStyle/>
                    <a:p>
                      <a:pPr algn="ctr"/>
                      <a:r>
                        <a:rPr lang="en-US" dirty="0"/>
                        <a:t>2</a:t>
                      </a:r>
                    </a:p>
                  </a:txBody>
                  <a:tcPr/>
                </a:tc>
                <a:tc>
                  <a:txBody>
                    <a:bodyPr/>
                    <a:lstStyle/>
                    <a:p>
                      <a:pPr algn="ctr"/>
                      <a:r>
                        <a:rPr lang="en-US" dirty="0"/>
                        <a:t>7</a:t>
                      </a:r>
                    </a:p>
                  </a:txBody>
                  <a:tcPr/>
                </a:tc>
                <a:tc>
                  <a:txBody>
                    <a:bodyPr/>
                    <a:lstStyle/>
                    <a:p>
                      <a:pPr algn="ctr"/>
                      <a:r>
                        <a:rPr lang="en-US" dirty="0"/>
                        <a:t>4</a:t>
                      </a:r>
                    </a:p>
                  </a:txBody>
                  <a:tcPr/>
                </a:tc>
                <a:tc>
                  <a:txBody>
                    <a:bodyPr/>
                    <a:lstStyle/>
                    <a:p>
                      <a:pPr algn="ctr"/>
                      <a:r>
                        <a:rPr lang="en-US" dirty="0"/>
                        <a:t>8</a:t>
                      </a:r>
                    </a:p>
                  </a:txBody>
                  <a:tcPr/>
                </a:tc>
                <a:tc>
                  <a:txBody>
                    <a:bodyPr/>
                    <a:lstStyle/>
                    <a:p>
                      <a:pPr algn="ctr"/>
                      <a:r>
                        <a:rPr lang="en-US" dirty="0"/>
                        <a:t>5</a:t>
                      </a:r>
                    </a:p>
                  </a:txBody>
                  <a:tcPr/>
                </a:tc>
                <a:extLst>
                  <a:ext uri="{0D108BD9-81ED-4DB2-BD59-A6C34878D82A}">
                    <a16:rowId xmlns:a16="http://schemas.microsoft.com/office/drawing/2014/main" val="2247186616"/>
                  </a:ext>
                </a:extLst>
              </a:tr>
              <a:tr h="370840">
                <a:tc>
                  <a:txBody>
                    <a:bodyPr/>
                    <a:lstStyle/>
                    <a:p>
                      <a:pPr algn="ctr"/>
                      <a:r>
                        <a:rPr lang="en-US" dirty="0"/>
                        <a:t>G</a:t>
                      </a:r>
                    </a:p>
                  </a:txBody>
                  <a:tcPr/>
                </a:tc>
                <a:tc>
                  <a:txBody>
                    <a:bodyPr/>
                    <a:lstStyle/>
                    <a:p>
                      <a:pPr algn="ctr"/>
                      <a:r>
                        <a:rPr lang="en-US" dirty="0"/>
                        <a:t>5</a:t>
                      </a:r>
                    </a:p>
                  </a:txBody>
                  <a:tcPr/>
                </a:tc>
                <a:tc>
                  <a:txBody>
                    <a:bodyPr/>
                    <a:lstStyle/>
                    <a:p>
                      <a:pPr algn="ctr"/>
                      <a:r>
                        <a:rPr lang="en-US" dirty="0"/>
                        <a:t>3</a:t>
                      </a:r>
                    </a:p>
                  </a:txBody>
                  <a:tcPr/>
                </a:tc>
                <a:tc>
                  <a:txBody>
                    <a:bodyPr/>
                    <a:lstStyle/>
                    <a:p>
                      <a:pPr algn="ctr"/>
                      <a:r>
                        <a:rPr lang="en-US" dirty="0"/>
                        <a:t>7</a:t>
                      </a:r>
                    </a:p>
                  </a:txBody>
                  <a:tcPr/>
                </a:tc>
                <a:tc>
                  <a:txBody>
                    <a:bodyPr/>
                    <a:lstStyle/>
                    <a:p>
                      <a:pPr algn="ctr"/>
                      <a:r>
                        <a:rPr lang="en-US" dirty="0"/>
                        <a:t>10</a:t>
                      </a:r>
                    </a:p>
                  </a:txBody>
                  <a:tcPr/>
                </a:tc>
                <a:tc>
                  <a:txBody>
                    <a:bodyPr/>
                    <a:lstStyle/>
                    <a:p>
                      <a:pPr algn="ctr"/>
                      <a:r>
                        <a:rPr lang="en-US" dirty="0"/>
                        <a:t>0</a:t>
                      </a:r>
                    </a:p>
                  </a:txBody>
                  <a:tcPr/>
                </a:tc>
                <a:extLst>
                  <a:ext uri="{0D108BD9-81ED-4DB2-BD59-A6C34878D82A}">
                    <a16:rowId xmlns:a16="http://schemas.microsoft.com/office/drawing/2014/main" val="3242974345"/>
                  </a:ext>
                </a:extLst>
              </a:tr>
              <a:tr h="370840">
                <a:tc>
                  <a:txBody>
                    <a:bodyPr/>
                    <a:lstStyle/>
                    <a:p>
                      <a:pPr algn="ctr"/>
                      <a:r>
                        <a:rPr lang="en-US" dirty="0"/>
                        <a:t>T</a:t>
                      </a:r>
                    </a:p>
                  </a:txBody>
                  <a:tcPr/>
                </a:tc>
                <a:tc>
                  <a:txBody>
                    <a:bodyPr/>
                    <a:lstStyle/>
                    <a:p>
                      <a:pPr algn="ctr"/>
                      <a:r>
                        <a:rPr lang="en-US" dirty="0"/>
                        <a:t>8</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5</a:t>
                      </a:r>
                    </a:p>
                  </a:txBody>
                  <a:tcPr/>
                </a:tc>
                <a:extLst>
                  <a:ext uri="{0D108BD9-81ED-4DB2-BD59-A6C34878D82A}">
                    <a16:rowId xmlns:a16="http://schemas.microsoft.com/office/drawing/2014/main" val="967363538"/>
                  </a:ext>
                </a:extLst>
              </a:tr>
            </a:tbl>
          </a:graphicData>
        </a:graphic>
      </p:graphicFrame>
      <p:sp>
        <p:nvSpPr>
          <p:cNvPr id="9" name="TextBox 8">
            <a:extLst>
              <a:ext uri="{FF2B5EF4-FFF2-40B4-BE49-F238E27FC236}">
                <a16:creationId xmlns:a16="http://schemas.microsoft.com/office/drawing/2014/main" id="{F38A79CF-0EB1-BA46-A0D5-6BFD748E7D5B}"/>
              </a:ext>
            </a:extLst>
          </p:cNvPr>
          <p:cNvSpPr txBox="1"/>
          <p:nvPr/>
        </p:nvSpPr>
        <p:spPr>
          <a:xfrm>
            <a:off x="148806" y="4750052"/>
            <a:ext cx="2008250" cy="1938992"/>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Score all length-2 sequences starting with C or G</a:t>
            </a:r>
          </a:p>
        </p:txBody>
      </p:sp>
      <p:sp>
        <p:nvSpPr>
          <p:cNvPr id="6" name="Oval 5">
            <a:extLst>
              <a:ext uri="{FF2B5EF4-FFF2-40B4-BE49-F238E27FC236}">
                <a16:creationId xmlns:a16="http://schemas.microsoft.com/office/drawing/2014/main" id="{EDAD7A0E-30DB-AA45-80B3-696C0A7E2391}"/>
              </a:ext>
            </a:extLst>
          </p:cNvPr>
          <p:cNvSpPr/>
          <p:nvPr/>
        </p:nvSpPr>
        <p:spPr>
          <a:xfrm>
            <a:off x="1871137" y="2641600"/>
            <a:ext cx="296333"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952C6398-385E-9546-9A6D-6855D83A6FBB}"/>
              </a:ext>
            </a:extLst>
          </p:cNvPr>
          <p:cNvCxnSpPr/>
          <p:nvPr/>
        </p:nvCxnSpPr>
        <p:spPr>
          <a:xfrm>
            <a:off x="1397000" y="2937933"/>
            <a:ext cx="355600" cy="169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C21C962-A0D1-394A-9278-DCA967A760D6}"/>
              </a:ext>
            </a:extLst>
          </p:cNvPr>
          <p:cNvCxnSpPr/>
          <p:nvPr/>
        </p:nvCxnSpPr>
        <p:spPr>
          <a:xfrm>
            <a:off x="1397000" y="2929467"/>
            <a:ext cx="575733" cy="211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5F783AC-0B54-5D4D-8CEC-D428576C5976}"/>
              </a:ext>
            </a:extLst>
          </p:cNvPr>
          <p:cNvCxnSpPr/>
          <p:nvPr/>
        </p:nvCxnSpPr>
        <p:spPr>
          <a:xfrm>
            <a:off x="1397000" y="2937933"/>
            <a:ext cx="1422400" cy="169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ECEA0D5-F14D-1441-87C0-65ED89791B58}"/>
              </a:ext>
            </a:extLst>
          </p:cNvPr>
          <p:cNvCxnSpPr/>
          <p:nvPr/>
        </p:nvCxnSpPr>
        <p:spPr>
          <a:xfrm>
            <a:off x="1397000" y="2937933"/>
            <a:ext cx="0" cy="169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08AA6DC-2FFA-3649-9F91-235F1B1E6B03}"/>
              </a:ext>
            </a:extLst>
          </p:cNvPr>
          <p:cNvSpPr/>
          <p:nvPr/>
        </p:nvSpPr>
        <p:spPr>
          <a:xfrm>
            <a:off x="5520270" y="4784244"/>
            <a:ext cx="296333" cy="1854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B2B8A1D-0F22-C445-8435-A274F4145E05}"/>
              </a:ext>
            </a:extLst>
          </p:cNvPr>
          <p:cNvSpPr txBox="1"/>
          <p:nvPr/>
        </p:nvSpPr>
        <p:spPr>
          <a:xfrm>
            <a:off x="4622800" y="1625600"/>
            <a:ext cx="1256947" cy="369332"/>
          </a:xfrm>
          <a:prstGeom prst="rect">
            <a:avLst/>
          </a:prstGeom>
          <a:noFill/>
        </p:spPr>
        <p:txBody>
          <a:bodyPr wrap="none" rtlCol="0">
            <a:spAutoFit/>
          </a:bodyPr>
          <a:lstStyle/>
          <a:p>
            <a:r>
              <a:rPr lang="en-US" dirty="0"/>
              <a:t>Motif score</a:t>
            </a:r>
          </a:p>
        </p:txBody>
      </p:sp>
      <p:sp>
        <p:nvSpPr>
          <p:cNvPr id="2" name="TextBox 1">
            <a:extLst>
              <a:ext uri="{FF2B5EF4-FFF2-40B4-BE49-F238E27FC236}">
                <a16:creationId xmlns:a16="http://schemas.microsoft.com/office/drawing/2014/main" id="{EFFE6A70-C16C-F465-8E43-6AA8C6F4CA00}"/>
              </a:ext>
            </a:extLst>
          </p:cNvPr>
          <p:cNvSpPr txBox="1"/>
          <p:nvPr/>
        </p:nvSpPr>
        <p:spPr>
          <a:xfrm rot="16200000">
            <a:off x="-826956" y="3052800"/>
            <a:ext cx="2032000" cy="369332"/>
          </a:xfrm>
          <a:prstGeom prst="rect">
            <a:avLst/>
          </a:prstGeom>
          <a:noFill/>
        </p:spPr>
        <p:txBody>
          <a:bodyPr wrap="square" rtlCol="0">
            <a:spAutoFit/>
          </a:bodyPr>
          <a:lstStyle/>
          <a:p>
            <a:r>
              <a:rPr lang="en-US" dirty="0"/>
              <a:t>Position in motif</a:t>
            </a:r>
          </a:p>
        </p:txBody>
      </p:sp>
      <p:sp>
        <p:nvSpPr>
          <p:cNvPr id="3" name="TextBox 2">
            <a:extLst>
              <a:ext uri="{FF2B5EF4-FFF2-40B4-BE49-F238E27FC236}">
                <a16:creationId xmlns:a16="http://schemas.microsoft.com/office/drawing/2014/main" id="{E507D572-A560-824F-1FEF-B130762AD02B}"/>
              </a:ext>
            </a:extLst>
          </p:cNvPr>
          <p:cNvSpPr txBox="1"/>
          <p:nvPr/>
        </p:nvSpPr>
        <p:spPr>
          <a:xfrm>
            <a:off x="576470" y="2623933"/>
            <a:ext cx="301686" cy="1887696"/>
          </a:xfrm>
          <a:prstGeom prst="rect">
            <a:avLst/>
          </a:prstGeom>
          <a:noFill/>
        </p:spPr>
        <p:txBody>
          <a:bodyPr wrap="none" rtlCol="0">
            <a:spAutoFit/>
          </a:bodyPr>
          <a:lstStyle/>
          <a:p>
            <a:pPr>
              <a:spcAft>
                <a:spcPts val="800"/>
              </a:spcAft>
            </a:pPr>
            <a:r>
              <a:rPr lang="en-US" dirty="0"/>
              <a:t>1</a:t>
            </a:r>
          </a:p>
          <a:p>
            <a:pPr>
              <a:spcAft>
                <a:spcPts val="800"/>
              </a:spcAft>
            </a:pPr>
            <a:r>
              <a:rPr lang="en-US" dirty="0"/>
              <a:t>2</a:t>
            </a:r>
          </a:p>
          <a:p>
            <a:pPr>
              <a:spcAft>
                <a:spcPts val="800"/>
              </a:spcAft>
            </a:pPr>
            <a:r>
              <a:rPr lang="en-US" dirty="0"/>
              <a:t>3</a:t>
            </a:r>
          </a:p>
          <a:p>
            <a:pPr>
              <a:spcAft>
                <a:spcPts val="800"/>
              </a:spcAft>
            </a:pPr>
            <a:r>
              <a:rPr lang="en-US" dirty="0"/>
              <a:t>4</a:t>
            </a:r>
          </a:p>
          <a:p>
            <a:pPr>
              <a:spcAft>
                <a:spcPts val="800"/>
              </a:spcAft>
            </a:pPr>
            <a:r>
              <a:rPr lang="en-US" dirty="0"/>
              <a:t>5</a:t>
            </a:r>
          </a:p>
        </p:txBody>
      </p:sp>
    </p:spTree>
    <p:extLst>
      <p:ext uri="{BB962C8B-B14F-4D97-AF65-F5344CB8AC3E}">
        <p14:creationId xmlns:p14="http://schemas.microsoft.com/office/powerpoint/2010/main" val="278717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0549C6-3D1C-9E4B-83C4-E53AF08960FA}"/>
              </a:ext>
            </a:extLst>
          </p:cNvPr>
          <p:cNvSpPr>
            <a:spLocks noGrp="1"/>
          </p:cNvSpPr>
          <p:nvPr>
            <p:ph type="title"/>
          </p:nvPr>
        </p:nvSpPr>
        <p:spPr/>
        <p:txBody>
          <a:bodyPr/>
          <a:lstStyle/>
          <a:p>
            <a:r>
              <a:rPr lang="en-US" dirty="0"/>
              <a:t>Dynamic programming for motif p-values</a:t>
            </a:r>
          </a:p>
        </p:txBody>
      </p:sp>
      <p:graphicFrame>
        <p:nvGraphicFramePr>
          <p:cNvPr id="7" name="Table 6">
            <a:extLst>
              <a:ext uri="{FF2B5EF4-FFF2-40B4-BE49-F238E27FC236}">
                <a16:creationId xmlns:a16="http://schemas.microsoft.com/office/drawing/2014/main" id="{D5F1E83F-506A-AF48-820F-E55F5A1C8941}"/>
              </a:ext>
            </a:extLst>
          </p:cNvPr>
          <p:cNvGraphicFramePr>
            <a:graphicFrameLocks noGrp="1"/>
          </p:cNvGraphicFramePr>
          <p:nvPr/>
        </p:nvGraphicFramePr>
        <p:xfrm>
          <a:off x="838200" y="1990326"/>
          <a:ext cx="10622280" cy="24942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837801029"/>
                    </a:ext>
                  </a:extLst>
                </a:gridCol>
                <a:gridCol w="208280">
                  <a:extLst>
                    <a:ext uri="{9D8B030D-6E8A-4147-A177-3AD203B41FA5}">
                      <a16:colId xmlns:a16="http://schemas.microsoft.com/office/drawing/2014/main" val="1130130640"/>
                    </a:ext>
                  </a:extLst>
                </a:gridCol>
                <a:gridCol w="208280">
                  <a:extLst>
                    <a:ext uri="{9D8B030D-6E8A-4147-A177-3AD203B41FA5}">
                      <a16:colId xmlns:a16="http://schemas.microsoft.com/office/drawing/2014/main" val="337414394"/>
                    </a:ext>
                  </a:extLst>
                </a:gridCol>
                <a:gridCol w="208280">
                  <a:extLst>
                    <a:ext uri="{9D8B030D-6E8A-4147-A177-3AD203B41FA5}">
                      <a16:colId xmlns:a16="http://schemas.microsoft.com/office/drawing/2014/main" val="2206553190"/>
                    </a:ext>
                  </a:extLst>
                </a:gridCol>
                <a:gridCol w="208280">
                  <a:extLst>
                    <a:ext uri="{9D8B030D-6E8A-4147-A177-3AD203B41FA5}">
                      <a16:colId xmlns:a16="http://schemas.microsoft.com/office/drawing/2014/main" val="2014990826"/>
                    </a:ext>
                  </a:extLst>
                </a:gridCol>
                <a:gridCol w="208280">
                  <a:extLst>
                    <a:ext uri="{9D8B030D-6E8A-4147-A177-3AD203B41FA5}">
                      <a16:colId xmlns:a16="http://schemas.microsoft.com/office/drawing/2014/main" val="543338469"/>
                    </a:ext>
                  </a:extLst>
                </a:gridCol>
                <a:gridCol w="208280">
                  <a:extLst>
                    <a:ext uri="{9D8B030D-6E8A-4147-A177-3AD203B41FA5}">
                      <a16:colId xmlns:a16="http://schemas.microsoft.com/office/drawing/2014/main" val="2688867937"/>
                    </a:ext>
                  </a:extLst>
                </a:gridCol>
                <a:gridCol w="208280">
                  <a:extLst>
                    <a:ext uri="{9D8B030D-6E8A-4147-A177-3AD203B41FA5}">
                      <a16:colId xmlns:a16="http://schemas.microsoft.com/office/drawing/2014/main" val="2490015476"/>
                    </a:ext>
                  </a:extLst>
                </a:gridCol>
                <a:gridCol w="208280">
                  <a:extLst>
                    <a:ext uri="{9D8B030D-6E8A-4147-A177-3AD203B41FA5}">
                      <a16:colId xmlns:a16="http://schemas.microsoft.com/office/drawing/2014/main" val="3303583791"/>
                    </a:ext>
                  </a:extLst>
                </a:gridCol>
                <a:gridCol w="208280">
                  <a:extLst>
                    <a:ext uri="{9D8B030D-6E8A-4147-A177-3AD203B41FA5}">
                      <a16:colId xmlns:a16="http://schemas.microsoft.com/office/drawing/2014/main" val="4154613999"/>
                    </a:ext>
                  </a:extLst>
                </a:gridCol>
                <a:gridCol w="208280">
                  <a:extLst>
                    <a:ext uri="{9D8B030D-6E8A-4147-A177-3AD203B41FA5}">
                      <a16:colId xmlns:a16="http://schemas.microsoft.com/office/drawing/2014/main" val="1378370502"/>
                    </a:ext>
                  </a:extLst>
                </a:gridCol>
                <a:gridCol w="208280">
                  <a:extLst>
                    <a:ext uri="{9D8B030D-6E8A-4147-A177-3AD203B41FA5}">
                      <a16:colId xmlns:a16="http://schemas.microsoft.com/office/drawing/2014/main" val="1921952693"/>
                    </a:ext>
                  </a:extLst>
                </a:gridCol>
                <a:gridCol w="208280">
                  <a:extLst>
                    <a:ext uri="{9D8B030D-6E8A-4147-A177-3AD203B41FA5}">
                      <a16:colId xmlns:a16="http://schemas.microsoft.com/office/drawing/2014/main" val="2725782867"/>
                    </a:ext>
                  </a:extLst>
                </a:gridCol>
                <a:gridCol w="208280">
                  <a:extLst>
                    <a:ext uri="{9D8B030D-6E8A-4147-A177-3AD203B41FA5}">
                      <a16:colId xmlns:a16="http://schemas.microsoft.com/office/drawing/2014/main" val="434203455"/>
                    </a:ext>
                  </a:extLst>
                </a:gridCol>
                <a:gridCol w="208280">
                  <a:extLst>
                    <a:ext uri="{9D8B030D-6E8A-4147-A177-3AD203B41FA5}">
                      <a16:colId xmlns:a16="http://schemas.microsoft.com/office/drawing/2014/main" val="1582041923"/>
                    </a:ext>
                  </a:extLst>
                </a:gridCol>
                <a:gridCol w="208280">
                  <a:extLst>
                    <a:ext uri="{9D8B030D-6E8A-4147-A177-3AD203B41FA5}">
                      <a16:colId xmlns:a16="http://schemas.microsoft.com/office/drawing/2014/main" val="4069350621"/>
                    </a:ext>
                  </a:extLst>
                </a:gridCol>
                <a:gridCol w="208280">
                  <a:extLst>
                    <a:ext uri="{9D8B030D-6E8A-4147-A177-3AD203B41FA5}">
                      <a16:colId xmlns:a16="http://schemas.microsoft.com/office/drawing/2014/main" val="3796759534"/>
                    </a:ext>
                  </a:extLst>
                </a:gridCol>
                <a:gridCol w="208280">
                  <a:extLst>
                    <a:ext uri="{9D8B030D-6E8A-4147-A177-3AD203B41FA5}">
                      <a16:colId xmlns:a16="http://schemas.microsoft.com/office/drawing/2014/main" val="37013869"/>
                    </a:ext>
                  </a:extLst>
                </a:gridCol>
                <a:gridCol w="208280">
                  <a:extLst>
                    <a:ext uri="{9D8B030D-6E8A-4147-A177-3AD203B41FA5}">
                      <a16:colId xmlns:a16="http://schemas.microsoft.com/office/drawing/2014/main" val="4237958116"/>
                    </a:ext>
                  </a:extLst>
                </a:gridCol>
                <a:gridCol w="208280">
                  <a:extLst>
                    <a:ext uri="{9D8B030D-6E8A-4147-A177-3AD203B41FA5}">
                      <a16:colId xmlns:a16="http://schemas.microsoft.com/office/drawing/2014/main" val="4100326859"/>
                    </a:ext>
                  </a:extLst>
                </a:gridCol>
                <a:gridCol w="208280">
                  <a:extLst>
                    <a:ext uri="{9D8B030D-6E8A-4147-A177-3AD203B41FA5}">
                      <a16:colId xmlns:a16="http://schemas.microsoft.com/office/drawing/2014/main" val="783130004"/>
                    </a:ext>
                  </a:extLst>
                </a:gridCol>
                <a:gridCol w="208280">
                  <a:extLst>
                    <a:ext uri="{9D8B030D-6E8A-4147-A177-3AD203B41FA5}">
                      <a16:colId xmlns:a16="http://schemas.microsoft.com/office/drawing/2014/main" val="4014905775"/>
                    </a:ext>
                  </a:extLst>
                </a:gridCol>
                <a:gridCol w="208280">
                  <a:extLst>
                    <a:ext uri="{9D8B030D-6E8A-4147-A177-3AD203B41FA5}">
                      <a16:colId xmlns:a16="http://schemas.microsoft.com/office/drawing/2014/main" val="3532781489"/>
                    </a:ext>
                  </a:extLst>
                </a:gridCol>
                <a:gridCol w="208280">
                  <a:extLst>
                    <a:ext uri="{9D8B030D-6E8A-4147-A177-3AD203B41FA5}">
                      <a16:colId xmlns:a16="http://schemas.microsoft.com/office/drawing/2014/main" val="2180044286"/>
                    </a:ext>
                  </a:extLst>
                </a:gridCol>
                <a:gridCol w="208280">
                  <a:extLst>
                    <a:ext uri="{9D8B030D-6E8A-4147-A177-3AD203B41FA5}">
                      <a16:colId xmlns:a16="http://schemas.microsoft.com/office/drawing/2014/main" val="54962889"/>
                    </a:ext>
                  </a:extLst>
                </a:gridCol>
                <a:gridCol w="208280">
                  <a:extLst>
                    <a:ext uri="{9D8B030D-6E8A-4147-A177-3AD203B41FA5}">
                      <a16:colId xmlns:a16="http://schemas.microsoft.com/office/drawing/2014/main" val="3465588258"/>
                    </a:ext>
                  </a:extLst>
                </a:gridCol>
                <a:gridCol w="208280">
                  <a:extLst>
                    <a:ext uri="{9D8B030D-6E8A-4147-A177-3AD203B41FA5}">
                      <a16:colId xmlns:a16="http://schemas.microsoft.com/office/drawing/2014/main" val="3217530528"/>
                    </a:ext>
                  </a:extLst>
                </a:gridCol>
                <a:gridCol w="208280">
                  <a:extLst>
                    <a:ext uri="{9D8B030D-6E8A-4147-A177-3AD203B41FA5}">
                      <a16:colId xmlns:a16="http://schemas.microsoft.com/office/drawing/2014/main" val="2579886863"/>
                    </a:ext>
                  </a:extLst>
                </a:gridCol>
                <a:gridCol w="208280">
                  <a:extLst>
                    <a:ext uri="{9D8B030D-6E8A-4147-A177-3AD203B41FA5}">
                      <a16:colId xmlns:a16="http://schemas.microsoft.com/office/drawing/2014/main" val="2276988309"/>
                    </a:ext>
                  </a:extLst>
                </a:gridCol>
                <a:gridCol w="208280">
                  <a:extLst>
                    <a:ext uri="{9D8B030D-6E8A-4147-A177-3AD203B41FA5}">
                      <a16:colId xmlns:a16="http://schemas.microsoft.com/office/drawing/2014/main" val="1003958924"/>
                    </a:ext>
                  </a:extLst>
                </a:gridCol>
                <a:gridCol w="208280">
                  <a:extLst>
                    <a:ext uri="{9D8B030D-6E8A-4147-A177-3AD203B41FA5}">
                      <a16:colId xmlns:a16="http://schemas.microsoft.com/office/drawing/2014/main" val="2793500449"/>
                    </a:ext>
                  </a:extLst>
                </a:gridCol>
                <a:gridCol w="208280">
                  <a:extLst>
                    <a:ext uri="{9D8B030D-6E8A-4147-A177-3AD203B41FA5}">
                      <a16:colId xmlns:a16="http://schemas.microsoft.com/office/drawing/2014/main" val="1465247646"/>
                    </a:ext>
                  </a:extLst>
                </a:gridCol>
                <a:gridCol w="208280">
                  <a:extLst>
                    <a:ext uri="{9D8B030D-6E8A-4147-A177-3AD203B41FA5}">
                      <a16:colId xmlns:a16="http://schemas.microsoft.com/office/drawing/2014/main" val="2209548404"/>
                    </a:ext>
                  </a:extLst>
                </a:gridCol>
                <a:gridCol w="208280">
                  <a:extLst>
                    <a:ext uri="{9D8B030D-6E8A-4147-A177-3AD203B41FA5}">
                      <a16:colId xmlns:a16="http://schemas.microsoft.com/office/drawing/2014/main" val="379779343"/>
                    </a:ext>
                  </a:extLst>
                </a:gridCol>
                <a:gridCol w="208280">
                  <a:extLst>
                    <a:ext uri="{9D8B030D-6E8A-4147-A177-3AD203B41FA5}">
                      <a16:colId xmlns:a16="http://schemas.microsoft.com/office/drawing/2014/main" val="3241698108"/>
                    </a:ext>
                  </a:extLst>
                </a:gridCol>
                <a:gridCol w="208280">
                  <a:extLst>
                    <a:ext uri="{9D8B030D-6E8A-4147-A177-3AD203B41FA5}">
                      <a16:colId xmlns:a16="http://schemas.microsoft.com/office/drawing/2014/main" val="1768213853"/>
                    </a:ext>
                  </a:extLst>
                </a:gridCol>
                <a:gridCol w="208280">
                  <a:extLst>
                    <a:ext uri="{9D8B030D-6E8A-4147-A177-3AD203B41FA5}">
                      <a16:colId xmlns:a16="http://schemas.microsoft.com/office/drawing/2014/main" val="945638497"/>
                    </a:ext>
                  </a:extLst>
                </a:gridCol>
                <a:gridCol w="208280">
                  <a:extLst>
                    <a:ext uri="{9D8B030D-6E8A-4147-A177-3AD203B41FA5}">
                      <a16:colId xmlns:a16="http://schemas.microsoft.com/office/drawing/2014/main" val="1304553065"/>
                    </a:ext>
                  </a:extLst>
                </a:gridCol>
                <a:gridCol w="208280">
                  <a:extLst>
                    <a:ext uri="{9D8B030D-6E8A-4147-A177-3AD203B41FA5}">
                      <a16:colId xmlns:a16="http://schemas.microsoft.com/office/drawing/2014/main" val="2662435804"/>
                    </a:ext>
                  </a:extLst>
                </a:gridCol>
                <a:gridCol w="208280">
                  <a:extLst>
                    <a:ext uri="{9D8B030D-6E8A-4147-A177-3AD203B41FA5}">
                      <a16:colId xmlns:a16="http://schemas.microsoft.com/office/drawing/2014/main" val="1129765255"/>
                    </a:ext>
                  </a:extLst>
                </a:gridCol>
                <a:gridCol w="208280">
                  <a:extLst>
                    <a:ext uri="{9D8B030D-6E8A-4147-A177-3AD203B41FA5}">
                      <a16:colId xmlns:a16="http://schemas.microsoft.com/office/drawing/2014/main" val="1149774093"/>
                    </a:ext>
                  </a:extLst>
                </a:gridCol>
                <a:gridCol w="208280">
                  <a:extLst>
                    <a:ext uri="{9D8B030D-6E8A-4147-A177-3AD203B41FA5}">
                      <a16:colId xmlns:a16="http://schemas.microsoft.com/office/drawing/2014/main" val="3913738739"/>
                    </a:ext>
                  </a:extLst>
                </a:gridCol>
                <a:gridCol w="208280">
                  <a:extLst>
                    <a:ext uri="{9D8B030D-6E8A-4147-A177-3AD203B41FA5}">
                      <a16:colId xmlns:a16="http://schemas.microsoft.com/office/drawing/2014/main" val="943653088"/>
                    </a:ext>
                  </a:extLst>
                </a:gridCol>
                <a:gridCol w="208280">
                  <a:extLst>
                    <a:ext uri="{9D8B030D-6E8A-4147-A177-3AD203B41FA5}">
                      <a16:colId xmlns:a16="http://schemas.microsoft.com/office/drawing/2014/main" val="3441724175"/>
                    </a:ext>
                  </a:extLst>
                </a:gridCol>
                <a:gridCol w="208280">
                  <a:extLst>
                    <a:ext uri="{9D8B030D-6E8A-4147-A177-3AD203B41FA5}">
                      <a16:colId xmlns:a16="http://schemas.microsoft.com/office/drawing/2014/main" val="4241954164"/>
                    </a:ext>
                  </a:extLst>
                </a:gridCol>
                <a:gridCol w="208280">
                  <a:extLst>
                    <a:ext uri="{9D8B030D-6E8A-4147-A177-3AD203B41FA5}">
                      <a16:colId xmlns:a16="http://schemas.microsoft.com/office/drawing/2014/main" val="4238060992"/>
                    </a:ext>
                  </a:extLst>
                </a:gridCol>
                <a:gridCol w="208280">
                  <a:extLst>
                    <a:ext uri="{9D8B030D-6E8A-4147-A177-3AD203B41FA5}">
                      <a16:colId xmlns:a16="http://schemas.microsoft.com/office/drawing/2014/main" val="3729368416"/>
                    </a:ext>
                  </a:extLst>
                </a:gridCol>
                <a:gridCol w="208280">
                  <a:extLst>
                    <a:ext uri="{9D8B030D-6E8A-4147-A177-3AD203B41FA5}">
                      <a16:colId xmlns:a16="http://schemas.microsoft.com/office/drawing/2014/main" val="4003014169"/>
                    </a:ext>
                  </a:extLst>
                </a:gridCol>
                <a:gridCol w="208280">
                  <a:extLst>
                    <a:ext uri="{9D8B030D-6E8A-4147-A177-3AD203B41FA5}">
                      <a16:colId xmlns:a16="http://schemas.microsoft.com/office/drawing/2014/main" val="854005344"/>
                    </a:ext>
                  </a:extLst>
                </a:gridCol>
                <a:gridCol w="208280">
                  <a:extLst>
                    <a:ext uri="{9D8B030D-6E8A-4147-A177-3AD203B41FA5}">
                      <a16:colId xmlns:a16="http://schemas.microsoft.com/office/drawing/2014/main" val="185235014"/>
                    </a:ext>
                  </a:extLst>
                </a:gridCol>
                <a:gridCol w="208280">
                  <a:extLst>
                    <a:ext uri="{9D8B030D-6E8A-4147-A177-3AD203B41FA5}">
                      <a16:colId xmlns:a16="http://schemas.microsoft.com/office/drawing/2014/main" val="1913606669"/>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tc>
                  <a:txBody>
                    <a:bodyPr/>
                    <a:lstStyle/>
                    <a:p>
                      <a:r>
                        <a:rPr lang="en-US" dirty="0"/>
                        <a:t>11</a:t>
                      </a:r>
                    </a:p>
                  </a:txBody>
                  <a:tcPr/>
                </a:tc>
                <a:tc>
                  <a:txBody>
                    <a:bodyPr/>
                    <a:lstStyle/>
                    <a:p>
                      <a:r>
                        <a:rPr lang="en-US" dirty="0"/>
                        <a:t>12</a:t>
                      </a:r>
                    </a:p>
                  </a:txBody>
                  <a:tcPr/>
                </a:tc>
                <a:tc>
                  <a:txBody>
                    <a:bodyPr/>
                    <a:lstStyle/>
                    <a:p>
                      <a:r>
                        <a:rPr lang="en-US" dirty="0"/>
                        <a:t>13</a:t>
                      </a:r>
                    </a:p>
                  </a:txBody>
                  <a:tcPr/>
                </a:tc>
                <a:tc>
                  <a:txBody>
                    <a:bodyPr/>
                    <a:lstStyle/>
                    <a:p>
                      <a:r>
                        <a:rPr lang="en-US" dirty="0"/>
                        <a:t>14</a:t>
                      </a:r>
                    </a:p>
                  </a:txBody>
                  <a:tcPr/>
                </a:tc>
                <a:tc>
                  <a:txBody>
                    <a:bodyPr/>
                    <a:lstStyle/>
                    <a:p>
                      <a:r>
                        <a:rPr lang="en-US" dirty="0"/>
                        <a:t>15</a:t>
                      </a:r>
                    </a:p>
                  </a:txBody>
                  <a:tcPr/>
                </a:tc>
                <a:tc>
                  <a:txBody>
                    <a:bodyPr/>
                    <a:lstStyle/>
                    <a:p>
                      <a:r>
                        <a:rPr lang="en-US" dirty="0"/>
                        <a:t>16</a:t>
                      </a:r>
                    </a:p>
                  </a:txBody>
                  <a:tcPr/>
                </a:tc>
                <a:tc>
                  <a:txBody>
                    <a:bodyPr/>
                    <a:lstStyle/>
                    <a:p>
                      <a:r>
                        <a:rPr lang="en-US" dirty="0"/>
                        <a:t>17</a:t>
                      </a:r>
                    </a:p>
                  </a:txBody>
                  <a:tcPr/>
                </a:tc>
                <a:tc>
                  <a:txBody>
                    <a:bodyPr/>
                    <a:lstStyle/>
                    <a:p>
                      <a:r>
                        <a:rPr lang="en-US" dirty="0"/>
                        <a:t>18</a:t>
                      </a:r>
                    </a:p>
                  </a:txBody>
                  <a:tcPr/>
                </a:tc>
                <a:tc>
                  <a:txBody>
                    <a:bodyPr/>
                    <a:lstStyle/>
                    <a:p>
                      <a:r>
                        <a:rPr lang="en-US" dirty="0"/>
                        <a:t>19</a:t>
                      </a:r>
                    </a:p>
                  </a:txBody>
                  <a:tcPr/>
                </a:tc>
                <a:tc>
                  <a:txBody>
                    <a:bodyPr/>
                    <a:lstStyle/>
                    <a:p>
                      <a:r>
                        <a:rPr lang="en-US" dirty="0"/>
                        <a:t>20</a:t>
                      </a:r>
                    </a:p>
                  </a:txBody>
                  <a:tcPr/>
                </a:tc>
                <a:tc>
                  <a:txBody>
                    <a:bodyPr/>
                    <a:lstStyle/>
                    <a:p>
                      <a:r>
                        <a:rPr lang="en-US" dirty="0"/>
                        <a:t>21</a:t>
                      </a:r>
                    </a:p>
                  </a:txBody>
                  <a:tcPr/>
                </a:tc>
                <a:tc>
                  <a:txBody>
                    <a:bodyPr/>
                    <a:lstStyle/>
                    <a:p>
                      <a:r>
                        <a:rPr lang="en-US" dirty="0"/>
                        <a:t>22</a:t>
                      </a:r>
                    </a:p>
                  </a:txBody>
                  <a:tcPr/>
                </a:tc>
                <a:tc>
                  <a:txBody>
                    <a:bodyPr/>
                    <a:lstStyle/>
                    <a:p>
                      <a:r>
                        <a:rPr lang="en-US" dirty="0"/>
                        <a:t>23</a:t>
                      </a:r>
                    </a:p>
                  </a:txBody>
                  <a:tcPr/>
                </a:tc>
                <a:tc>
                  <a:txBody>
                    <a:bodyPr/>
                    <a:lstStyle/>
                    <a:p>
                      <a:r>
                        <a:rPr lang="en-US" dirty="0"/>
                        <a:t>24</a:t>
                      </a:r>
                    </a:p>
                  </a:txBody>
                  <a:tcPr/>
                </a:tc>
                <a:tc>
                  <a:txBody>
                    <a:bodyPr/>
                    <a:lstStyle/>
                    <a:p>
                      <a:r>
                        <a:rPr lang="en-US" dirty="0"/>
                        <a:t>25</a:t>
                      </a:r>
                    </a:p>
                  </a:txBody>
                  <a:tcPr/>
                </a:tc>
                <a:tc>
                  <a:txBody>
                    <a:bodyPr/>
                    <a:lstStyle/>
                    <a:p>
                      <a:r>
                        <a:rPr lang="en-US" dirty="0"/>
                        <a:t>26</a:t>
                      </a:r>
                    </a:p>
                  </a:txBody>
                  <a:tcPr/>
                </a:tc>
                <a:tc>
                  <a:txBody>
                    <a:bodyPr/>
                    <a:lstStyle/>
                    <a:p>
                      <a:r>
                        <a:rPr lang="en-US" dirty="0"/>
                        <a:t>27</a:t>
                      </a:r>
                    </a:p>
                  </a:txBody>
                  <a:tcPr/>
                </a:tc>
                <a:tc>
                  <a:txBody>
                    <a:bodyPr/>
                    <a:lstStyle/>
                    <a:p>
                      <a:r>
                        <a:rPr lang="en-US" dirty="0"/>
                        <a:t>28</a:t>
                      </a:r>
                    </a:p>
                  </a:txBody>
                  <a:tcPr/>
                </a:tc>
                <a:tc>
                  <a:txBody>
                    <a:bodyPr/>
                    <a:lstStyle/>
                    <a:p>
                      <a:r>
                        <a:rPr lang="en-US" dirty="0"/>
                        <a:t>29</a:t>
                      </a:r>
                    </a:p>
                  </a:txBody>
                  <a:tcPr/>
                </a:tc>
                <a:tc>
                  <a:txBody>
                    <a:bodyPr/>
                    <a:lstStyle/>
                    <a:p>
                      <a:r>
                        <a:rPr lang="en-US" dirty="0"/>
                        <a:t>30</a:t>
                      </a:r>
                    </a:p>
                  </a:txBody>
                  <a:tcPr/>
                </a:tc>
                <a:tc>
                  <a:txBody>
                    <a:bodyPr/>
                    <a:lstStyle/>
                    <a:p>
                      <a:r>
                        <a:rPr lang="en-US" dirty="0"/>
                        <a:t>31</a:t>
                      </a:r>
                    </a:p>
                  </a:txBody>
                  <a:tcPr/>
                </a:tc>
                <a:tc>
                  <a:txBody>
                    <a:bodyPr/>
                    <a:lstStyle/>
                    <a:p>
                      <a:r>
                        <a:rPr lang="en-US" dirty="0"/>
                        <a:t>32</a:t>
                      </a:r>
                    </a:p>
                  </a:txBody>
                  <a:tcPr/>
                </a:tc>
                <a:tc>
                  <a:txBody>
                    <a:bodyPr/>
                    <a:lstStyle/>
                    <a:p>
                      <a:r>
                        <a:rPr lang="en-US" dirty="0"/>
                        <a:t>33</a:t>
                      </a:r>
                    </a:p>
                  </a:txBody>
                  <a:tcPr/>
                </a:tc>
                <a:tc>
                  <a:txBody>
                    <a:bodyPr/>
                    <a:lstStyle/>
                    <a:p>
                      <a:r>
                        <a:rPr lang="en-US" dirty="0"/>
                        <a:t>34</a:t>
                      </a:r>
                    </a:p>
                  </a:txBody>
                  <a:tcPr/>
                </a:tc>
                <a:tc>
                  <a:txBody>
                    <a:bodyPr/>
                    <a:lstStyle/>
                    <a:p>
                      <a:r>
                        <a:rPr lang="en-US" dirty="0"/>
                        <a:t>35</a:t>
                      </a:r>
                    </a:p>
                  </a:txBody>
                  <a:tcPr/>
                </a:tc>
                <a:tc>
                  <a:txBody>
                    <a:bodyPr/>
                    <a:lstStyle/>
                    <a:p>
                      <a:r>
                        <a:rPr lang="en-US" dirty="0"/>
                        <a:t>36</a:t>
                      </a:r>
                    </a:p>
                  </a:txBody>
                  <a:tcPr/>
                </a:tc>
                <a:tc>
                  <a:txBody>
                    <a:bodyPr/>
                    <a:lstStyle/>
                    <a:p>
                      <a:r>
                        <a:rPr lang="en-US" dirty="0"/>
                        <a:t>37</a:t>
                      </a:r>
                    </a:p>
                  </a:txBody>
                  <a:tcPr/>
                </a:tc>
                <a:tc>
                  <a:txBody>
                    <a:bodyPr/>
                    <a:lstStyle/>
                    <a:p>
                      <a:r>
                        <a:rPr lang="en-US" dirty="0"/>
                        <a:t>38</a:t>
                      </a:r>
                    </a:p>
                  </a:txBody>
                  <a:tcPr/>
                </a:tc>
                <a:tc>
                  <a:txBody>
                    <a:bodyPr/>
                    <a:lstStyle/>
                    <a:p>
                      <a:r>
                        <a:rPr lang="en-US" dirty="0"/>
                        <a:t>39</a:t>
                      </a:r>
                    </a:p>
                  </a:txBody>
                  <a:tcPr/>
                </a:tc>
                <a:tc>
                  <a:txBody>
                    <a:bodyPr/>
                    <a:lstStyle/>
                    <a:p>
                      <a:r>
                        <a:rPr lang="en-US" dirty="0"/>
                        <a:t>40</a:t>
                      </a:r>
                    </a:p>
                  </a:txBody>
                  <a:tcPr/>
                </a:tc>
                <a:tc>
                  <a:txBody>
                    <a:bodyPr/>
                    <a:lstStyle/>
                    <a:p>
                      <a:r>
                        <a:rPr lang="en-US" dirty="0"/>
                        <a:t>41</a:t>
                      </a:r>
                    </a:p>
                  </a:txBody>
                  <a:tcPr/>
                </a:tc>
                <a:tc>
                  <a:txBody>
                    <a:bodyPr/>
                    <a:lstStyle/>
                    <a:p>
                      <a:r>
                        <a:rPr lang="en-US" dirty="0"/>
                        <a:t>42</a:t>
                      </a:r>
                    </a:p>
                  </a:txBody>
                  <a:tcPr/>
                </a:tc>
                <a:tc>
                  <a:txBody>
                    <a:bodyPr/>
                    <a:lstStyle/>
                    <a:p>
                      <a:r>
                        <a:rPr lang="en-US" dirty="0"/>
                        <a:t>43</a:t>
                      </a:r>
                    </a:p>
                  </a:txBody>
                  <a:tcPr/>
                </a:tc>
                <a:tc>
                  <a:txBody>
                    <a:bodyPr/>
                    <a:lstStyle/>
                    <a:p>
                      <a:r>
                        <a:rPr lang="en-US" dirty="0"/>
                        <a:t>44</a:t>
                      </a:r>
                    </a:p>
                  </a:txBody>
                  <a:tcPr/>
                </a:tc>
                <a:tc>
                  <a:txBody>
                    <a:bodyPr/>
                    <a:lstStyle/>
                    <a:p>
                      <a:r>
                        <a:rPr lang="en-US" dirty="0"/>
                        <a:t>45</a:t>
                      </a:r>
                    </a:p>
                  </a:txBody>
                  <a:tcPr/>
                </a:tc>
                <a:tc>
                  <a:txBody>
                    <a:bodyPr/>
                    <a:lstStyle/>
                    <a:p>
                      <a:r>
                        <a:rPr lang="en-US" dirty="0"/>
                        <a:t>46</a:t>
                      </a:r>
                    </a:p>
                  </a:txBody>
                  <a:tcPr/>
                </a:tc>
                <a:tc>
                  <a:txBody>
                    <a:bodyPr/>
                    <a:lstStyle/>
                    <a:p>
                      <a:r>
                        <a:rPr lang="en-US" dirty="0"/>
                        <a:t>47</a:t>
                      </a:r>
                    </a:p>
                  </a:txBody>
                  <a:tcPr/>
                </a:tc>
                <a:tc>
                  <a:txBody>
                    <a:bodyPr/>
                    <a:lstStyle/>
                    <a:p>
                      <a:r>
                        <a:rPr lang="en-US" dirty="0"/>
                        <a:t>48</a:t>
                      </a:r>
                    </a:p>
                  </a:txBody>
                  <a:tcPr/>
                </a:tc>
                <a:tc>
                  <a:txBody>
                    <a:bodyPr/>
                    <a:lstStyle/>
                    <a:p>
                      <a:r>
                        <a:rPr lang="en-US" dirty="0"/>
                        <a:t>49</a:t>
                      </a:r>
                    </a:p>
                  </a:txBody>
                  <a:tcPr/>
                </a:tc>
                <a:tc>
                  <a:txBody>
                    <a:bodyPr/>
                    <a:lstStyle/>
                    <a:p>
                      <a:r>
                        <a:rPr lang="en-US" dirty="0"/>
                        <a:t>50</a:t>
                      </a:r>
                    </a:p>
                  </a:txBody>
                  <a:tcPr/>
                </a:tc>
                <a:extLst>
                  <a:ext uri="{0D108BD9-81ED-4DB2-BD59-A6C34878D82A}">
                    <a16:rowId xmlns:a16="http://schemas.microsoft.com/office/drawing/2014/main" val="2793960841"/>
                  </a:ext>
                </a:extLst>
              </a:tr>
              <a:tr h="370840">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a:t>1</a:t>
                      </a:r>
                      <a:endParaRPr lang="en-US" dirty="0"/>
                    </a:p>
                  </a:txBody>
                  <a:tcPr/>
                </a:tc>
                <a:tc>
                  <a:txBody>
                    <a:bodyPr/>
                    <a:lstStyle/>
                    <a:p>
                      <a:endParaRPr lang="en-US" dirty="0"/>
                    </a:p>
                  </a:txBody>
                  <a:tcPr/>
                </a:tc>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71086490"/>
                  </a:ext>
                </a:extLst>
              </a:tr>
              <a:tr h="370840">
                <a:tc>
                  <a:txBody>
                    <a:bodyPr/>
                    <a:lstStyle/>
                    <a:p>
                      <a:endParaRPr lang="en-US"/>
                    </a:p>
                  </a:txBody>
                  <a:tcPr/>
                </a:tc>
                <a:tc>
                  <a:txBody>
                    <a:bodyPr/>
                    <a:lstStyle/>
                    <a:p>
                      <a:endParaRPr lang="en-US"/>
                    </a:p>
                  </a:txBody>
                  <a:tcPr/>
                </a:tc>
                <a:tc>
                  <a:txBody>
                    <a:bodyPr/>
                    <a:lstStyle/>
                    <a:p>
                      <a:r>
                        <a:rPr lang="en-US" dirty="0"/>
                        <a:t>1</a:t>
                      </a:r>
                    </a:p>
                  </a:txBody>
                  <a:tcPr/>
                </a:tc>
                <a:tc>
                  <a:txBody>
                    <a:bodyPr/>
                    <a:lstStyle/>
                    <a:p>
                      <a:endParaRPr lang="en-US" dirty="0"/>
                    </a:p>
                  </a:txBody>
                  <a:tcPr/>
                </a:tc>
                <a:tc>
                  <a:txBody>
                    <a:bodyPr/>
                    <a:lstStyle/>
                    <a:p>
                      <a:r>
                        <a:rPr lang="en-US" dirty="0"/>
                        <a:t>1</a:t>
                      </a:r>
                    </a:p>
                  </a:txBody>
                  <a:tcPr/>
                </a:tc>
                <a:tc>
                  <a:txBody>
                    <a:bodyPr/>
                    <a:lstStyle/>
                    <a:p>
                      <a:r>
                        <a:rPr lang="en-US" dirty="0"/>
                        <a:t>2</a:t>
                      </a:r>
                    </a:p>
                  </a:txBody>
                  <a:tcPr/>
                </a:tc>
                <a:tc>
                  <a:txBody>
                    <a:bodyPr/>
                    <a:lstStyle/>
                    <a:p>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4005047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468450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18366346"/>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9120342"/>
                  </a:ext>
                </a:extLst>
              </a:tr>
            </a:tbl>
          </a:graphicData>
        </a:graphic>
      </p:graphicFrame>
      <p:graphicFrame>
        <p:nvGraphicFramePr>
          <p:cNvPr id="8" name="Table 7">
            <a:extLst>
              <a:ext uri="{FF2B5EF4-FFF2-40B4-BE49-F238E27FC236}">
                <a16:creationId xmlns:a16="http://schemas.microsoft.com/office/drawing/2014/main" id="{35FD9E18-7800-FE4F-9A91-A41B408BCF02}"/>
              </a:ext>
            </a:extLst>
          </p:cNvPr>
          <p:cNvGraphicFramePr>
            <a:graphicFrameLocks noGrp="1"/>
          </p:cNvGraphicFramePr>
          <p:nvPr/>
        </p:nvGraphicFramePr>
        <p:xfrm>
          <a:off x="2281382" y="4784244"/>
          <a:ext cx="8128002" cy="1854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974378155"/>
                    </a:ext>
                  </a:extLst>
                </a:gridCol>
                <a:gridCol w="1354667">
                  <a:extLst>
                    <a:ext uri="{9D8B030D-6E8A-4147-A177-3AD203B41FA5}">
                      <a16:colId xmlns:a16="http://schemas.microsoft.com/office/drawing/2014/main" val="1433975822"/>
                    </a:ext>
                  </a:extLst>
                </a:gridCol>
                <a:gridCol w="1354667">
                  <a:extLst>
                    <a:ext uri="{9D8B030D-6E8A-4147-A177-3AD203B41FA5}">
                      <a16:colId xmlns:a16="http://schemas.microsoft.com/office/drawing/2014/main" val="353940655"/>
                    </a:ext>
                  </a:extLst>
                </a:gridCol>
                <a:gridCol w="1354667">
                  <a:extLst>
                    <a:ext uri="{9D8B030D-6E8A-4147-A177-3AD203B41FA5}">
                      <a16:colId xmlns:a16="http://schemas.microsoft.com/office/drawing/2014/main" val="85569439"/>
                    </a:ext>
                  </a:extLst>
                </a:gridCol>
                <a:gridCol w="1354667">
                  <a:extLst>
                    <a:ext uri="{9D8B030D-6E8A-4147-A177-3AD203B41FA5}">
                      <a16:colId xmlns:a16="http://schemas.microsoft.com/office/drawing/2014/main" val="3492148010"/>
                    </a:ext>
                  </a:extLst>
                </a:gridCol>
                <a:gridCol w="1354667">
                  <a:extLst>
                    <a:ext uri="{9D8B030D-6E8A-4147-A177-3AD203B41FA5}">
                      <a16:colId xmlns:a16="http://schemas.microsoft.com/office/drawing/2014/main" val="1017512020"/>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extLst>
                  <a:ext uri="{0D108BD9-81ED-4DB2-BD59-A6C34878D82A}">
                    <a16:rowId xmlns:a16="http://schemas.microsoft.com/office/drawing/2014/main" val="1497476465"/>
                  </a:ext>
                </a:extLst>
              </a:tr>
              <a:tr h="370840">
                <a:tc>
                  <a:txBody>
                    <a:bodyPr/>
                    <a:lstStyle/>
                    <a:p>
                      <a:pPr algn="ctr"/>
                      <a:r>
                        <a:rPr lang="en-US" dirty="0"/>
                        <a:t>A</a:t>
                      </a:r>
                    </a:p>
                  </a:txBody>
                  <a:tcPr/>
                </a:tc>
                <a:tc>
                  <a:txBody>
                    <a:bodyPr/>
                    <a:lstStyle/>
                    <a:p>
                      <a:pPr algn="ctr"/>
                      <a:r>
                        <a:rPr lang="en-US" dirty="0"/>
                        <a:t>10</a:t>
                      </a:r>
                    </a:p>
                  </a:txBody>
                  <a:tcPr/>
                </a:tc>
                <a:tc>
                  <a:txBody>
                    <a:bodyPr/>
                    <a:lstStyle/>
                    <a:p>
                      <a:pPr algn="ctr"/>
                      <a:r>
                        <a:rPr lang="en-US" dirty="0"/>
                        <a:t>0</a:t>
                      </a:r>
                    </a:p>
                  </a:txBody>
                  <a:tcPr/>
                </a:tc>
                <a:tc>
                  <a:txBody>
                    <a:bodyPr/>
                    <a:lstStyle/>
                    <a:p>
                      <a:pPr algn="ctr"/>
                      <a:r>
                        <a:rPr lang="en-US" dirty="0"/>
                        <a:t>4</a:t>
                      </a:r>
                    </a:p>
                  </a:txBody>
                  <a:tcPr/>
                </a:tc>
                <a:tc>
                  <a:txBody>
                    <a:bodyPr/>
                    <a:lstStyle/>
                    <a:p>
                      <a:pPr algn="ctr"/>
                      <a:r>
                        <a:rPr lang="en-US" dirty="0"/>
                        <a:t>6</a:t>
                      </a:r>
                    </a:p>
                  </a:txBody>
                  <a:tcPr/>
                </a:tc>
                <a:tc>
                  <a:txBody>
                    <a:bodyPr/>
                    <a:lstStyle/>
                    <a:p>
                      <a:pPr algn="ctr"/>
                      <a:r>
                        <a:rPr lang="en-US" dirty="0"/>
                        <a:t>8</a:t>
                      </a:r>
                    </a:p>
                  </a:txBody>
                  <a:tcPr/>
                </a:tc>
                <a:extLst>
                  <a:ext uri="{0D108BD9-81ED-4DB2-BD59-A6C34878D82A}">
                    <a16:rowId xmlns:a16="http://schemas.microsoft.com/office/drawing/2014/main" val="2758971630"/>
                  </a:ext>
                </a:extLst>
              </a:tr>
              <a:tr h="370840">
                <a:tc>
                  <a:txBody>
                    <a:bodyPr/>
                    <a:lstStyle/>
                    <a:p>
                      <a:pPr algn="ctr"/>
                      <a:r>
                        <a:rPr lang="en-US" dirty="0"/>
                        <a:t>C</a:t>
                      </a:r>
                    </a:p>
                  </a:txBody>
                  <a:tcPr/>
                </a:tc>
                <a:tc>
                  <a:txBody>
                    <a:bodyPr/>
                    <a:lstStyle/>
                    <a:p>
                      <a:pPr algn="ctr"/>
                      <a:r>
                        <a:rPr lang="en-US" dirty="0"/>
                        <a:t>2</a:t>
                      </a:r>
                    </a:p>
                  </a:txBody>
                  <a:tcPr/>
                </a:tc>
                <a:tc>
                  <a:txBody>
                    <a:bodyPr/>
                    <a:lstStyle/>
                    <a:p>
                      <a:pPr algn="ctr"/>
                      <a:r>
                        <a:rPr lang="en-US" dirty="0"/>
                        <a:t>7</a:t>
                      </a:r>
                    </a:p>
                  </a:txBody>
                  <a:tcPr/>
                </a:tc>
                <a:tc>
                  <a:txBody>
                    <a:bodyPr/>
                    <a:lstStyle/>
                    <a:p>
                      <a:pPr algn="ctr"/>
                      <a:r>
                        <a:rPr lang="en-US" dirty="0"/>
                        <a:t>4</a:t>
                      </a:r>
                    </a:p>
                  </a:txBody>
                  <a:tcPr/>
                </a:tc>
                <a:tc>
                  <a:txBody>
                    <a:bodyPr/>
                    <a:lstStyle/>
                    <a:p>
                      <a:pPr algn="ctr"/>
                      <a:r>
                        <a:rPr lang="en-US" dirty="0"/>
                        <a:t>8</a:t>
                      </a:r>
                    </a:p>
                  </a:txBody>
                  <a:tcPr/>
                </a:tc>
                <a:tc>
                  <a:txBody>
                    <a:bodyPr/>
                    <a:lstStyle/>
                    <a:p>
                      <a:pPr algn="ctr"/>
                      <a:r>
                        <a:rPr lang="en-US" dirty="0"/>
                        <a:t>5</a:t>
                      </a:r>
                    </a:p>
                  </a:txBody>
                  <a:tcPr/>
                </a:tc>
                <a:extLst>
                  <a:ext uri="{0D108BD9-81ED-4DB2-BD59-A6C34878D82A}">
                    <a16:rowId xmlns:a16="http://schemas.microsoft.com/office/drawing/2014/main" val="2247186616"/>
                  </a:ext>
                </a:extLst>
              </a:tr>
              <a:tr h="370840">
                <a:tc>
                  <a:txBody>
                    <a:bodyPr/>
                    <a:lstStyle/>
                    <a:p>
                      <a:pPr algn="ctr"/>
                      <a:r>
                        <a:rPr lang="en-US" dirty="0"/>
                        <a:t>G</a:t>
                      </a:r>
                    </a:p>
                  </a:txBody>
                  <a:tcPr/>
                </a:tc>
                <a:tc>
                  <a:txBody>
                    <a:bodyPr/>
                    <a:lstStyle/>
                    <a:p>
                      <a:pPr algn="ctr"/>
                      <a:r>
                        <a:rPr lang="en-US" dirty="0"/>
                        <a:t>5</a:t>
                      </a:r>
                    </a:p>
                  </a:txBody>
                  <a:tcPr/>
                </a:tc>
                <a:tc>
                  <a:txBody>
                    <a:bodyPr/>
                    <a:lstStyle/>
                    <a:p>
                      <a:pPr algn="ctr"/>
                      <a:r>
                        <a:rPr lang="en-US" dirty="0"/>
                        <a:t>3</a:t>
                      </a:r>
                    </a:p>
                  </a:txBody>
                  <a:tcPr/>
                </a:tc>
                <a:tc>
                  <a:txBody>
                    <a:bodyPr/>
                    <a:lstStyle/>
                    <a:p>
                      <a:pPr algn="ctr"/>
                      <a:r>
                        <a:rPr lang="en-US" dirty="0"/>
                        <a:t>7</a:t>
                      </a:r>
                    </a:p>
                  </a:txBody>
                  <a:tcPr/>
                </a:tc>
                <a:tc>
                  <a:txBody>
                    <a:bodyPr/>
                    <a:lstStyle/>
                    <a:p>
                      <a:pPr algn="ctr"/>
                      <a:r>
                        <a:rPr lang="en-US" dirty="0"/>
                        <a:t>10</a:t>
                      </a:r>
                    </a:p>
                  </a:txBody>
                  <a:tcPr/>
                </a:tc>
                <a:tc>
                  <a:txBody>
                    <a:bodyPr/>
                    <a:lstStyle/>
                    <a:p>
                      <a:pPr algn="ctr"/>
                      <a:r>
                        <a:rPr lang="en-US" dirty="0"/>
                        <a:t>0</a:t>
                      </a:r>
                    </a:p>
                  </a:txBody>
                  <a:tcPr/>
                </a:tc>
                <a:extLst>
                  <a:ext uri="{0D108BD9-81ED-4DB2-BD59-A6C34878D82A}">
                    <a16:rowId xmlns:a16="http://schemas.microsoft.com/office/drawing/2014/main" val="3242974345"/>
                  </a:ext>
                </a:extLst>
              </a:tr>
              <a:tr h="370840">
                <a:tc>
                  <a:txBody>
                    <a:bodyPr/>
                    <a:lstStyle/>
                    <a:p>
                      <a:pPr algn="ctr"/>
                      <a:r>
                        <a:rPr lang="en-US" dirty="0"/>
                        <a:t>T</a:t>
                      </a:r>
                    </a:p>
                  </a:txBody>
                  <a:tcPr/>
                </a:tc>
                <a:tc>
                  <a:txBody>
                    <a:bodyPr/>
                    <a:lstStyle/>
                    <a:p>
                      <a:pPr algn="ctr"/>
                      <a:r>
                        <a:rPr lang="en-US" dirty="0"/>
                        <a:t>8</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5</a:t>
                      </a:r>
                    </a:p>
                  </a:txBody>
                  <a:tcPr/>
                </a:tc>
                <a:extLst>
                  <a:ext uri="{0D108BD9-81ED-4DB2-BD59-A6C34878D82A}">
                    <a16:rowId xmlns:a16="http://schemas.microsoft.com/office/drawing/2014/main" val="967363538"/>
                  </a:ext>
                </a:extLst>
              </a:tr>
            </a:tbl>
          </a:graphicData>
        </a:graphic>
      </p:graphicFrame>
      <p:sp>
        <p:nvSpPr>
          <p:cNvPr id="6" name="TextBox 5">
            <a:extLst>
              <a:ext uri="{FF2B5EF4-FFF2-40B4-BE49-F238E27FC236}">
                <a16:creationId xmlns:a16="http://schemas.microsoft.com/office/drawing/2014/main" id="{9DEB0EFB-131E-DA47-86DE-5F3EB6F1F6DA}"/>
              </a:ext>
            </a:extLst>
          </p:cNvPr>
          <p:cNvSpPr txBox="1"/>
          <p:nvPr/>
        </p:nvSpPr>
        <p:spPr>
          <a:xfrm>
            <a:off x="273132" y="4999512"/>
            <a:ext cx="1662547" cy="1200329"/>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Score a</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length-2 sequences</a:t>
            </a:r>
          </a:p>
        </p:txBody>
      </p:sp>
      <p:sp>
        <p:nvSpPr>
          <p:cNvPr id="10" name="TextBox 9">
            <a:extLst>
              <a:ext uri="{FF2B5EF4-FFF2-40B4-BE49-F238E27FC236}">
                <a16:creationId xmlns:a16="http://schemas.microsoft.com/office/drawing/2014/main" id="{3BE22546-3581-774D-ACBA-65FF6533D493}"/>
              </a:ext>
            </a:extLst>
          </p:cNvPr>
          <p:cNvSpPr txBox="1"/>
          <p:nvPr/>
        </p:nvSpPr>
        <p:spPr>
          <a:xfrm>
            <a:off x="4622800" y="1625600"/>
            <a:ext cx="1256947" cy="369332"/>
          </a:xfrm>
          <a:prstGeom prst="rect">
            <a:avLst/>
          </a:prstGeom>
          <a:noFill/>
        </p:spPr>
        <p:txBody>
          <a:bodyPr wrap="none" rtlCol="0">
            <a:spAutoFit/>
          </a:bodyPr>
          <a:lstStyle/>
          <a:p>
            <a:r>
              <a:rPr lang="en-US" dirty="0"/>
              <a:t>Motif score</a:t>
            </a:r>
          </a:p>
        </p:txBody>
      </p:sp>
      <p:sp>
        <p:nvSpPr>
          <p:cNvPr id="2" name="TextBox 1">
            <a:extLst>
              <a:ext uri="{FF2B5EF4-FFF2-40B4-BE49-F238E27FC236}">
                <a16:creationId xmlns:a16="http://schemas.microsoft.com/office/drawing/2014/main" id="{5000A997-A5FD-1588-D255-3C1217BDB40D}"/>
              </a:ext>
            </a:extLst>
          </p:cNvPr>
          <p:cNvSpPr txBox="1"/>
          <p:nvPr/>
        </p:nvSpPr>
        <p:spPr>
          <a:xfrm rot="16200000">
            <a:off x="-826956" y="3052800"/>
            <a:ext cx="2032000" cy="369332"/>
          </a:xfrm>
          <a:prstGeom prst="rect">
            <a:avLst/>
          </a:prstGeom>
          <a:noFill/>
        </p:spPr>
        <p:txBody>
          <a:bodyPr wrap="square" rtlCol="0">
            <a:spAutoFit/>
          </a:bodyPr>
          <a:lstStyle/>
          <a:p>
            <a:r>
              <a:rPr lang="en-US" dirty="0"/>
              <a:t>Position in motif</a:t>
            </a:r>
          </a:p>
        </p:txBody>
      </p:sp>
      <p:sp>
        <p:nvSpPr>
          <p:cNvPr id="3" name="TextBox 2">
            <a:extLst>
              <a:ext uri="{FF2B5EF4-FFF2-40B4-BE49-F238E27FC236}">
                <a16:creationId xmlns:a16="http://schemas.microsoft.com/office/drawing/2014/main" id="{743ABE70-5654-E0F0-A2CE-26DB489D82C4}"/>
              </a:ext>
            </a:extLst>
          </p:cNvPr>
          <p:cNvSpPr txBox="1"/>
          <p:nvPr/>
        </p:nvSpPr>
        <p:spPr>
          <a:xfrm>
            <a:off x="576470" y="2623933"/>
            <a:ext cx="301686" cy="1887696"/>
          </a:xfrm>
          <a:prstGeom prst="rect">
            <a:avLst/>
          </a:prstGeom>
          <a:noFill/>
        </p:spPr>
        <p:txBody>
          <a:bodyPr wrap="none" rtlCol="0">
            <a:spAutoFit/>
          </a:bodyPr>
          <a:lstStyle/>
          <a:p>
            <a:pPr>
              <a:spcAft>
                <a:spcPts val="800"/>
              </a:spcAft>
            </a:pPr>
            <a:r>
              <a:rPr lang="en-US" dirty="0"/>
              <a:t>1</a:t>
            </a:r>
          </a:p>
          <a:p>
            <a:pPr>
              <a:spcAft>
                <a:spcPts val="800"/>
              </a:spcAft>
            </a:pPr>
            <a:r>
              <a:rPr lang="en-US" dirty="0"/>
              <a:t>2</a:t>
            </a:r>
          </a:p>
          <a:p>
            <a:pPr>
              <a:spcAft>
                <a:spcPts val="800"/>
              </a:spcAft>
            </a:pPr>
            <a:r>
              <a:rPr lang="en-US" dirty="0"/>
              <a:t>3</a:t>
            </a:r>
          </a:p>
          <a:p>
            <a:pPr>
              <a:spcAft>
                <a:spcPts val="800"/>
              </a:spcAft>
            </a:pPr>
            <a:r>
              <a:rPr lang="en-US" dirty="0"/>
              <a:t>4</a:t>
            </a:r>
          </a:p>
          <a:p>
            <a:pPr>
              <a:spcAft>
                <a:spcPts val="800"/>
              </a:spcAft>
            </a:pPr>
            <a:r>
              <a:rPr lang="en-US" dirty="0"/>
              <a:t>5</a:t>
            </a:r>
          </a:p>
        </p:txBody>
      </p:sp>
    </p:spTree>
    <p:extLst>
      <p:ext uri="{BB962C8B-B14F-4D97-AF65-F5344CB8AC3E}">
        <p14:creationId xmlns:p14="http://schemas.microsoft.com/office/powerpoint/2010/main" val="28710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0549C6-3D1C-9E4B-83C4-E53AF08960FA}"/>
              </a:ext>
            </a:extLst>
          </p:cNvPr>
          <p:cNvSpPr>
            <a:spLocks noGrp="1"/>
          </p:cNvSpPr>
          <p:nvPr>
            <p:ph type="title"/>
          </p:nvPr>
        </p:nvSpPr>
        <p:spPr/>
        <p:txBody>
          <a:bodyPr/>
          <a:lstStyle/>
          <a:p>
            <a:r>
              <a:rPr lang="en-US" dirty="0"/>
              <a:t>Dynamic programming for motif p-values</a:t>
            </a:r>
          </a:p>
        </p:txBody>
      </p:sp>
      <p:graphicFrame>
        <p:nvGraphicFramePr>
          <p:cNvPr id="7" name="Table 6">
            <a:extLst>
              <a:ext uri="{FF2B5EF4-FFF2-40B4-BE49-F238E27FC236}">
                <a16:creationId xmlns:a16="http://schemas.microsoft.com/office/drawing/2014/main" id="{D5F1E83F-506A-AF48-820F-E55F5A1C8941}"/>
              </a:ext>
            </a:extLst>
          </p:cNvPr>
          <p:cNvGraphicFramePr>
            <a:graphicFrameLocks noGrp="1"/>
          </p:cNvGraphicFramePr>
          <p:nvPr/>
        </p:nvGraphicFramePr>
        <p:xfrm>
          <a:off x="838200" y="1990326"/>
          <a:ext cx="10622280" cy="24942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837801029"/>
                    </a:ext>
                  </a:extLst>
                </a:gridCol>
                <a:gridCol w="208280">
                  <a:extLst>
                    <a:ext uri="{9D8B030D-6E8A-4147-A177-3AD203B41FA5}">
                      <a16:colId xmlns:a16="http://schemas.microsoft.com/office/drawing/2014/main" val="1130130640"/>
                    </a:ext>
                  </a:extLst>
                </a:gridCol>
                <a:gridCol w="208280">
                  <a:extLst>
                    <a:ext uri="{9D8B030D-6E8A-4147-A177-3AD203B41FA5}">
                      <a16:colId xmlns:a16="http://schemas.microsoft.com/office/drawing/2014/main" val="337414394"/>
                    </a:ext>
                  </a:extLst>
                </a:gridCol>
                <a:gridCol w="208280">
                  <a:extLst>
                    <a:ext uri="{9D8B030D-6E8A-4147-A177-3AD203B41FA5}">
                      <a16:colId xmlns:a16="http://schemas.microsoft.com/office/drawing/2014/main" val="2206553190"/>
                    </a:ext>
                  </a:extLst>
                </a:gridCol>
                <a:gridCol w="208280">
                  <a:extLst>
                    <a:ext uri="{9D8B030D-6E8A-4147-A177-3AD203B41FA5}">
                      <a16:colId xmlns:a16="http://schemas.microsoft.com/office/drawing/2014/main" val="2014990826"/>
                    </a:ext>
                  </a:extLst>
                </a:gridCol>
                <a:gridCol w="208280">
                  <a:extLst>
                    <a:ext uri="{9D8B030D-6E8A-4147-A177-3AD203B41FA5}">
                      <a16:colId xmlns:a16="http://schemas.microsoft.com/office/drawing/2014/main" val="543338469"/>
                    </a:ext>
                  </a:extLst>
                </a:gridCol>
                <a:gridCol w="208280">
                  <a:extLst>
                    <a:ext uri="{9D8B030D-6E8A-4147-A177-3AD203B41FA5}">
                      <a16:colId xmlns:a16="http://schemas.microsoft.com/office/drawing/2014/main" val="2688867937"/>
                    </a:ext>
                  </a:extLst>
                </a:gridCol>
                <a:gridCol w="208280">
                  <a:extLst>
                    <a:ext uri="{9D8B030D-6E8A-4147-A177-3AD203B41FA5}">
                      <a16:colId xmlns:a16="http://schemas.microsoft.com/office/drawing/2014/main" val="2490015476"/>
                    </a:ext>
                  </a:extLst>
                </a:gridCol>
                <a:gridCol w="208280">
                  <a:extLst>
                    <a:ext uri="{9D8B030D-6E8A-4147-A177-3AD203B41FA5}">
                      <a16:colId xmlns:a16="http://schemas.microsoft.com/office/drawing/2014/main" val="3303583791"/>
                    </a:ext>
                  </a:extLst>
                </a:gridCol>
                <a:gridCol w="208280">
                  <a:extLst>
                    <a:ext uri="{9D8B030D-6E8A-4147-A177-3AD203B41FA5}">
                      <a16:colId xmlns:a16="http://schemas.microsoft.com/office/drawing/2014/main" val="4154613999"/>
                    </a:ext>
                  </a:extLst>
                </a:gridCol>
                <a:gridCol w="208280">
                  <a:extLst>
                    <a:ext uri="{9D8B030D-6E8A-4147-A177-3AD203B41FA5}">
                      <a16:colId xmlns:a16="http://schemas.microsoft.com/office/drawing/2014/main" val="1378370502"/>
                    </a:ext>
                  </a:extLst>
                </a:gridCol>
                <a:gridCol w="208280">
                  <a:extLst>
                    <a:ext uri="{9D8B030D-6E8A-4147-A177-3AD203B41FA5}">
                      <a16:colId xmlns:a16="http://schemas.microsoft.com/office/drawing/2014/main" val="1921952693"/>
                    </a:ext>
                  </a:extLst>
                </a:gridCol>
                <a:gridCol w="208280">
                  <a:extLst>
                    <a:ext uri="{9D8B030D-6E8A-4147-A177-3AD203B41FA5}">
                      <a16:colId xmlns:a16="http://schemas.microsoft.com/office/drawing/2014/main" val="2725782867"/>
                    </a:ext>
                  </a:extLst>
                </a:gridCol>
                <a:gridCol w="208280">
                  <a:extLst>
                    <a:ext uri="{9D8B030D-6E8A-4147-A177-3AD203B41FA5}">
                      <a16:colId xmlns:a16="http://schemas.microsoft.com/office/drawing/2014/main" val="434203455"/>
                    </a:ext>
                  </a:extLst>
                </a:gridCol>
                <a:gridCol w="208280">
                  <a:extLst>
                    <a:ext uri="{9D8B030D-6E8A-4147-A177-3AD203B41FA5}">
                      <a16:colId xmlns:a16="http://schemas.microsoft.com/office/drawing/2014/main" val="1582041923"/>
                    </a:ext>
                  </a:extLst>
                </a:gridCol>
                <a:gridCol w="208280">
                  <a:extLst>
                    <a:ext uri="{9D8B030D-6E8A-4147-A177-3AD203B41FA5}">
                      <a16:colId xmlns:a16="http://schemas.microsoft.com/office/drawing/2014/main" val="4069350621"/>
                    </a:ext>
                  </a:extLst>
                </a:gridCol>
                <a:gridCol w="208280">
                  <a:extLst>
                    <a:ext uri="{9D8B030D-6E8A-4147-A177-3AD203B41FA5}">
                      <a16:colId xmlns:a16="http://schemas.microsoft.com/office/drawing/2014/main" val="3796759534"/>
                    </a:ext>
                  </a:extLst>
                </a:gridCol>
                <a:gridCol w="208280">
                  <a:extLst>
                    <a:ext uri="{9D8B030D-6E8A-4147-A177-3AD203B41FA5}">
                      <a16:colId xmlns:a16="http://schemas.microsoft.com/office/drawing/2014/main" val="37013869"/>
                    </a:ext>
                  </a:extLst>
                </a:gridCol>
                <a:gridCol w="208280">
                  <a:extLst>
                    <a:ext uri="{9D8B030D-6E8A-4147-A177-3AD203B41FA5}">
                      <a16:colId xmlns:a16="http://schemas.microsoft.com/office/drawing/2014/main" val="4237958116"/>
                    </a:ext>
                  </a:extLst>
                </a:gridCol>
                <a:gridCol w="208280">
                  <a:extLst>
                    <a:ext uri="{9D8B030D-6E8A-4147-A177-3AD203B41FA5}">
                      <a16:colId xmlns:a16="http://schemas.microsoft.com/office/drawing/2014/main" val="4100326859"/>
                    </a:ext>
                  </a:extLst>
                </a:gridCol>
                <a:gridCol w="208280">
                  <a:extLst>
                    <a:ext uri="{9D8B030D-6E8A-4147-A177-3AD203B41FA5}">
                      <a16:colId xmlns:a16="http://schemas.microsoft.com/office/drawing/2014/main" val="783130004"/>
                    </a:ext>
                  </a:extLst>
                </a:gridCol>
                <a:gridCol w="208280">
                  <a:extLst>
                    <a:ext uri="{9D8B030D-6E8A-4147-A177-3AD203B41FA5}">
                      <a16:colId xmlns:a16="http://schemas.microsoft.com/office/drawing/2014/main" val="4014905775"/>
                    </a:ext>
                  </a:extLst>
                </a:gridCol>
                <a:gridCol w="208280">
                  <a:extLst>
                    <a:ext uri="{9D8B030D-6E8A-4147-A177-3AD203B41FA5}">
                      <a16:colId xmlns:a16="http://schemas.microsoft.com/office/drawing/2014/main" val="3532781489"/>
                    </a:ext>
                  </a:extLst>
                </a:gridCol>
                <a:gridCol w="208280">
                  <a:extLst>
                    <a:ext uri="{9D8B030D-6E8A-4147-A177-3AD203B41FA5}">
                      <a16:colId xmlns:a16="http://schemas.microsoft.com/office/drawing/2014/main" val="2180044286"/>
                    </a:ext>
                  </a:extLst>
                </a:gridCol>
                <a:gridCol w="208280">
                  <a:extLst>
                    <a:ext uri="{9D8B030D-6E8A-4147-A177-3AD203B41FA5}">
                      <a16:colId xmlns:a16="http://schemas.microsoft.com/office/drawing/2014/main" val="54962889"/>
                    </a:ext>
                  </a:extLst>
                </a:gridCol>
                <a:gridCol w="208280">
                  <a:extLst>
                    <a:ext uri="{9D8B030D-6E8A-4147-A177-3AD203B41FA5}">
                      <a16:colId xmlns:a16="http://schemas.microsoft.com/office/drawing/2014/main" val="3465588258"/>
                    </a:ext>
                  </a:extLst>
                </a:gridCol>
                <a:gridCol w="208280">
                  <a:extLst>
                    <a:ext uri="{9D8B030D-6E8A-4147-A177-3AD203B41FA5}">
                      <a16:colId xmlns:a16="http://schemas.microsoft.com/office/drawing/2014/main" val="3217530528"/>
                    </a:ext>
                  </a:extLst>
                </a:gridCol>
                <a:gridCol w="208280">
                  <a:extLst>
                    <a:ext uri="{9D8B030D-6E8A-4147-A177-3AD203B41FA5}">
                      <a16:colId xmlns:a16="http://schemas.microsoft.com/office/drawing/2014/main" val="2579886863"/>
                    </a:ext>
                  </a:extLst>
                </a:gridCol>
                <a:gridCol w="208280">
                  <a:extLst>
                    <a:ext uri="{9D8B030D-6E8A-4147-A177-3AD203B41FA5}">
                      <a16:colId xmlns:a16="http://schemas.microsoft.com/office/drawing/2014/main" val="2276988309"/>
                    </a:ext>
                  </a:extLst>
                </a:gridCol>
                <a:gridCol w="208280">
                  <a:extLst>
                    <a:ext uri="{9D8B030D-6E8A-4147-A177-3AD203B41FA5}">
                      <a16:colId xmlns:a16="http://schemas.microsoft.com/office/drawing/2014/main" val="1003958924"/>
                    </a:ext>
                  </a:extLst>
                </a:gridCol>
                <a:gridCol w="208280">
                  <a:extLst>
                    <a:ext uri="{9D8B030D-6E8A-4147-A177-3AD203B41FA5}">
                      <a16:colId xmlns:a16="http://schemas.microsoft.com/office/drawing/2014/main" val="2793500449"/>
                    </a:ext>
                  </a:extLst>
                </a:gridCol>
                <a:gridCol w="208280">
                  <a:extLst>
                    <a:ext uri="{9D8B030D-6E8A-4147-A177-3AD203B41FA5}">
                      <a16:colId xmlns:a16="http://schemas.microsoft.com/office/drawing/2014/main" val="1465247646"/>
                    </a:ext>
                  </a:extLst>
                </a:gridCol>
                <a:gridCol w="208280">
                  <a:extLst>
                    <a:ext uri="{9D8B030D-6E8A-4147-A177-3AD203B41FA5}">
                      <a16:colId xmlns:a16="http://schemas.microsoft.com/office/drawing/2014/main" val="2209548404"/>
                    </a:ext>
                  </a:extLst>
                </a:gridCol>
                <a:gridCol w="208280">
                  <a:extLst>
                    <a:ext uri="{9D8B030D-6E8A-4147-A177-3AD203B41FA5}">
                      <a16:colId xmlns:a16="http://schemas.microsoft.com/office/drawing/2014/main" val="379779343"/>
                    </a:ext>
                  </a:extLst>
                </a:gridCol>
                <a:gridCol w="208280">
                  <a:extLst>
                    <a:ext uri="{9D8B030D-6E8A-4147-A177-3AD203B41FA5}">
                      <a16:colId xmlns:a16="http://schemas.microsoft.com/office/drawing/2014/main" val="3241698108"/>
                    </a:ext>
                  </a:extLst>
                </a:gridCol>
                <a:gridCol w="208280">
                  <a:extLst>
                    <a:ext uri="{9D8B030D-6E8A-4147-A177-3AD203B41FA5}">
                      <a16:colId xmlns:a16="http://schemas.microsoft.com/office/drawing/2014/main" val="1768213853"/>
                    </a:ext>
                  </a:extLst>
                </a:gridCol>
                <a:gridCol w="208280">
                  <a:extLst>
                    <a:ext uri="{9D8B030D-6E8A-4147-A177-3AD203B41FA5}">
                      <a16:colId xmlns:a16="http://schemas.microsoft.com/office/drawing/2014/main" val="945638497"/>
                    </a:ext>
                  </a:extLst>
                </a:gridCol>
                <a:gridCol w="208280">
                  <a:extLst>
                    <a:ext uri="{9D8B030D-6E8A-4147-A177-3AD203B41FA5}">
                      <a16:colId xmlns:a16="http://schemas.microsoft.com/office/drawing/2014/main" val="1304553065"/>
                    </a:ext>
                  </a:extLst>
                </a:gridCol>
                <a:gridCol w="208280">
                  <a:extLst>
                    <a:ext uri="{9D8B030D-6E8A-4147-A177-3AD203B41FA5}">
                      <a16:colId xmlns:a16="http://schemas.microsoft.com/office/drawing/2014/main" val="2662435804"/>
                    </a:ext>
                  </a:extLst>
                </a:gridCol>
                <a:gridCol w="208280">
                  <a:extLst>
                    <a:ext uri="{9D8B030D-6E8A-4147-A177-3AD203B41FA5}">
                      <a16:colId xmlns:a16="http://schemas.microsoft.com/office/drawing/2014/main" val="1129765255"/>
                    </a:ext>
                  </a:extLst>
                </a:gridCol>
                <a:gridCol w="208280">
                  <a:extLst>
                    <a:ext uri="{9D8B030D-6E8A-4147-A177-3AD203B41FA5}">
                      <a16:colId xmlns:a16="http://schemas.microsoft.com/office/drawing/2014/main" val="1149774093"/>
                    </a:ext>
                  </a:extLst>
                </a:gridCol>
                <a:gridCol w="208280">
                  <a:extLst>
                    <a:ext uri="{9D8B030D-6E8A-4147-A177-3AD203B41FA5}">
                      <a16:colId xmlns:a16="http://schemas.microsoft.com/office/drawing/2014/main" val="3913738739"/>
                    </a:ext>
                  </a:extLst>
                </a:gridCol>
                <a:gridCol w="208280">
                  <a:extLst>
                    <a:ext uri="{9D8B030D-6E8A-4147-A177-3AD203B41FA5}">
                      <a16:colId xmlns:a16="http://schemas.microsoft.com/office/drawing/2014/main" val="943653088"/>
                    </a:ext>
                  </a:extLst>
                </a:gridCol>
                <a:gridCol w="208280">
                  <a:extLst>
                    <a:ext uri="{9D8B030D-6E8A-4147-A177-3AD203B41FA5}">
                      <a16:colId xmlns:a16="http://schemas.microsoft.com/office/drawing/2014/main" val="3441724175"/>
                    </a:ext>
                  </a:extLst>
                </a:gridCol>
                <a:gridCol w="208280">
                  <a:extLst>
                    <a:ext uri="{9D8B030D-6E8A-4147-A177-3AD203B41FA5}">
                      <a16:colId xmlns:a16="http://schemas.microsoft.com/office/drawing/2014/main" val="4241954164"/>
                    </a:ext>
                  </a:extLst>
                </a:gridCol>
                <a:gridCol w="208280">
                  <a:extLst>
                    <a:ext uri="{9D8B030D-6E8A-4147-A177-3AD203B41FA5}">
                      <a16:colId xmlns:a16="http://schemas.microsoft.com/office/drawing/2014/main" val="4238060992"/>
                    </a:ext>
                  </a:extLst>
                </a:gridCol>
                <a:gridCol w="208280">
                  <a:extLst>
                    <a:ext uri="{9D8B030D-6E8A-4147-A177-3AD203B41FA5}">
                      <a16:colId xmlns:a16="http://schemas.microsoft.com/office/drawing/2014/main" val="3729368416"/>
                    </a:ext>
                  </a:extLst>
                </a:gridCol>
                <a:gridCol w="208280">
                  <a:extLst>
                    <a:ext uri="{9D8B030D-6E8A-4147-A177-3AD203B41FA5}">
                      <a16:colId xmlns:a16="http://schemas.microsoft.com/office/drawing/2014/main" val="4003014169"/>
                    </a:ext>
                  </a:extLst>
                </a:gridCol>
                <a:gridCol w="208280">
                  <a:extLst>
                    <a:ext uri="{9D8B030D-6E8A-4147-A177-3AD203B41FA5}">
                      <a16:colId xmlns:a16="http://schemas.microsoft.com/office/drawing/2014/main" val="854005344"/>
                    </a:ext>
                  </a:extLst>
                </a:gridCol>
                <a:gridCol w="208280">
                  <a:extLst>
                    <a:ext uri="{9D8B030D-6E8A-4147-A177-3AD203B41FA5}">
                      <a16:colId xmlns:a16="http://schemas.microsoft.com/office/drawing/2014/main" val="185235014"/>
                    </a:ext>
                  </a:extLst>
                </a:gridCol>
                <a:gridCol w="208280">
                  <a:extLst>
                    <a:ext uri="{9D8B030D-6E8A-4147-A177-3AD203B41FA5}">
                      <a16:colId xmlns:a16="http://schemas.microsoft.com/office/drawing/2014/main" val="1913606669"/>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tc>
                  <a:txBody>
                    <a:bodyPr/>
                    <a:lstStyle/>
                    <a:p>
                      <a:r>
                        <a:rPr lang="en-US" dirty="0"/>
                        <a:t>11</a:t>
                      </a:r>
                    </a:p>
                  </a:txBody>
                  <a:tcPr/>
                </a:tc>
                <a:tc>
                  <a:txBody>
                    <a:bodyPr/>
                    <a:lstStyle/>
                    <a:p>
                      <a:r>
                        <a:rPr lang="en-US" dirty="0"/>
                        <a:t>12</a:t>
                      </a:r>
                    </a:p>
                  </a:txBody>
                  <a:tcPr/>
                </a:tc>
                <a:tc>
                  <a:txBody>
                    <a:bodyPr/>
                    <a:lstStyle/>
                    <a:p>
                      <a:r>
                        <a:rPr lang="en-US" dirty="0"/>
                        <a:t>13</a:t>
                      </a:r>
                    </a:p>
                  </a:txBody>
                  <a:tcPr/>
                </a:tc>
                <a:tc>
                  <a:txBody>
                    <a:bodyPr/>
                    <a:lstStyle/>
                    <a:p>
                      <a:r>
                        <a:rPr lang="en-US" dirty="0"/>
                        <a:t>14</a:t>
                      </a:r>
                    </a:p>
                  </a:txBody>
                  <a:tcPr/>
                </a:tc>
                <a:tc>
                  <a:txBody>
                    <a:bodyPr/>
                    <a:lstStyle/>
                    <a:p>
                      <a:r>
                        <a:rPr lang="en-US" dirty="0"/>
                        <a:t>15</a:t>
                      </a:r>
                    </a:p>
                  </a:txBody>
                  <a:tcPr/>
                </a:tc>
                <a:tc>
                  <a:txBody>
                    <a:bodyPr/>
                    <a:lstStyle/>
                    <a:p>
                      <a:r>
                        <a:rPr lang="en-US" dirty="0"/>
                        <a:t>16</a:t>
                      </a:r>
                    </a:p>
                  </a:txBody>
                  <a:tcPr/>
                </a:tc>
                <a:tc>
                  <a:txBody>
                    <a:bodyPr/>
                    <a:lstStyle/>
                    <a:p>
                      <a:r>
                        <a:rPr lang="en-US" dirty="0"/>
                        <a:t>17</a:t>
                      </a:r>
                    </a:p>
                  </a:txBody>
                  <a:tcPr/>
                </a:tc>
                <a:tc>
                  <a:txBody>
                    <a:bodyPr/>
                    <a:lstStyle/>
                    <a:p>
                      <a:r>
                        <a:rPr lang="en-US" dirty="0"/>
                        <a:t>18</a:t>
                      </a:r>
                    </a:p>
                  </a:txBody>
                  <a:tcPr/>
                </a:tc>
                <a:tc>
                  <a:txBody>
                    <a:bodyPr/>
                    <a:lstStyle/>
                    <a:p>
                      <a:r>
                        <a:rPr lang="en-US" dirty="0"/>
                        <a:t>19</a:t>
                      </a:r>
                    </a:p>
                  </a:txBody>
                  <a:tcPr/>
                </a:tc>
                <a:tc>
                  <a:txBody>
                    <a:bodyPr/>
                    <a:lstStyle/>
                    <a:p>
                      <a:r>
                        <a:rPr lang="en-US" dirty="0"/>
                        <a:t>20</a:t>
                      </a:r>
                    </a:p>
                  </a:txBody>
                  <a:tcPr/>
                </a:tc>
                <a:tc>
                  <a:txBody>
                    <a:bodyPr/>
                    <a:lstStyle/>
                    <a:p>
                      <a:r>
                        <a:rPr lang="en-US" dirty="0"/>
                        <a:t>21</a:t>
                      </a:r>
                    </a:p>
                  </a:txBody>
                  <a:tcPr/>
                </a:tc>
                <a:tc>
                  <a:txBody>
                    <a:bodyPr/>
                    <a:lstStyle/>
                    <a:p>
                      <a:r>
                        <a:rPr lang="en-US" dirty="0"/>
                        <a:t>22</a:t>
                      </a:r>
                    </a:p>
                  </a:txBody>
                  <a:tcPr/>
                </a:tc>
                <a:tc>
                  <a:txBody>
                    <a:bodyPr/>
                    <a:lstStyle/>
                    <a:p>
                      <a:r>
                        <a:rPr lang="en-US" dirty="0"/>
                        <a:t>23</a:t>
                      </a:r>
                    </a:p>
                  </a:txBody>
                  <a:tcPr/>
                </a:tc>
                <a:tc>
                  <a:txBody>
                    <a:bodyPr/>
                    <a:lstStyle/>
                    <a:p>
                      <a:r>
                        <a:rPr lang="en-US" dirty="0"/>
                        <a:t>24</a:t>
                      </a:r>
                    </a:p>
                  </a:txBody>
                  <a:tcPr/>
                </a:tc>
                <a:tc>
                  <a:txBody>
                    <a:bodyPr/>
                    <a:lstStyle/>
                    <a:p>
                      <a:r>
                        <a:rPr lang="en-US" dirty="0"/>
                        <a:t>25</a:t>
                      </a:r>
                    </a:p>
                  </a:txBody>
                  <a:tcPr/>
                </a:tc>
                <a:tc>
                  <a:txBody>
                    <a:bodyPr/>
                    <a:lstStyle/>
                    <a:p>
                      <a:r>
                        <a:rPr lang="en-US" dirty="0"/>
                        <a:t>26</a:t>
                      </a:r>
                    </a:p>
                  </a:txBody>
                  <a:tcPr/>
                </a:tc>
                <a:tc>
                  <a:txBody>
                    <a:bodyPr/>
                    <a:lstStyle/>
                    <a:p>
                      <a:r>
                        <a:rPr lang="en-US" dirty="0"/>
                        <a:t>27</a:t>
                      </a:r>
                    </a:p>
                  </a:txBody>
                  <a:tcPr/>
                </a:tc>
                <a:tc>
                  <a:txBody>
                    <a:bodyPr/>
                    <a:lstStyle/>
                    <a:p>
                      <a:r>
                        <a:rPr lang="en-US" dirty="0"/>
                        <a:t>28</a:t>
                      </a:r>
                    </a:p>
                  </a:txBody>
                  <a:tcPr/>
                </a:tc>
                <a:tc>
                  <a:txBody>
                    <a:bodyPr/>
                    <a:lstStyle/>
                    <a:p>
                      <a:r>
                        <a:rPr lang="en-US" dirty="0"/>
                        <a:t>29</a:t>
                      </a:r>
                    </a:p>
                  </a:txBody>
                  <a:tcPr/>
                </a:tc>
                <a:tc>
                  <a:txBody>
                    <a:bodyPr/>
                    <a:lstStyle/>
                    <a:p>
                      <a:r>
                        <a:rPr lang="en-US" dirty="0"/>
                        <a:t>30</a:t>
                      </a:r>
                    </a:p>
                  </a:txBody>
                  <a:tcPr/>
                </a:tc>
                <a:tc>
                  <a:txBody>
                    <a:bodyPr/>
                    <a:lstStyle/>
                    <a:p>
                      <a:r>
                        <a:rPr lang="en-US" dirty="0"/>
                        <a:t>31</a:t>
                      </a:r>
                    </a:p>
                  </a:txBody>
                  <a:tcPr/>
                </a:tc>
                <a:tc>
                  <a:txBody>
                    <a:bodyPr/>
                    <a:lstStyle/>
                    <a:p>
                      <a:r>
                        <a:rPr lang="en-US" dirty="0"/>
                        <a:t>32</a:t>
                      </a:r>
                    </a:p>
                  </a:txBody>
                  <a:tcPr/>
                </a:tc>
                <a:tc>
                  <a:txBody>
                    <a:bodyPr/>
                    <a:lstStyle/>
                    <a:p>
                      <a:r>
                        <a:rPr lang="en-US" dirty="0"/>
                        <a:t>33</a:t>
                      </a:r>
                    </a:p>
                  </a:txBody>
                  <a:tcPr/>
                </a:tc>
                <a:tc>
                  <a:txBody>
                    <a:bodyPr/>
                    <a:lstStyle/>
                    <a:p>
                      <a:r>
                        <a:rPr lang="en-US" dirty="0"/>
                        <a:t>34</a:t>
                      </a:r>
                    </a:p>
                  </a:txBody>
                  <a:tcPr/>
                </a:tc>
                <a:tc>
                  <a:txBody>
                    <a:bodyPr/>
                    <a:lstStyle/>
                    <a:p>
                      <a:r>
                        <a:rPr lang="en-US" dirty="0"/>
                        <a:t>35</a:t>
                      </a:r>
                    </a:p>
                  </a:txBody>
                  <a:tcPr/>
                </a:tc>
                <a:tc>
                  <a:txBody>
                    <a:bodyPr/>
                    <a:lstStyle/>
                    <a:p>
                      <a:r>
                        <a:rPr lang="en-US" dirty="0"/>
                        <a:t>36</a:t>
                      </a:r>
                    </a:p>
                  </a:txBody>
                  <a:tcPr/>
                </a:tc>
                <a:tc>
                  <a:txBody>
                    <a:bodyPr/>
                    <a:lstStyle/>
                    <a:p>
                      <a:r>
                        <a:rPr lang="en-US" dirty="0"/>
                        <a:t>37</a:t>
                      </a:r>
                    </a:p>
                  </a:txBody>
                  <a:tcPr/>
                </a:tc>
                <a:tc>
                  <a:txBody>
                    <a:bodyPr/>
                    <a:lstStyle/>
                    <a:p>
                      <a:r>
                        <a:rPr lang="en-US" dirty="0"/>
                        <a:t>38</a:t>
                      </a:r>
                    </a:p>
                  </a:txBody>
                  <a:tcPr/>
                </a:tc>
                <a:tc>
                  <a:txBody>
                    <a:bodyPr/>
                    <a:lstStyle/>
                    <a:p>
                      <a:r>
                        <a:rPr lang="en-US" dirty="0"/>
                        <a:t>39</a:t>
                      </a:r>
                    </a:p>
                  </a:txBody>
                  <a:tcPr/>
                </a:tc>
                <a:tc>
                  <a:txBody>
                    <a:bodyPr/>
                    <a:lstStyle/>
                    <a:p>
                      <a:r>
                        <a:rPr lang="en-US" dirty="0"/>
                        <a:t>40</a:t>
                      </a:r>
                    </a:p>
                  </a:txBody>
                  <a:tcPr/>
                </a:tc>
                <a:tc>
                  <a:txBody>
                    <a:bodyPr/>
                    <a:lstStyle/>
                    <a:p>
                      <a:r>
                        <a:rPr lang="en-US" dirty="0"/>
                        <a:t>41</a:t>
                      </a:r>
                    </a:p>
                  </a:txBody>
                  <a:tcPr/>
                </a:tc>
                <a:tc>
                  <a:txBody>
                    <a:bodyPr/>
                    <a:lstStyle/>
                    <a:p>
                      <a:r>
                        <a:rPr lang="en-US" dirty="0"/>
                        <a:t>42</a:t>
                      </a:r>
                    </a:p>
                  </a:txBody>
                  <a:tcPr/>
                </a:tc>
                <a:tc>
                  <a:txBody>
                    <a:bodyPr/>
                    <a:lstStyle/>
                    <a:p>
                      <a:r>
                        <a:rPr lang="en-US" dirty="0"/>
                        <a:t>43</a:t>
                      </a:r>
                    </a:p>
                  </a:txBody>
                  <a:tcPr/>
                </a:tc>
                <a:tc>
                  <a:txBody>
                    <a:bodyPr/>
                    <a:lstStyle/>
                    <a:p>
                      <a:r>
                        <a:rPr lang="en-US" dirty="0"/>
                        <a:t>44</a:t>
                      </a:r>
                    </a:p>
                  </a:txBody>
                  <a:tcPr/>
                </a:tc>
                <a:tc>
                  <a:txBody>
                    <a:bodyPr/>
                    <a:lstStyle/>
                    <a:p>
                      <a:r>
                        <a:rPr lang="en-US" dirty="0"/>
                        <a:t>45</a:t>
                      </a:r>
                    </a:p>
                  </a:txBody>
                  <a:tcPr/>
                </a:tc>
                <a:tc>
                  <a:txBody>
                    <a:bodyPr/>
                    <a:lstStyle/>
                    <a:p>
                      <a:r>
                        <a:rPr lang="en-US" dirty="0"/>
                        <a:t>46</a:t>
                      </a:r>
                    </a:p>
                  </a:txBody>
                  <a:tcPr/>
                </a:tc>
                <a:tc>
                  <a:txBody>
                    <a:bodyPr/>
                    <a:lstStyle/>
                    <a:p>
                      <a:r>
                        <a:rPr lang="en-US" dirty="0"/>
                        <a:t>47</a:t>
                      </a:r>
                    </a:p>
                  </a:txBody>
                  <a:tcPr/>
                </a:tc>
                <a:tc>
                  <a:txBody>
                    <a:bodyPr/>
                    <a:lstStyle/>
                    <a:p>
                      <a:r>
                        <a:rPr lang="en-US" dirty="0"/>
                        <a:t>48</a:t>
                      </a:r>
                    </a:p>
                  </a:txBody>
                  <a:tcPr/>
                </a:tc>
                <a:tc>
                  <a:txBody>
                    <a:bodyPr/>
                    <a:lstStyle/>
                    <a:p>
                      <a:r>
                        <a:rPr lang="en-US" dirty="0"/>
                        <a:t>49</a:t>
                      </a:r>
                    </a:p>
                  </a:txBody>
                  <a:tcPr/>
                </a:tc>
                <a:tc>
                  <a:txBody>
                    <a:bodyPr/>
                    <a:lstStyle/>
                    <a:p>
                      <a:r>
                        <a:rPr lang="en-US" dirty="0"/>
                        <a:t>50</a:t>
                      </a:r>
                    </a:p>
                  </a:txBody>
                  <a:tcPr/>
                </a:tc>
                <a:extLst>
                  <a:ext uri="{0D108BD9-81ED-4DB2-BD59-A6C34878D82A}">
                    <a16:rowId xmlns:a16="http://schemas.microsoft.com/office/drawing/2014/main" val="2793960841"/>
                  </a:ext>
                </a:extLst>
              </a:tr>
              <a:tr h="370840">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a:t>1</a:t>
                      </a:r>
                      <a:endParaRPr lang="en-US" dirty="0"/>
                    </a:p>
                  </a:txBody>
                  <a:tcPr/>
                </a:tc>
                <a:tc>
                  <a:txBody>
                    <a:bodyPr/>
                    <a:lstStyle/>
                    <a:p>
                      <a:endParaRPr lang="en-US" dirty="0"/>
                    </a:p>
                  </a:txBody>
                  <a:tcPr/>
                </a:tc>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71086490"/>
                  </a:ext>
                </a:extLst>
              </a:tr>
              <a:tr h="370840">
                <a:tc>
                  <a:txBody>
                    <a:bodyPr/>
                    <a:lstStyle/>
                    <a:p>
                      <a:endParaRPr lang="en-US"/>
                    </a:p>
                  </a:txBody>
                  <a:tcPr/>
                </a:tc>
                <a:tc>
                  <a:txBody>
                    <a:bodyPr/>
                    <a:lstStyle/>
                    <a:p>
                      <a:endParaRPr lang="en-US"/>
                    </a:p>
                  </a:txBody>
                  <a:tcPr/>
                </a:tc>
                <a:tc>
                  <a:txBody>
                    <a:bodyPr/>
                    <a:lstStyle/>
                    <a:p>
                      <a:r>
                        <a:rPr lang="en-US" dirty="0"/>
                        <a:t>1</a:t>
                      </a:r>
                    </a:p>
                  </a:txBody>
                  <a:tcPr/>
                </a:tc>
                <a:tc>
                  <a:txBody>
                    <a:bodyPr/>
                    <a:lstStyle/>
                    <a:p>
                      <a:endParaRPr lang="en-US" dirty="0"/>
                    </a:p>
                  </a:txBody>
                  <a:tcPr/>
                </a:tc>
                <a:tc>
                  <a:txBody>
                    <a:bodyPr/>
                    <a:lstStyle/>
                    <a:p>
                      <a:r>
                        <a:rPr lang="en-US" dirty="0"/>
                        <a:t>1</a:t>
                      </a:r>
                    </a:p>
                  </a:txBody>
                  <a:tcPr/>
                </a:tc>
                <a:tc>
                  <a:txBody>
                    <a:bodyPr/>
                    <a:lstStyle/>
                    <a:p>
                      <a:r>
                        <a:rPr lang="en-US" dirty="0"/>
                        <a:t>2</a:t>
                      </a:r>
                    </a:p>
                  </a:txBody>
                  <a:tcPr/>
                </a:tc>
                <a:tc>
                  <a:txBody>
                    <a:bodyPr/>
                    <a:lstStyle/>
                    <a:p>
                      <a:endParaRPr lang="en-US" dirty="0"/>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40050470"/>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468450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18366346"/>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9120342"/>
                  </a:ext>
                </a:extLst>
              </a:tr>
            </a:tbl>
          </a:graphicData>
        </a:graphic>
      </p:graphicFrame>
      <p:graphicFrame>
        <p:nvGraphicFramePr>
          <p:cNvPr id="8" name="Table 7">
            <a:extLst>
              <a:ext uri="{FF2B5EF4-FFF2-40B4-BE49-F238E27FC236}">
                <a16:creationId xmlns:a16="http://schemas.microsoft.com/office/drawing/2014/main" id="{35FD9E18-7800-FE4F-9A91-A41B408BCF02}"/>
              </a:ext>
            </a:extLst>
          </p:cNvPr>
          <p:cNvGraphicFramePr>
            <a:graphicFrameLocks noGrp="1"/>
          </p:cNvGraphicFramePr>
          <p:nvPr/>
        </p:nvGraphicFramePr>
        <p:xfrm>
          <a:off x="2281382" y="4784244"/>
          <a:ext cx="8128002" cy="1854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974378155"/>
                    </a:ext>
                  </a:extLst>
                </a:gridCol>
                <a:gridCol w="1354667">
                  <a:extLst>
                    <a:ext uri="{9D8B030D-6E8A-4147-A177-3AD203B41FA5}">
                      <a16:colId xmlns:a16="http://schemas.microsoft.com/office/drawing/2014/main" val="1433975822"/>
                    </a:ext>
                  </a:extLst>
                </a:gridCol>
                <a:gridCol w="1354667">
                  <a:extLst>
                    <a:ext uri="{9D8B030D-6E8A-4147-A177-3AD203B41FA5}">
                      <a16:colId xmlns:a16="http://schemas.microsoft.com/office/drawing/2014/main" val="353940655"/>
                    </a:ext>
                  </a:extLst>
                </a:gridCol>
                <a:gridCol w="1354667">
                  <a:extLst>
                    <a:ext uri="{9D8B030D-6E8A-4147-A177-3AD203B41FA5}">
                      <a16:colId xmlns:a16="http://schemas.microsoft.com/office/drawing/2014/main" val="85569439"/>
                    </a:ext>
                  </a:extLst>
                </a:gridCol>
                <a:gridCol w="1354667">
                  <a:extLst>
                    <a:ext uri="{9D8B030D-6E8A-4147-A177-3AD203B41FA5}">
                      <a16:colId xmlns:a16="http://schemas.microsoft.com/office/drawing/2014/main" val="3492148010"/>
                    </a:ext>
                  </a:extLst>
                </a:gridCol>
                <a:gridCol w="1354667">
                  <a:extLst>
                    <a:ext uri="{9D8B030D-6E8A-4147-A177-3AD203B41FA5}">
                      <a16:colId xmlns:a16="http://schemas.microsoft.com/office/drawing/2014/main" val="1017512020"/>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extLst>
                  <a:ext uri="{0D108BD9-81ED-4DB2-BD59-A6C34878D82A}">
                    <a16:rowId xmlns:a16="http://schemas.microsoft.com/office/drawing/2014/main" val="1497476465"/>
                  </a:ext>
                </a:extLst>
              </a:tr>
              <a:tr h="370840">
                <a:tc>
                  <a:txBody>
                    <a:bodyPr/>
                    <a:lstStyle/>
                    <a:p>
                      <a:pPr algn="ctr"/>
                      <a:r>
                        <a:rPr lang="en-US" dirty="0"/>
                        <a:t>A</a:t>
                      </a:r>
                    </a:p>
                  </a:txBody>
                  <a:tcPr/>
                </a:tc>
                <a:tc>
                  <a:txBody>
                    <a:bodyPr/>
                    <a:lstStyle/>
                    <a:p>
                      <a:pPr algn="ctr"/>
                      <a:r>
                        <a:rPr lang="en-US" dirty="0"/>
                        <a:t>10</a:t>
                      </a:r>
                    </a:p>
                  </a:txBody>
                  <a:tcPr/>
                </a:tc>
                <a:tc>
                  <a:txBody>
                    <a:bodyPr/>
                    <a:lstStyle/>
                    <a:p>
                      <a:pPr algn="ctr"/>
                      <a:r>
                        <a:rPr lang="en-US" dirty="0"/>
                        <a:t>0</a:t>
                      </a:r>
                    </a:p>
                  </a:txBody>
                  <a:tcPr/>
                </a:tc>
                <a:tc>
                  <a:txBody>
                    <a:bodyPr/>
                    <a:lstStyle/>
                    <a:p>
                      <a:pPr algn="ctr"/>
                      <a:r>
                        <a:rPr lang="en-US" dirty="0"/>
                        <a:t>4</a:t>
                      </a:r>
                    </a:p>
                  </a:txBody>
                  <a:tcPr/>
                </a:tc>
                <a:tc>
                  <a:txBody>
                    <a:bodyPr/>
                    <a:lstStyle/>
                    <a:p>
                      <a:pPr algn="ctr"/>
                      <a:r>
                        <a:rPr lang="en-US" dirty="0"/>
                        <a:t>6</a:t>
                      </a:r>
                    </a:p>
                  </a:txBody>
                  <a:tcPr/>
                </a:tc>
                <a:tc>
                  <a:txBody>
                    <a:bodyPr/>
                    <a:lstStyle/>
                    <a:p>
                      <a:pPr algn="ctr"/>
                      <a:r>
                        <a:rPr lang="en-US" dirty="0"/>
                        <a:t>8</a:t>
                      </a:r>
                    </a:p>
                  </a:txBody>
                  <a:tcPr/>
                </a:tc>
                <a:extLst>
                  <a:ext uri="{0D108BD9-81ED-4DB2-BD59-A6C34878D82A}">
                    <a16:rowId xmlns:a16="http://schemas.microsoft.com/office/drawing/2014/main" val="2758971630"/>
                  </a:ext>
                </a:extLst>
              </a:tr>
              <a:tr h="370840">
                <a:tc>
                  <a:txBody>
                    <a:bodyPr/>
                    <a:lstStyle/>
                    <a:p>
                      <a:pPr algn="ctr"/>
                      <a:r>
                        <a:rPr lang="en-US" dirty="0"/>
                        <a:t>C</a:t>
                      </a:r>
                    </a:p>
                  </a:txBody>
                  <a:tcPr/>
                </a:tc>
                <a:tc>
                  <a:txBody>
                    <a:bodyPr/>
                    <a:lstStyle/>
                    <a:p>
                      <a:pPr algn="ctr"/>
                      <a:r>
                        <a:rPr lang="en-US" dirty="0"/>
                        <a:t>2</a:t>
                      </a:r>
                    </a:p>
                  </a:txBody>
                  <a:tcPr/>
                </a:tc>
                <a:tc>
                  <a:txBody>
                    <a:bodyPr/>
                    <a:lstStyle/>
                    <a:p>
                      <a:pPr algn="ctr"/>
                      <a:r>
                        <a:rPr lang="en-US" dirty="0"/>
                        <a:t>7</a:t>
                      </a:r>
                    </a:p>
                  </a:txBody>
                  <a:tcPr/>
                </a:tc>
                <a:tc>
                  <a:txBody>
                    <a:bodyPr/>
                    <a:lstStyle/>
                    <a:p>
                      <a:pPr algn="ctr"/>
                      <a:r>
                        <a:rPr lang="en-US" dirty="0"/>
                        <a:t>4</a:t>
                      </a:r>
                    </a:p>
                  </a:txBody>
                  <a:tcPr/>
                </a:tc>
                <a:tc>
                  <a:txBody>
                    <a:bodyPr/>
                    <a:lstStyle/>
                    <a:p>
                      <a:pPr algn="ctr"/>
                      <a:r>
                        <a:rPr lang="en-US" dirty="0"/>
                        <a:t>8</a:t>
                      </a:r>
                    </a:p>
                  </a:txBody>
                  <a:tcPr/>
                </a:tc>
                <a:tc>
                  <a:txBody>
                    <a:bodyPr/>
                    <a:lstStyle/>
                    <a:p>
                      <a:pPr algn="ctr"/>
                      <a:r>
                        <a:rPr lang="en-US" dirty="0"/>
                        <a:t>5</a:t>
                      </a:r>
                    </a:p>
                  </a:txBody>
                  <a:tcPr/>
                </a:tc>
                <a:extLst>
                  <a:ext uri="{0D108BD9-81ED-4DB2-BD59-A6C34878D82A}">
                    <a16:rowId xmlns:a16="http://schemas.microsoft.com/office/drawing/2014/main" val="2247186616"/>
                  </a:ext>
                </a:extLst>
              </a:tr>
              <a:tr h="370840">
                <a:tc>
                  <a:txBody>
                    <a:bodyPr/>
                    <a:lstStyle/>
                    <a:p>
                      <a:pPr algn="ctr"/>
                      <a:r>
                        <a:rPr lang="en-US" dirty="0"/>
                        <a:t>G</a:t>
                      </a:r>
                    </a:p>
                  </a:txBody>
                  <a:tcPr/>
                </a:tc>
                <a:tc>
                  <a:txBody>
                    <a:bodyPr/>
                    <a:lstStyle/>
                    <a:p>
                      <a:pPr algn="ctr"/>
                      <a:r>
                        <a:rPr lang="en-US" dirty="0"/>
                        <a:t>5</a:t>
                      </a:r>
                    </a:p>
                  </a:txBody>
                  <a:tcPr/>
                </a:tc>
                <a:tc>
                  <a:txBody>
                    <a:bodyPr/>
                    <a:lstStyle/>
                    <a:p>
                      <a:pPr algn="ctr"/>
                      <a:r>
                        <a:rPr lang="en-US" dirty="0"/>
                        <a:t>3</a:t>
                      </a:r>
                    </a:p>
                  </a:txBody>
                  <a:tcPr/>
                </a:tc>
                <a:tc>
                  <a:txBody>
                    <a:bodyPr/>
                    <a:lstStyle/>
                    <a:p>
                      <a:pPr algn="ctr"/>
                      <a:r>
                        <a:rPr lang="en-US" dirty="0"/>
                        <a:t>7</a:t>
                      </a:r>
                    </a:p>
                  </a:txBody>
                  <a:tcPr/>
                </a:tc>
                <a:tc>
                  <a:txBody>
                    <a:bodyPr/>
                    <a:lstStyle/>
                    <a:p>
                      <a:pPr algn="ctr"/>
                      <a:r>
                        <a:rPr lang="en-US" dirty="0"/>
                        <a:t>10</a:t>
                      </a:r>
                    </a:p>
                  </a:txBody>
                  <a:tcPr/>
                </a:tc>
                <a:tc>
                  <a:txBody>
                    <a:bodyPr/>
                    <a:lstStyle/>
                    <a:p>
                      <a:pPr algn="ctr"/>
                      <a:r>
                        <a:rPr lang="en-US" dirty="0"/>
                        <a:t>0</a:t>
                      </a:r>
                    </a:p>
                  </a:txBody>
                  <a:tcPr/>
                </a:tc>
                <a:extLst>
                  <a:ext uri="{0D108BD9-81ED-4DB2-BD59-A6C34878D82A}">
                    <a16:rowId xmlns:a16="http://schemas.microsoft.com/office/drawing/2014/main" val="3242974345"/>
                  </a:ext>
                </a:extLst>
              </a:tr>
              <a:tr h="370840">
                <a:tc>
                  <a:txBody>
                    <a:bodyPr/>
                    <a:lstStyle/>
                    <a:p>
                      <a:pPr algn="ctr"/>
                      <a:r>
                        <a:rPr lang="en-US" dirty="0"/>
                        <a:t>T</a:t>
                      </a:r>
                    </a:p>
                  </a:txBody>
                  <a:tcPr/>
                </a:tc>
                <a:tc>
                  <a:txBody>
                    <a:bodyPr/>
                    <a:lstStyle/>
                    <a:p>
                      <a:pPr algn="ctr"/>
                      <a:r>
                        <a:rPr lang="en-US" dirty="0"/>
                        <a:t>8</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5</a:t>
                      </a:r>
                    </a:p>
                  </a:txBody>
                  <a:tcPr/>
                </a:tc>
                <a:extLst>
                  <a:ext uri="{0D108BD9-81ED-4DB2-BD59-A6C34878D82A}">
                    <a16:rowId xmlns:a16="http://schemas.microsoft.com/office/drawing/2014/main" val="967363538"/>
                  </a:ext>
                </a:extLst>
              </a:tr>
            </a:tbl>
          </a:graphicData>
        </a:graphic>
      </p:graphicFrame>
      <p:sp>
        <p:nvSpPr>
          <p:cNvPr id="10" name="TextBox 9">
            <a:extLst>
              <a:ext uri="{FF2B5EF4-FFF2-40B4-BE49-F238E27FC236}">
                <a16:creationId xmlns:a16="http://schemas.microsoft.com/office/drawing/2014/main" id="{84165711-3B54-AC48-A559-CEEC39BB32C3}"/>
              </a:ext>
            </a:extLst>
          </p:cNvPr>
          <p:cNvSpPr txBox="1"/>
          <p:nvPr/>
        </p:nvSpPr>
        <p:spPr>
          <a:xfrm>
            <a:off x="4622800" y="1625600"/>
            <a:ext cx="1256947" cy="369332"/>
          </a:xfrm>
          <a:prstGeom prst="rect">
            <a:avLst/>
          </a:prstGeom>
          <a:noFill/>
        </p:spPr>
        <p:txBody>
          <a:bodyPr wrap="none" rtlCol="0">
            <a:spAutoFit/>
          </a:bodyPr>
          <a:lstStyle/>
          <a:p>
            <a:r>
              <a:rPr lang="en-US" dirty="0"/>
              <a:t>Motif score</a:t>
            </a:r>
          </a:p>
        </p:txBody>
      </p:sp>
      <p:sp>
        <p:nvSpPr>
          <p:cNvPr id="2" name="TextBox 1">
            <a:extLst>
              <a:ext uri="{FF2B5EF4-FFF2-40B4-BE49-F238E27FC236}">
                <a16:creationId xmlns:a16="http://schemas.microsoft.com/office/drawing/2014/main" id="{19DBBBB6-16F0-8EB8-D1A5-B89CDE6FDEBD}"/>
              </a:ext>
            </a:extLst>
          </p:cNvPr>
          <p:cNvSpPr txBox="1"/>
          <p:nvPr/>
        </p:nvSpPr>
        <p:spPr>
          <a:xfrm rot="16200000">
            <a:off x="-826956" y="3052800"/>
            <a:ext cx="2032000" cy="369332"/>
          </a:xfrm>
          <a:prstGeom prst="rect">
            <a:avLst/>
          </a:prstGeom>
          <a:noFill/>
        </p:spPr>
        <p:txBody>
          <a:bodyPr wrap="square" rtlCol="0">
            <a:spAutoFit/>
          </a:bodyPr>
          <a:lstStyle/>
          <a:p>
            <a:r>
              <a:rPr lang="en-US" dirty="0"/>
              <a:t>Position in motif</a:t>
            </a:r>
          </a:p>
        </p:txBody>
      </p:sp>
      <p:sp>
        <p:nvSpPr>
          <p:cNvPr id="3" name="TextBox 2">
            <a:extLst>
              <a:ext uri="{FF2B5EF4-FFF2-40B4-BE49-F238E27FC236}">
                <a16:creationId xmlns:a16="http://schemas.microsoft.com/office/drawing/2014/main" id="{2C0149DD-6E80-A2A9-5826-0F47D36DFFA2}"/>
              </a:ext>
            </a:extLst>
          </p:cNvPr>
          <p:cNvSpPr txBox="1"/>
          <p:nvPr/>
        </p:nvSpPr>
        <p:spPr>
          <a:xfrm>
            <a:off x="576470" y="2623933"/>
            <a:ext cx="301686" cy="1887696"/>
          </a:xfrm>
          <a:prstGeom prst="rect">
            <a:avLst/>
          </a:prstGeom>
          <a:noFill/>
        </p:spPr>
        <p:txBody>
          <a:bodyPr wrap="none" rtlCol="0">
            <a:spAutoFit/>
          </a:bodyPr>
          <a:lstStyle/>
          <a:p>
            <a:pPr>
              <a:spcAft>
                <a:spcPts val="800"/>
              </a:spcAft>
            </a:pPr>
            <a:r>
              <a:rPr lang="en-US" dirty="0"/>
              <a:t>1</a:t>
            </a:r>
          </a:p>
          <a:p>
            <a:pPr>
              <a:spcAft>
                <a:spcPts val="800"/>
              </a:spcAft>
            </a:pPr>
            <a:r>
              <a:rPr lang="en-US" dirty="0"/>
              <a:t>2</a:t>
            </a:r>
          </a:p>
          <a:p>
            <a:pPr>
              <a:spcAft>
                <a:spcPts val="800"/>
              </a:spcAft>
            </a:pPr>
            <a:r>
              <a:rPr lang="en-US" dirty="0"/>
              <a:t>3</a:t>
            </a:r>
          </a:p>
          <a:p>
            <a:pPr>
              <a:spcAft>
                <a:spcPts val="800"/>
              </a:spcAft>
            </a:pPr>
            <a:r>
              <a:rPr lang="en-US" dirty="0"/>
              <a:t>4</a:t>
            </a:r>
          </a:p>
          <a:p>
            <a:pPr>
              <a:spcAft>
                <a:spcPts val="800"/>
              </a:spcAft>
            </a:pPr>
            <a:r>
              <a:rPr lang="en-US" dirty="0"/>
              <a:t>5</a:t>
            </a:r>
          </a:p>
        </p:txBody>
      </p:sp>
    </p:spTree>
    <p:extLst>
      <p:ext uri="{BB962C8B-B14F-4D97-AF65-F5344CB8AC3E}">
        <p14:creationId xmlns:p14="http://schemas.microsoft.com/office/powerpoint/2010/main" val="3201369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0549C6-3D1C-9E4B-83C4-E53AF08960FA}"/>
              </a:ext>
            </a:extLst>
          </p:cNvPr>
          <p:cNvSpPr>
            <a:spLocks noGrp="1"/>
          </p:cNvSpPr>
          <p:nvPr>
            <p:ph type="title"/>
          </p:nvPr>
        </p:nvSpPr>
        <p:spPr/>
        <p:txBody>
          <a:bodyPr/>
          <a:lstStyle/>
          <a:p>
            <a:r>
              <a:rPr lang="en-US" dirty="0"/>
              <a:t>Dynamic programming for motif p-values</a:t>
            </a:r>
          </a:p>
        </p:txBody>
      </p:sp>
      <p:graphicFrame>
        <p:nvGraphicFramePr>
          <p:cNvPr id="7" name="Table 6">
            <a:extLst>
              <a:ext uri="{FF2B5EF4-FFF2-40B4-BE49-F238E27FC236}">
                <a16:creationId xmlns:a16="http://schemas.microsoft.com/office/drawing/2014/main" id="{D5F1E83F-506A-AF48-820F-E55F5A1C8941}"/>
              </a:ext>
            </a:extLst>
          </p:cNvPr>
          <p:cNvGraphicFramePr>
            <a:graphicFrameLocks noGrp="1"/>
          </p:cNvGraphicFramePr>
          <p:nvPr/>
        </p:nvGraphicFramePr>
        <p:xfrm>
          <a:off x="838200" y="1990326"/>
          <a:ext cx="10622280" cy="24942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837801029"/>
                    </a:ext>
                  </a:extLst>
                </a:gridCol>
                <a:gridCol w="208280">
                  <a:extLst>
                    <a:ext uri="{9D8B030D-6E8A-4147-A177-3AD203B41FA5}">
                      <a16:colId xmlns:a16="http://schemas.microsoft.com/office/drawing/2014/main" val="1130130640"/>
                    </a:ext>
                  </a:extLst>
                </a:gridCol>
                <a:gridCol w="208280">
                  <a:extLst>
                    <a:ext uri="{9D8B030D-6E8A-4147-A177-3AD203B41FA5}">
                      <a16:colId xmlns:a16="http://schemas.microsoft.com/office/drawing/2014/main" val="337414394"/>
                    </a:ext>
                  </a:extLst>
                </a:gridCol>
                <a:gridCol w="208280">
                  <a:extLst>
                    <a:ext uri="{9D8B030D-6E8A-4147-A177-3AD203B41FA5}">
                      <a16:colId xmlns:a16="http://schemas.microsoft.com/office/drawing/2014/main" val="2206553190"/>
                    </a:ext>
                  </a:extLst>
                </a:gridCol>
                <a:gridCol w="208280">
                  <a:extLst>
                    <a:ext uri="{9D8B030D-6E8A-4147-A177-3AD203B41FA5}">
                      <a16:colId xmlns:a16="http://schemas.microsoft.com/office/drawing/2014/main" val="2014990826"/>
                    </a:ext>
                  </a:extLst>
                </a:gridCol>
                <a:gridCol w="208280">
                  <a:extLst>
                    <a:ext uri="{9D8B030D-6E8A-4147-A177-3AD203B41FA5}">
                      <a16:colId xmlns:a16="http://schemas.microsoft.com/office/drawing/2014/main" val="543338469"/>
                    </a:ext>
                  </a:extLst>
                </a:gridCol>
                <a:gridCol w="208280">
                  <a:extLst>
                    <a:ext uri="{9D8B030D-6E8A-4147-A177-3AD203B41FA5}">
                      <a16:colId xmlns:a16="http://schemas.microsoft.com/office/drawing/2014/main" val="2688867937"/>
                    </a:ext>
                  </a:extLst>
                </a:gridCol>
                <a:gridCol w="208280">
                  <a:extLst>
                    <a:ext uri="{9D8B030D-6E8A-4147-A177-3AD203B41FA5}">
                      <a16:colId xmlns:a16="http://schemas.microsoft.com/office/drawing/2014/main" val="2490015476"/>
                    </a:ext>
                  </a:extLst>
                </a:gridCol>
                <a:gridCol w="208280">
                  <a:extLst>
                    <a:ext uri="{9D8B030D-6E8A-4147-A177-3AD203B41FA5}">
                      <a16:colId xmlns:a16="http://schemas.microsoft.com/office/drawing/2014/main" val="3303583791"/>
                    </a:ext>
                  </a:extLst>
                </a:gridCol>
                <a:gridCol w="208280">
                  <a:extLst>
                    <a:ext uri="{9D8B030D-6E8A-4147-A177-3AD203B41FA5}">
                      <a16:colId xmlns:a16="http://schemas.microsoft.com/office/drawing/2014/main" val="4154613999"/>
                    </a:ext>
                  </a:extLst>
                </a:gridCol>
                <a:gridCol w="208280">
                  <a:extLst>
                    <a:ext uri="{9D8B030D-6E8A-4147-A177-3AD203B41FA5}">
                      <a16:colId xmlns:a16="http://schemas.microsoft.com/office/drawing/2014/main" val="1378370502"/>
                    </a:ext>
                  </a:extLst>
                </a:gridCol>
                <a:gridCol w="208280">
                  <a:extLst>
                    <a:ext uri="{9D8B030D-6E8A-4147-A177-3AD203B41FA5}">
                      <a16:colId xmlns:a16="http://schemas.microsoft.com/office/drawing/2014/main" val="1921952693"/>
                    </a:ext>
                  </a:extLst>
                </a:gridCol>
                <a:gridCol w="208280">
                  <a:extLst>
                    <a:ext uri="{9D8B030D-6E8A-4147-A177-3AD203B41FA5}">
                      <a16:colId xmlns:a16="http://schemas.microsoft.com/office/drawing/2014/main" val="2725782867"/>
                    </a:ext>
                  </a:extLst>
                </a:gridCol>
                <a:gridCol w="208280">
                  <a:extLst>
                    <a:ext uri="{9D8B030D-6E8A-4147-A177-3AD203B41FA5}">
                      <a16:colId xmlns:a16="http://schemas.microsoft.com/office/drawing/2014/main" val="434203455"/>
                    </a:ext>
                  </a:extLst>
                </a:gridCol>
                <a:gridCol w="208280">
                  <a:extLst>
                    <a:ext uri="{9D8B030D-6E8A-4147-A177-3AD203B41FA5}">
                      <a16:colId xmlns:a16="http://schemas.microsoft.com/office/drawing/2014/main" val="1582041923"/>
                    </a:ext>
                  </a:extLst>
                </a:gridCol>
                <a:gridCol w="208280">
                  <a:extLst>
                    <a:ext uri="{9D8B030D-6E8A-4147-A177-3AD203B41FA5}">
                      <a16:colId xmlns:a16="http://schemas.microsoft.com/office/drawing/2014/main" val="4069350621"/>
                    </a:ext>
                  </a:extLst>
                </a:gridCol>
                <a:gridCol w="208280">
                  <a:extLst>
                    <a:ext uri="{9D8B030D-6E8A-4147-A177-3AD203B41FA5}">
                      <a16:colId xmlns:a16="http://schemas.microsoft.com/office/drawing/2014/main" val="3796759534"/>
                    </a:ext>
                  </a:extLst>
                </a:gridCol>
                <a:gridCol w="208280">
                  <a:extLst>
                    <a:ext uri="{9D8B030D-6E8A-4147-A177-3AD203B41FA5}">
                      <a16:colId xmlns:a16="http://schemas.microsoft.com/office/drawing/2014/main" val="37013869"/>
                    </a:ext>
                  </a:extLst>
                </a:gridCol>
                <a:gridCol w="208280">
                  <a:extLst>
                    <a:ext uri="{9D8B030D-6E8A-4147-A177-3AD203B41FA5}">
                      <a16:colId xmlns:a16="http://schemas.microsoft.com/office/drawing/2014/main" val="4237958116"/>
                    </a:ext>
                  </a:extLst>
                </a:gridCol>
                <a:gridCol w="208280">
                  <a:extLst>
                    <a:ext uri="{9D8B030D-6E8A-4147-A177-3AD203B41FA5}">
                      <a16:colId xmlns:a16="http://schemas.microsoft.com/office/drawing/2014/main" val="4100326859"/>
                    </a:ext>
                  </a:extLst>
                </a:gridCol>
                <a:gridCol w="208280">
                  <a:extLst>
                    <a:ext uri="{9D8B030D-6E8A-4147-A177-3AD203B41FA5}">
                      <a16:colId xmlns:a16="http://schemas.microsoft.com/office/drawing/2014/main" val="783130004"/>
                    </a:ext>
                  </a:extLst>
                </a:gridCol>
                <a:gridCol w="208280">
                  <a:extLst>
                    <a:ext uri="{9D8B030D-6E8A-4147-A177-3AD203B41FA5}">
                      <a16:colId xmlns:a16="http://schemas.microsoft.com/office/drawing/2014/main" val="4014905775"/>
                    </a:ext>
                  </a:extLst>
                </a:gridCol>
                <a:gridCol w="208280">
                  <a:extLst>
                    <a:ext uri="{9D8B030D-6E8A-4147-A177-3AD203B41FA5}">
                      <a16:colId xmlns:a16="http://schemas.microsoft.com/office/drawing/2014/main" val="3532781489"/>
                    </a:ext>
                  </a:extLst>
                </a:gridCol>
                <a:gridCol w="208280">
                  <a:extLst>
                    <a:ext uri="{9D8B030D-6E8A-4147-A177-3AD203B41FA5}">
                      <a16:colId xmlns:a16="http://schemas.microsoft.com/office/drawing/2014/main" val="2180044286"/>
                    </a:ext>
                  </a:extLst>
                </a:gridCol>
                <a:gridCol w="208280">
                  <a:extLst>
                    <a:ext uri="{9D8B030D-6E8A-4147-A177-3AD203B41FA5}">
                      <a16:colId xmlns:a16="http://schemas.microsoft.com/office/drawing/2014/main" val="54962889"/>
                    </a:ext>
                  </a:extLst>
                </a:gridCol>
                <a:gridCol w="208280">
                  <a:extLst>
                    <a:ext uri="{9D8B030D-6E8A-4147-A177-3AD203B41FA5}">
                      <a16:colId xmlns:a16="http://schemas.microsoft.com/office/drawing/2014/main" val="3465588258"/>
                    </a:ext>
                  </a:extLst>
                </a:gridCol>
                <a:gridCol w="208280">
                  <a:extLst>
                    <a:ext uri="{9D8B030D-6E8A-4147-A177-3AD203B41FA5}">
                      <a16:colId xmlns:a16="http://schemas.microsoft.com/office/drawing/2014/main" val="3217530528"/>
                    </a:ext>
                  </a:extLst>
                </a:gridCol>
                <a:gridCol w="208280">
                  <a:extLst>
                    <a:ext uri="{9D8B030D-6E8A-4147-A177-3AD203B41FA5}">
                      <a16:colId xmlns:a16="http://schemas.microsoft.com/office/drawing/2014/main" val="2579886863"/>
                    </a:ext>
                  </a:extLst>
                </a:gridCol>
                <a:gridCol w="208280">
                  <a:extLst>
                    <a:ext uri="{9D8B030D-6E8A-4147-A177-3AD203B41FA5}">
                      <a16:colId xmlns:a16="http://schemas.microsoft.com/office/drawing/2014/main" val="2276988309"/>
                    </a:ext>
                  </a:extLst>
                </a:gridCol>
                <a:gridCol w="208280">
                  <a:extLst>
                    <a:ext uri="{9D8B030D-6E8A-4147-A177-3AD203B41FA5}">
                      <a16:colId xmlns:a16="http://schemas.microsoft.com/office/drawing/2014/main" val="1003958924"/>
                    </a:ext>
                  </a:extLst>
                </a:gridCol>
                <a:gridCol w="208280">
                  <a:extLst>
                    <a:ext uri="{9D8B030D-6E8A-4147-A177-3AD203B41FA5}">
                      <a16:colId xmlns:a16="http://schemas.microsoft.com/office/drawing/2014/main" val="2793500449"/>
                    </a:ext>
                  </a:extLst>
                </a:gridCol>
                <a:gridCol w="208280">
                  <a:extLst>
                    <a:ext uri="{9D8B030D-6E8A-4147-A177-3AD203B41FA5}">
                      <a16:colId xmlns:a16="http://schemas.microsoft.com/office/drawing/2014/main" val="1465247646"/>
                    </a:ext>
                  </a:extLst>
                </a:gridCol>
                <a:gridCol w="208280">
                  <a:extLst>
                    <a:ext uri="{9D8B030D-6E8A-4147-A177-3AD203B41FA5}">
                      <a16:colId xmlns:a16="http://schemas.microsoft.com/office/drawing/2014/main" val="2209548404"/>
                    </a:ext>
                  </a:extLst>
                </a:gridCol>
                <a:gridCol w="208280">
                  <a:extLst>
                    <a:ext uri="{9D8B030D-6E8A-4147-A177-3AD203B41FA5}">
                      <a16:colId xmlns:a16="http://schemas.microsoft.com/office/drawing/2014/main" val="379779343"/>
                    </a:ext>
                  </a:extLst>
                </a:gridCol>
                <a:gridCol w="208280">
                  <a:extLst>
                    <a:ext uri="{9D8B030D-6E8A-4147-A177-3AD203B41FA5}">
                      <a16:colId xmlns:a16="http://schemas.microsoft.com/office/drawing/2014/main" val="3241698108"/>
                    </a:ext>
                  </a:extLst>
                </a:gridCol>
                <a:gridCol w="208280">
                  <a:extLst>
                    <a:ext uri="{9D8B030D-6E8A-4147-A177-3AD203B41FA5}">
                      <a16:colId xmlns:a16="http://schemas.microsoft.com/office/drawing/2014/main" val="1768213853"/>
                    </a:ext>
                  </a:extLst>
                </a:gridCol>
                <a:gridCol w="208280">
                  <a:extLst>
                    <a:ext uri="{9D8B030D-6E8A-4147-A177-3AD203B41FA5}">
                      <a16:colId xmlns:a16="http://schemas.microsoft.com/office/drawing/2014/main" val="945638497"/>
                    </a:ext>
                  </a:extLst>
                </a:gridCol>
                <a:gridCol w="208280">
                  <a:extLst>
                    <a:ext uri="{9D8B030D-6E8A-4147-A177-3AD203B41FA5}">
                      <a16:colId xmlns:a16="http://schemas.microsoft.com/office/drawing/2014/main" val="1304553065"/>
                    </a:ext>
                  </a:extLst>
                </a:gridCol>
                <a:gridCol w="208280">
                  <a:extLst>
                    <a:ext uri="{9D8B030D-6E8A-4147-A177-3AD203B41FA5}">
                      <a16:colId xmlns:a16="http://schemas.microsoft.com/office/drawing/2014/main" val="2662435804"/>
                    </a:ext>
                  </a:extLst>
                </a:gridCol>
                <a:gridCol w="208280">
                  <a:extLst>
                    <a:ext uri="{9D8B030D-6E8A-4147-A177-3AD203B41FA5}">
                      <a16:colId xmlns:a16="http://schemas.microsoft.com/office/drawing/2014/main" val="1129765255"/>
                    </a:ext>
                  </a:extLst>
                </a:gridCol>
                <a:gridCol w="208280">
                  <a:extLst>
                    <a:ext uri="{9D8B030D-6E8A-4147-A177-3AD203B41FA5}">
                      <a16:colId xmlns:a16="http://schemas.microsoft.com/office/drawing/2014/main" val="1149774093"/>
                    </a:ext>
                  </a:extLst>
                </a:gridCol>
                <a:gridCol w="208280">
                  <a:extLst>
                    <a:ext uri="{9D8B030D-6E8A-4147-A177-3AD203B41FA5}">
                      <a16:colId xmlns:a16="http://schemas.microsoft.com/office/drawing/2014/main" val="3913738739"/>
                    </a:ext>
                  </a:extLst>
                </a:gridCol>
                <a:gridCol w="208280">
                  <a:extLst>
                    <a:ext uri="{9D8B030D-6E8A-4147-A177-3AD203B41FA5}">
                      <a16:colId xmlns:a16="http://schemas.microsoft.com/office/drawing/2014/main" val="943653088"/>
                    </a:ext>
                  </a:extLst>
                </a:gridCol>
                <a:gridCol w="208280">
                  <a:extLst>
                    <a:ext uri="{9D8B030D-6E8A-4147-A177-3AD203B41FA5}">
                      <a16:colId xmlns:a16="http://schemas.microsoft.com/office/drawing/2014/main" val="3441724175"/>
                    </a:ext>
                  </a:extLst>
                </a:gridCol>
                <a:gridCol w="208280">
                  <a:extLst>
                    <a:ext uri="{9D8B030D-6E8A-4147-A177-3AD203B41FA5}">
                      <a16:colId xmlns:a16="http://schemas.microsoft.com/office/drawing/2014/main" val="4241954164"/>
                    </a:ext>
                  </a:extLst>
                </a:gridCol>
                <a:gridCol w="208280">
                  <a:extLst>
                    <a:ext uri="{9D8B030D-6E8A-4147-A177-3AD203B41FA5}">
                      <a16:colId xmlns:a16="http://schemas.microsoft.com/office/drawing/2014/main" val="4238060992"/>
                    </a:ext>
                  </a:extLst>
                </a:gridCol>
                <a:gridCol w="208280">
                  <a:extLst>
                    <a:ext uri="{9D8B030D-6E8A-4147-A177-3AD203B41FA5}">
                      <a16:colId xmlns:a16="http://schemas.microsoft.com/office/drawing/2014/main" val="3729368416"/>
                    </a:ext>
                  </a:extLst>
                </a:gridCol>
                <a:gridCol w="208280">
                  <a:extLst>
                    <a:ext uri="{9D8B030D-6E8A-4147-A177-3AD203B41FA5}">
                      <a16:colId xmlns:a16="http://schemas.microsoft.com/office/drawing/2014/main" val="4003014169"/>
                    </a:ext>
                  </a:extLst>
                </a:gridCol>
                <a:gridCol w="208280">
                  <a:extLst>
                    <a:ext uri="{9D8B030D-6E8A-4147-A177-3AD203B41FA5}">
                      <a16:colId xmlns:a16="http://schemas.microsoft.com/office/drawing/2014/main" val="854005344"/>
                    </a:ext>
                  </a:extLst>
                </a:gridCol>
                <a:gridCol w="208280">
                  <a:extLst>
                    <a:ext uri="{9D8B030D-6E8A-4147-A177-3AD203B41FA5}">
                      <a16:colId xmlns:a16="http://schemas.microsoft.com/office/drawing/2014/main" val="185235014"/>
                    </a:ext>
                  </a:extLst>
                </a:gridCol>
                <a:gridCol w="208280">
                  <a:extLst>
                    <a:ext uri="{9D8B030D-6E8A-4147-A177-3AD203B41FA5}">
                      <a16:colId xmlns:a16="http://schemas.microsoft.com/office/drawing/2014/main" val="1913606669"/>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tc>
                  <a:txBody>
                    <a:bodyPr/>
                    <a:lstStyle/>
                    <a:p>
                      <a:r>
                        <a:rPr lang="en-US" dirty="0"/>
                        <a:t>11</a:t>
                      </a:r>
                    </a:p>
                  </a:txBody>
                  <a:tcPr/>
                </a:tc>
                <a:tc>
                  <a:txBody>
                    <a:bodyPr/>
                    <a:lstStyle/>
                    <a:p>
                      <a:r>
                        <a:rPr lang="en-US" dirty="0"/>
                        <a:t>12</a:t>
                      </a:r>
                    </a:p>
                  </a:txBody>
                  <a:tcPr/>
                </a:tc>
                <a:tc>
                  <a:txBody>
                    <a:bodyPr/>
                    <a:lstStyle/>
                    <a:p>
                      <a:r>
                        <a:rPr lang="en-US" dirty="0"/>
                        <a:t>13</a:t>
                      </a:r>
                    </a:p>
                  </a:txBody>
                  <a:tcPr/>
                </a:tc>
                <a:tc>
                  <a:txBody>
                    <a:bodyPr/>
                    <a:lstStyle/>
                    <a:p>
                      <a:r>
                        <a:rPr lang="en-US" dirty="0"/>
                        <a:t>14</a:t>
                      </a:r>
                    </a:p>
                  </a:txBody>
                  <a:tcPr/>
                </a:tc>
                <a:tc>
                  <a:txBody>
                    <a:bodyPr/>
                    <a:lstStyle/>
                    <a:p>
                      <a:r>
                        <a:rPr lang="en-US" dirty="0"/>
                        <a:t>15</a:t>
                      </a:r>
                    </a:p>
                  </a:txBody>
                  <a:tcPr/>
                </a:tc>
                <a:tc>
                  <a:txBody>
                    <a:bodyPr/>
                    <a:lstStyle/>
                    <a:p>
                      <a:r>
                        <a:rPr lang="en-US" dirty="0"/>
                        <a:t>16</a:t>
                      </a:r>
                    </a:p>
                  </a:txBody>
                  <a:tcPr/>
                </a:tc>
                <a:tc>
                  <a:txBody>
                    <a:bodyPr/>
                    <a:lstStyle/>
                    <a:p>
                      <a:r>
                        <a:rPr lang="en-US" dirty="0"/>
                        <a:t>17</a:t>
                      </a:r>
                    </a:p>
                  </a:txBody>
                  <a:tcPr/>
                </a:tc>
                <a:tc>
                  <a:txBody>
                    <a:bodyPr/>
                    <a:lstStyle/>
                    <a:p>
                      <a:r>
                        <a:rPr lang="en-US" dirty="0"/>
                        <a:t>18</a:t>
                      </a:r>
                    </a:p>
                  </a:txBody>
                  <a:tcPr/>
                </a:tc>
                <a:tc>
                  <a:txBody>
                    <a:bodyPr/>
                    <a:lstStyle/>
                    <a:p>
                      <a:r>
                        <a:rPr lang="en-US" dirty="0"/>
                        <a:t>19</a:t>
                      </a:r>
                    </a:p>
                  </a:txBody>
                  <a:tcPr/>
                </a:tc>
                <a:tc>
                  <a:txBody>
                    <a:bodyPr/>
                    <a:lstStyle/>
                    <a:p>
                      <a:r>
                        <a:rPr lang="en-US" dirty="0"/>
                        <a:t>20</a:t>
                      </a:r>
                    </a:p>
                  </a:txBody>
                  <a:tcPr/>
                </a:tc>
                <a:tc>
                  <a:txBody>
                    <a:bodyPr/>
                    <a:lstStyle/>
                    <a:p>
                      <a:r>
                        <a:rPr lang="en-US" dirty="0"/>
                        <a:t>21</a:t>
                      </a:r>
                    </a:p>
                  </a:txBody>
                  <a:tcPr/>
                </a:tc>
                <a:tc>
                  <a:txBody>
                    <a:bodyPr/>
                    <a:lstStyle/>
                    <a:p>
                      <a:r>
                        <a:rPr lang="en-US" dirty="0"/>
                        <a:t>22</a:t>
                      </a:r>
                    </a:p>
                  </a:txBody>
                  <a:tcPr/>
                </a:tc>
                <a:tc>
                  <a:txBody>
                    <a:bodyPr/>
                    <a:lstStyle/>
                    <a:p>
                      <a:r>
                        <a:rPr lang="en-US" dirty="0"/>
                        <a:t>23</a:t>
                      </a:r>
                    </a:p>
                  </a:txBody>
                  <a:tcPr/>
                </a:tc>
                <a:tc>
                  <a:txBody>
                    <a:bodyPr/>
                    <a:lstStyle/>
                    <a:p>
                      <a:r>
                        <a:rPr lang="en-US" dirty="0"/>
                        <a:t>24</a:t>
                      </a:r>
                    </a:p>
                  </a:txBody>
                  <a:tcPr/>
                </a:tc>
                <a:tc>
                  <a:txBody>
                    <a:bodyPr/>
                    <a:lstStyle/>
                    <a:p>
                      <a:r>
                        <a:rPr lang="en-US" dirty="0"/>
                        <a:t>25</a:t>
                      </a:r>
                    </a:p>
                  </a:txBody>
                  <a:tcPr/>
                </a:tc>
                <a:tc>
                  <a:txBody>
                    <a:bodyPr/>
                    <a:lstStyle/>
                    <a:p>
                      <a:r>
                        <a:rPr lang="en-US" dirty="0"/>
                        <a:t>26</a:t>
                      </a:r>
                    </a:p>
                  </a:txBody>
                  <a:tcPr/>
                </a:tc>
                <a:tc>
                  <a:txBody>
                    <a:bodyPr/>
                    <a:lstStyle/>
                    <a:p>
                      <a:r>
                        <a:rPr lang="en-US" dirty="0"/>
                        <a:t>27</a:t>
                      </a:r>
                    </a:p>
                  </a:txBody>
                  <a:tcPr/>
                </a:tc>
                <a:tc>
                  <a:txBody>
                    <a:bodyPr/>
                    <a:lstStyle/>
                    <a:p>
                      <a:r>
                        <a:rPr lang="en-US" dirty="0"/>
                        <a:t>28</a:t>
                      </a:r>
                    </a:p>
                  </a:txBody>
                  <a:tcPr/>
                </a:tc>
                <a:tc>
                  <a:txBody>
                    <a:bodyPr/>
                    <a:lstStyle/>
                    <a:p>
                      <a:r>
                        <a:rPr lang="en-US" dirty="0"/>
                        <a:t>29</a:t>
                      </a:r>
                    </a:p>
                  </a:txBody>
                  <a:tcPr/>
                </a:tc>
                <a:tc>
                  <a:txBody>
                    <a:bodyPr/>
                    <a:lstStyle/>
                    <a:p>
                      <a:r>
                        <a:rPr lang="en-US" dirty="0"/>
                        <a:t>30</a:t>
                      </a:r>
                    </a:p>
                  </a:txBody>
                  <a:tcPr/>
                </a:tc>
                <a:tc>
                  <a:txBody>
                    <a:bodyPr/>
                    <a:lstStyle/>
                    <a:p>
                      <a:r>
                        <a:rPr lang="en-US" dirty="0"/>
                        <a:t>31</a:t>
                      </a:r>
                    </a:p>
                  </a:txBody>
                  <a:tcPr/>
                </a:tc>
                <a:tc>
                  <a:txBody>
                    <a:bodyPr/>
                    <a:lstStyle/>
                    <a:p>
                      <a:r>
                        <a:rPr lang="en-US" dirty="0"/>
                        <a:t>32</a:t>
                      </a:r>
                    </a:p>
                  </a:txBody>
                  <a:tcPr/>
                </a:tc>
                <a:tc>
                  <a:txBody>
                    <a:bodyPr/>
                    <a:lstStyle/>
                    <a:p>
                      <a:r>
                        <a:rPr lang="en-US" dirty="0"/>
                        <a:t>33</a:t>
                      </a:r>
                    </a:p>
                  </a:txBody>
                  <a:tcPr/>
                </a:tc>
                <a:tc>
                  <a:txBody>
                    <a:bodyPr/>
                    <a:lstStyle/>
                    <a:p>
                      <a:r>
                        <a:rPr lang="en-US" dirty="0"/>
                        <a:t>34</a:t>
                      </a:r>
                    </a:p>
                  </a:txBody>
                  <a:tcPr/>
                </a:tc>
                <a:tc>
                  <a:txBody>
                    <a:bodyPr/>
                    <a:lstStyle/>
                    <a:p>
                      <a:r>
                        <a:rPr lang="en-US" dirty="0"/>
                        <a:t>35</a:t>
                      </a:r>
                    </a:p>
                  </a:txBody>
                  <a:tcPr/>
                </a:tc>
                <a:tc>
                  <a:txBody>
                    <a:bodyPr/>
                    <a:lstStyle/>
                    <a:p>
                      <a:r>
                        <a:rPr lang="en-US" dirty="0"/>
                        <a:t>36</a:t>
                      </a:r>
                    </a:p>
                  </a:txBody>
                  <a:tcPr/>
                </a:tc>
                <a:tc>
                  <a:txBody>
                    <a:bodyPr/>
                    <a:lstStyle/>
                    <a:p>
                      <a:r>
                        <a:rPr lang="en-US" dirty="0"/>
                        <a:t>37</a:t>
                      </a:r>
                    </a:p>
                  </a:txBody>
                  <a:tcPr/>
                </a:tc>
                <a:tc>
                  <a:txBody>
                    <a:bodyPr/>
                    <a:lstStyle/>
                    <a:p>
                      <a:r>
                        <a:rPr lang="en-US" dirty="0"/>
                        <a:t>38</a:t>
                      </a:r>
                    </a:p>
                  </a:txBody>
                  <a:tcPr/>
                </a:tc>
                <a:tc>
                  <a:txBody>
                    <a:bodyPr/>
                    <a:lstStyle/>
                    <a:p>
                      <a:r>
                        <a:rPr lang="en-US" dirty="0"/>
                        <a:t>39</a:t>
                      </a:r>
                    </a:p>
                  </a:txBody>
                  <a:tcPr/>
                </a:tc>
                <a:tc>
                  <a:txBody>
                    <a:bodyPr/>
                    <a:lstStyle/>
                    <a:p>
                      <a:r>
                        <a:rPr lang="en-US" dirty="0"/>
                        <a:t>40</a:t>
                      </a:r>
                    </a:p>
                  </a:txBody>
                  <a:tcPr/>
                </a:tc>
                <a:tc>
                  <a:txBody>
                    <a:bodyPr/>
                    <a:lstStyle/>
                    <a:p>
                      <a:r>
                        <a:rPr lang="en-US" dirty="0"/>
                        <a:t>41</a:t>
                      </a:r>
                    </a:p>
                  </a:txBody>
                  <a:tcPr/>
                </a:tc>
                <a:tc>
                  <a:txBody>
                    <a:bodyPr/>
                    <a:lstStyle/>
                    <a:p>
                      <a:r>
                        <a:rPr lang="en-US" dirty="0"/>
                        <a:t>42</a:t>
                      </a:r>
                    </a:p>
                  </a:txBody>
                  <a:tcPr/>
                </a:tc>
                <a:tc>
                  <a:txBody>
                    <a:bodyPr/>
                    <a:lstStyle/>
                    <a:p>
                      <a:r>
                        <a:rPr lang="en-US" dirty="0"/>
                        <a:t>43</a:t>
                      </a:r>
                    </a:p>
                  </a:txBody>
                  <a:tcPr/>
                </a:tc>
                <a:tc>
                  <a:txBody>
                    <a:bodyPr/>
                    <a:lstStyle/>
                    <a:p>
                      <a:r>
                        <a:rPr lang="en-US" dirty="0"/>
                        <a:t>44</a:t>
                      </a:r>
                    </a:p>
                  </a:txBody>
                  <a:tcPr/>
                </a:tc>
                <a:tc>
                  <a:txBody>
                    <a:bodyPr/>
                    <a:lstStyle/>
                    <a:p>
                      <a:r>
                        <a:rPr lang="en-US" dirty="0"/>
                        <a:t>45</a:t>
                      </a:r>
                    </a:p>
                  </a:txBody>
                  <a:tcPr/>
                </a:tc>
                <a:tc>
                  <a:txBody>
                    <a:bodyPr/>
                    <a:lstStyle/>
                    <a:p>
                      <a:r>
                        <a:rPr lang="en-US" dirty="0"/>
                        <a:t>46</a:t>
                      </a:r>
                    </a:p>
                  </a:txBody>
                  <a:tcPr/>
                </a:tc>
                <a:tc>
                  <a:txBody>
                    <a:bodyPr/>
                    <a:lstStyle/>
                    <a:p>
                      <a:r>
                        <a:rPr lang="en-US" dirty="0"/>
                        <a:t>47</a:t>
                      </a:r>
                    </a:p>
                  </a:txBody>
                  <a:tcPr/>
                </a:tc>
                <a:tc>
                  <a:txBody>
                    <a:bodyPr/>
                    <a:lstStyle/>
                    <a:p>
                      <a:r>
                        <a:rPr lang="en-US" dirty="0"/>
                        <a:t>48</a:t>
                      </a:r>
                    </a:p>
                  </a:txBody>
                  <a:tcPr/>
                </a:tc>
                <a:tc>
                  <a:txBody>
                    <a:bodyPr/>
                    <a:lstStyle/>
                    <a:p>
                      <a:r>
                        <a:rPr lang="en-US" dirty="0"/>
                        <a:t>49</a:t>
                      </a:r>
                    </a:p>
                  </a:txBody>
                  <a:tcPr/>
                </a:tc>
                <a:tc>
                  <a:txBody>
                    <a:bodyPr/>
                    <a:lstStyle/>
                    <a:p>
                      <a:r>
                        <a:rPr lang="en-US" dirty="0"/>
                        <a:t>50</a:t>
                      </a:r>
                    </a:p>
                  </a:txBody>
                  <a:tcPr/>
                </a:tc>
                <a:extLst>
                  <a:ext uri="{0D108BD9-81ED-4DB2-BD59-A6C34878D82A}">
                    <a16:rowId xmlns:a16="http://schemas.microsoft.com/office/drawing/2014/main" val="2793960841"/>
                  </a:ext>
                </a:extLst>
              </a:tr>
              <a:tr h="370840">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a:t>1</a:t>
                      </a:r>
                      <a:endParaRPr lang="en-US" dirty="0"/>
                    </a:p>
                  </a:txBody>
                  <a:tcPr/>
                </a:tc>
                <a:tc>
                  <a:txBody>
                    <a:bodyPr/>
                    <a:lstStyle/>
                    <a:p>
                      <a:endParaRPr lang="en-US" dirty="0"/>
                    </a:p>
                  </a:txBody>
                  <a:tcPr/>
                </a:tc>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71086490"/>
                  </a:ext>
                </a:extLst>
              </a:tr>
              <a:tr h="370840">
                <a:tc>
                  <a:txBody>
                    <a:bodyPr/>
                    <a:lstStyle/>
                    <a:p>
                      <a:endParaRPr lang="en-US"/>
                    </a:p>
                  </a:txBody>
                  <a:tcPr/>
                </a:tc>
                <a:tc>
                  <a:txBody>
                    <a:bodyPr/>
                    <a:lstStyle/>
                    <a:p>
                      <a:endParaRPr lang="en-US"/>
                    </a:p>
                  </a:txBody>
                  <a:tcPr/>
                </a:tc>
                <a:tc>
                  <a:txBody>
                    <a:bodyPr/>
                    <a:lstStyle/>
                    <a:p>
                      <a:r>
                        <a:rPr lang="en-US" dirty="0"/>
                        <a:t>1</a:t>
                      </a:r>
                    </a:p>
                  </a:txBody>
                  <a:tcPr/>
                </a:tc>
                <a:tc>
                  <a:txBody>
                    <a:bodyPr/>
                    <a:lstStyle/>
                    <a:p>
                      <a:endParaRPr lang="en-US" dirty="0"/>
                    </a:p>
                  </a:txBody>
                  <a:tcPr/>
                </a:tc>
                <a:tc>
                  <a:txBody>
                    <a:bodyPr/>
                    <a:lstStyle/>
                    <a:p>
                      <a:r>
                        <a:rPr lang="en-US" dirty="0"/>
                        <a:t>1</a:t>
                      </a:r>
                    </a:p>
                  </a:txBody>
                  <a:tcPr/>
                </a:tc>
                <a:tc>
                  <a:txBody>
                    <a:bodyPr/>
                    <a:lstStyle/>
                    <a:p>
                      <a:r>
                        <a:rPr lang="en-US" dirty="0"/>
                        <a:t>2</a:t>
                      </a:r>
                    </a:p>
                  </a:txBody>
                  <a:tcPr/>
                </a:tc>
                <a:tc>
                  <a:txBody>
                    <a:bodyPr/>
                    <a:lstStyle/>
                    <a:p>
                      <a:endParaRPr lang="en-US" dirty="0"/>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40050470"/>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dirty="0"/>
                        <a:t>2</a:t>
                      </a:r>
                    </a:p>
                  </a:txBody>
                  <a:tcPr/>
                </a:tc>
                <a:tc>
                  <a:txBody>
                    <a:bodyPr/>
                    <a:lstStyle/>
                    <a:p>
                      <a:endParaRPr lang="en-US" dirty="0"/>
                    </a:p>
                  </a:txBody>
                  <a:tcPr/>
                </a:tc>
                <a:tc>
                  <a:txBody>
                    <a:bodyPr/>
                    <a:lstStyle/>
                    <a:p>
                      <a:endParaRPr lang="en-US" dirty="0"/>
                    </a:p>
                  </a:txBody>
                  <a:tcPr/>
                </a:tc>
                <a:tc>
                  <a:txBody>
                    <a:bodyPr/>
                    <a:lstStyle/>
                    <a:p>
                      <a:r>
                        <a:rPr lang="en-US"/>
                        <a:t>1</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468450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18366346"/>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9120342"/>
                  </a:ext>
                </a:extLst>
              </a:tr>
            </a:tbl>
          </a:graphicData>
        </a:graphic>
      </p:graphicFrame>
      <p:graphicFrame>
        <p:nvGraphicFramePr>
          <p:cNvPr id="8" name="Table 7">
            <a:extLst>
              <a:ext uri="{FF2B5EF4-FFF2-40B4-BE49-F238E27FC236}">
                <a16:creationId xmlns:a16="http://schemas.microsoft.com/office/drawing/2014/main" id="{35FD9E18-7800-FE4F-9A91-A41B408BCF02}"/>
              </a:ext>
            </a:extLst>
          </p:cNvPr>
          <p:cNvGraphicFramePr>
            <a:graphicFrameLocks noGrp="1"/>
          </p:cNvGraphicFramePr>
          <p:nvPr/>
        </p:nvGraphicFramePr>
        <p:xfrm>
          <a:off x="2281382" y="4784244"/>
          <a:ext cx="8128002" cy="1854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974378155"/>
                    </a:ext>
                  </a:extLst>
                </a:gridCol>
                <a:gridCol w="1354667">
                  <a:extLst>
                    <a:ext uri="{9D8B030D-6E8A-4147-A177-3AD203B41FA5}">
                      <a16:colId xmlns:a16="http://schemas.microsoft.com/office/drawing/2014/main" val="1433975822"/>
                    </a:ext>
                  </a:extLst>
                </a:gridCol>
                <a:gridCol w="1354667">
                  <a:extLst>
                    <a:ext uri="{9D8B030D-6E8A-4147-A177-3AD203B41FA5}">
                      <a16:colId xmlns:a16="http://schemas.microsoft.com/office/drawing/2014/main" val="353940655"/>
                    </a:ext>
                  </a:extLst>
                </a:gridCol>
                <a:gridCol w="1354667">
                  <a:extLst>
                    <a:ext uri="{9D8B030D-6E8A-4147-A177-3AD203B41FA5}">
                      <a16:colId xmlns:a16="http://schemas.microsoft.com/office/drawing/2014/main" val="85569439"/>
                    </a:ext>
                  </a:extLst>
                </a:gridCol>
                <a:gridCol w="1354667">
                  <a:extLst>
                    <a:ext uri="{9D8B030D-6E8A-4147-A177-3AD203B41FA5}">
                      <a16:colId xmlns:a16="http://schemas.microsoft.com/office/drawing/2014/main" val="3492148010"/>
                    </a:ext>
                  </a:extLst>
                </a:gridCol>
                <a:gridCol w="1354667">
                  <a:extLst>
                    <a:ext uri="{9D8B030D-6E8A-4147-A177-3AD203B41FA5}">
                      <a16:colId xmlns:a16="http://schemas.microsoft.com/office/drawing/2014/main" val="1017512020"/>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extLst>
                  <a:ext uri="{0D108BD9-81ED-4DB2-BD59-A6C34878D82A}">
                    <a16:rowId xmlns:a16="http://schemas.microsoft.com/office/drawing/2014/main" val="1497476465"/>
                  </a:ext>
                </a:extLst>
              </a:tr>
              <a:tr h="370840">
                <a:tc>
                  <a:txBody>
                    <a:bodyPr/>
                    <a:lstStyle/>
                    <a:p>
                      <a:pPr algn="ctr"/>
                      <a:r>
                        <a:rPr lang="en-US" dirty="0"/>
                        <a:t>A</a:t>
                      </a:r>
                    </a:p>
                  </a:txBody>
                  <a:tcPr/>
                </a:tc>
                <a:tc>
                  <a:txBody>
                    <a:bodyPr/>
                    <a:lstStyle/>
                    <a:p>
                      <a:pPr algn="ctr"/>
                      <a:r>
                        <a:rPr lang="en-US" dirty="0"/>
                        <a:t>10</a:t>
                      </a:r>
                    </a:p>
                  </a:txBody>
                  <a:tcPr/>
                </a:tc>
                <a:tc>
                  <a:txBody>
                    <a:bodyPr/>
                    <a:lstStyle/>
                    <a:p>
                      <a:pPr algn="ctr"/>
                      <a:r>
                        <a:rPr lang="en-US" dirty="0"/>
                        <a:t>0</a:t>
                      </a:r>
                    </a:p>
                  </a:txBody>
                  <a:tcPr/>
                </a:tc>
                <a:tc>
                  <a:txBody>
                    <a:bodyPr/>
                    <a:lstStyle/>
                    <a:p>
                      <a:pPr algn="ctr"/>
                      <a:r>
                        <a:rPr lang="en-US" dirty="0"/>
                        <a:t>4</a:t>
                      </a:r>
                    </a:p>
                  </a:txBody>
                  <a:tcPr/>
                </a:tc>
                <a:tc>
                  <a:txBody>
                    <a:bodyPr/>
                    <a:lstStyle/>
                    <a:p>
                      <a:pPr algn="ctr"/>
                      <a:r>
                        <a:rPr lang="en-US" dirty="0"/>
                        <a:t>6</a:t>
                      </a:r>
                    </a:p>
                  </a:txBody>
                  <a:tcPr/>
                </a:tc>
                <a:tc>
                  <a:txBody>
                    <a:bodyPr/>
                    <a:lstStyle/>
                    <a:p>
                      <a:pPr algn="ctr"/>
                      <a:r>
                        <a:rPr lang="en-US" dirty="0"/>
                        <a:t>8</a:t>
                      </a:r>
                    </a:p>
                  </a:txBody>
                  <a:tcPr/>
                </a:tc>
                <a:extLst>
                  <a:ext uri="{0D108BD9-81ED-4DB2-BD59-A6C34878D82A}">
                    <a16:rowId xmlns:a16="http://schemas.microsoft.com/office/drawing/2014/main" val="2758971630"/>
                  </a:ext>
                </a:extLst>
              </a:tr>
              <a:tr h="370840">
                <a:tc>
                  <a:txBody>
                    <a:bodyPr/>
                    <a:lstStyle/>
                    <a:p>
                      <a:pPr algn="ctr"/>
                      <a:r>
                        <a:rPr lang="en-US" dirty="0"/>
                        <a:t>C</a:t>
                      </a:r>
                    </a:p>
                  </a:txBody>
                  <a:tcPr/>
                </a:tc>
                <a:tc>
                  <a:txBody>
                    <a:bodyPr/>
                    <a:lstStyle/>
                    <a:p>
                      <a:pPr algn="ctr"/>
                      <a:r>
                        <a:rPr lang="en-US" dirty="0"/>
                        <a:t>2</a:t>
                      </a:r>
                    </a:p>
                  </a:txBody>
                  <a:tcPr/>
                </a:tc>
                <a:tc>
                  <a:txBody>
                    <a:bodyPr/>
                    <a:lstStyle/>
                    <a:p>
                      <a:pPr algn="ctr"/>
                      <a:r>
                        <a:rPr lang="en-US" dirty="0"/>
                        <a:t>7</a:t>
                      </a:r>
                    </a:p>
                  </a:txBody>
                  <a:tcPr/>
                </a:tc>
                <a:tc>
                  <a:txBody>
                    <a:bodyPr/>
                    <a:lstStyle/>
                    <a:p>
                      <a:pPr algn="ctr"/>
                      <a:r>
                        <a:rPr lang="en-US" dirty="0"/>
                        <a:t>4</a:t>
                      </a:r>
                    </a:p>
                  </a:txBody>
                  <a:tcPr/>
                </a:tc>
                <a:tc>
                  <a:txBody>
                    <a:bodyPr/>
                    <a:lstStyle/>
                    <a:p>
                      <a:pPr algn="ctr"/>
                      <a:r>
                        <a:rPr lang="en-US" dirty="0"/>
                        <a:t>8</a:t>
                      </a:r>
                    </a:p>
                  </a:txBody>
                  <a:tcPr/>
                </a:tc>
                <a:tc>
                  <a:txBody>
                    <a:bodyPr/>
                    <a:lstStyle/>
                    <a:p>
                      <a:pPr algn="ctr"/>
                      <a:r>
                        <a:rPr lang="en-US" dirty="0"/>
                        <a:t>5</a:t>
                      </a:r>
                    </a:p>
                  </a:txBody>
                  <a:tcPr/>
                </a:tc>
                <a:extLst>
                  <a:ext uri="{0D108BD9-81ED-4DB2-BD59-A6C34878D82A}">
                    <a16:rowId xmlns:a16="http://schemas.microsoft.com/office/drawing/2014/main" val="2247186616"/>
                  </a:ext>
                </a:extLst>
              </a:tr>
              <a:tr h="370840">
                <a:tc>
                  <a:txBody>
                    <a:bodyPr/>
                    <a:lstStyle/>
                    <a:p>
                      <a:pPr algn="ctr"/>
                      <a:r>
                        <a:rPr lang="en-US" dirty="0"/>
                        <a:t>G</a:t>
                      </a:r>
                    </a:p>
                  </a:txBody>
                  <a:tcPr/>
                </a:tc>
                <a:tc>
                  <a:txBody>
                    <a:bodyPr/>
                    <a:lstStyle/>
                    <a:p>
                      <a:pPr algn="ctr"/>
                      <a:r>
                        <a:rPr lang="en-US" dirty="0"/>
                        <a:t>5</a:t>
                      </a:r>
                    </a:p>
                  </a:txBody>
                  <a:tcPr/>
                </a:tc>
                <a:tc>
                  <a:txBody>
                    <a:bodyPr/>
                    <a:lstStyle/>
                    <a:p>
                      <a:pPr algn="ctr"/>
                      <a:r>
                        <a:rPr lang="en-US" dirty="0"/>
                        <a:t>3</a:t>
                      </a:r>
                    </a:p>
                  </a:txBody>
                  <a:tcPr/>
                </a:tc>
                <a:tc>
                  <a:txBody>
                    <a:bodyPr/>
                    <a:lstStyle/>
                    <a:p>
                      <a:pPr algn="ctr"/>
                      <a:r>
                        <a:rPr lang="en-US" dirty="0"/>
                        <a:t>7</a:t>
                      </a:r>
                    </a:p>
                  </a:txBody>
                  <a:tcPr/>
                </a:tc>
                <a:tc>
                  <a:txBody>
                    <a:bodyPr/>
                    <a:lstStyle/>
                    <a:p>
                      <a:pPr algn="ctr"/>
                      <a:r>
                        <a:rPr lang="en-US" dirty="0"/>
                        <a:t>10</a:t>
                      </a:r>
                    </a:p>
                  </a:txBody>
                  <a:tcPr/>
                </a:tc>
                <a:tc>
                  <a:txBody>
                    <a:bodyPr/>
                    <a:lstStyle/>
                    <a:p>
                      <a:pPr algn="ctr"/>
                      <a:r>
                        <a:rPr lang="en-US" dirty="0"/>
                        <a:t>0</a:t>
                      </a:r>
                    </a:p>
                  </a:txBody>
                  <a:tcPr/>
                </a:tc>
                <a:extLst>
                  <a:ext uri="{0D108BD9-81ED-4DB2-BD59-A6C34878D82A}">
                    <a16:rowId xmlns:a16="http://schemas.microsoft.com/office/drawing/2014/main" val="3242974345"/>
                  </a:ext>
                </a:extLst>
              </a:tr>
              <a:tr h="370840">
                <a:tc>
                  <a:txBody>
                    <a:bodyPr/>
                    <a:lstStyle/>
                    <a:p>
                      <a:pPr algn="ctr"/>
                      <a:r>
                        <a:rPr lang="en-US" dirty="0"/>
                        <a:t>T</a:t>
                      </a:r>
                    </a:p>
                  </a:txBody>
                  <a:tcPr/>
                </a:tc>
                <a:tc>
                  <a:txBody>
                    <a:bodyPr/>
                    <a:lstStyle/>
                    <a:p>
                      <a:pPr algn="ctr"/>
                      <a:r>
                        <a:rPr lang="en-US" dirty="0"/>
                        <a:t>8</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5</a:t>
                      </a:r>
                    </a:p>
                  </a:txBody>
                  <a:tcPr/>
                </a:tc>
                <a:extLst>
                  <a:ext uri="{0D108BD9-81ED-4DB2-BD59-A6C34878D82A}">
                    <a16:rowId xmlns:a16="http://schemas.microsoft.com/office/drawing/2014/main" val="967363538"/>
                  </a:ext>
                </a:extLst>
              </a:tr>
            </a:tbl>
          </a:graphicData>
        </a:graphic>
      </p:graphicFrame>
      <p:sp>
        <p:nvSpPr>
          <p:cNvPr id="9" name="TextBox 8">
            <a:extLst>
              <a:ext uri="{FF2B5EF4-FFF2-40B4-BE49-F238E27FC236}">
                <a16:creationId xmlns:a16="http://schemas.microsoft.com/office/drawing/2014/main" id="{3ED5D26A-D3B1-FD48-A70F-2A9A36796ADF}"/>
              </a:ext>
            </a:extLst>
          </p:cNvPr>
          <p:cNvSpPr txBox="1"/>
          <p:nvPr/>
        </p:nvSpPr>
        <p:spPr>
          <a:xfrm>
            <a:off x="4622800" y="1625600"/>
            <a:ext cx="1256947" cy="369332"/>
          </a:xfrm>
          <a:prstGeom prst="rect">
            <a:avLst/>
          </a:prstGeom>
          <a:noFill/>
        </p:spPr>
        <p:txBody>
          <a:bodyPr wrap="none" rtlCol="0">
            <a:spAutoFit/>
          </a:bodyPr>
          <a:lstStyle/>
          <a:p>
            <a:r>
              <a:rPr lang="en-US" dirty="0"/>
              <a:t>Motif score</a:t>
            </a:r>
          </a:p>
        </p:txBody>
      </p:sp>
      <p:sp>
        <p:nvSpPr>
          <p:cNvPr id="2" name="TextBox 1">
            <a:extLst>
              <a:ext uri="{FF2B5EF4-FFF2-40B4-BE49-F238E27FC236}">
                <a16:creationId xmlns:a16="http://schemas.microsoft.com/office/drawing/2014/main" id="{F85781CF-B85A-F2FB-D8EC-68E968B4488A}"/>
              </a:ext>
            </a:extLst>
          </p:cNvPr>
          <p:cNvSpPr txBox="1"/>
          <p:nvPr/>
        </p:nvSpPr>
        <p:spPr>
          <a:xfrm rot="16200000">
            <a:off x="-826956" y="3052800"/>
            <a:ext cx="2032000" cy="369332"/>
          </a:xfrm>
          <a:prstGeom prst="rect">
            <a:avLst/>
          </a:prstGeom>
          <a:noFill/>
        </p:spPr>
        <p:txBody>
          <a:bodyPr wrap="square" rtlCol="0">
            <a:spAutoFit/>
          </a:bodyPr>
          <a:lstStyle/>
          <a:p>
            <a:r>
              <a:rPr lang="en-US" dirty="0"/>
              <a:t>Position in motif</a:t>
            </a:r>
          </a:p>
        </p:txBody>
      </p:sp>
      <p:sp>
        <p:nvSpPr>
          <p:cNvPr id="3" name="TextBox 2">
            <a:extLst>
              <a:ext uri="{FF2B5EF4-FFF2-40B4-BE49-F238E27FC236}">
                <a16:creationId xmlns:a16="http://schemas.microsoft.com/office/drawing/2014/main" id="{95F638ED-278B-188B-1D33-1501C64C2E95}"/>
              </a:ext>
            </a:extLst>
          </p:cNvPr>
          <p:cNvSpPr txBox="1"/>
          <p:nvPr/>
        </p:nvSpPr>
        <p:spPr>
          <a:xfrm>
            <a:off x="576470" y="2623933"/>
            <a:ext cx="301686" cy="1887696"/>
          </a:xfrm>
          <a:prstGeom prst="rect">
            <a:avLst/>
          </a:prstGeom>
          <a:noFill/>
        </p:spPr>
        <p:txBody>
          <a:bodyPr wrap="none" rtlCol="0">
            <a:spAutoFit/>
          </a:bodyPr>
          <a:lstStyle/>
          <a:p>
            <a:pPr>
              <a:spcAft>
                <a:spcPts val="800"/>
              </a:spcAft>
            </a:pPr>
            <a:r>
              <a:rPr lang="en-US" dirty="0"/>
              <a:t>1</a:t>
            </a:r>
          </a:p>
          <a:p>
            <a:pPr>
              <a:spcAft>
                <a:spcPts val="800"/>
              </a:spcAft>
            </a:pPr>
            <a:r>
              <a:rPr lang="en-US" dirty="0"/>
              <a:t>2</a:t>
            </a:r>
          </a:p>
          <a:p>
            <a:pPr>
              <a:spcAft>
                <a:spcPts val="800"/>
              </a:spcAft>
            </a:pPr>
            <a:r>
              <a:rPr lang="en-US" dirty="0"/>
              <a:t>3</a:t>
            </a:r>
          </a:p>
          <a:p>
            <a:pPr>
              <a:spcAft>
                <a:spcPts val="800"/>
              </a:spcAft>
            </a:pPr>
            <a:r>
              <a:rPr lang="en-US" dirty="0"/>
              <a:t>4</a:t>
            </a:r>
          </a:p>
          <a:p>
            <a:pPr>
              <a:spcAft>
                <a:spcPts val="800"/>
              </a:spcAft>
            </a:pPr>
            <a:r>
              <a:rPr lang="en-US" dirty="0"/>
              <a:t>5</a:t>
            </a:r>
          </a:p>
        </p:txBody>
      </p:sp>
      <p:sp>
        <p:nvSpPr>
          <p:cNvPr id="4" name="Oval 3">
            <a:extLst>
              <a:ext uri="{FF2B5EF4-FFF2-40B4-BE49-F238E27FC236}">
                <a16:creationId xmlns:a16="http://schemas.microsoft.com/office/drawing/2014/main" id="{A981B861-9D4E-FF3C-48F2-BBFE89FEDC18}"/>
              </a:ext>
            </a:extLst>
          </p:cNvPr>
          <p:cNvSpPr/>
          <p:nvPr/>
        </p:nvSpPr>
        <p:spPr>
          <a:xfrm>
            <a:off x="1237975" y="3002719"/>
            <a:ext cx="296333"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0220310-C0B8-05FC-9E92-350790528FF5}"/>
              </a:ext>
            </a:extLst>
          </p:cNvPr>
          <p:cNvSpPr/>
          <p:nvPr/>
        </p:nvSpPr>
        <p:spPr>
          <a:xfrm>
            <a:off x="6876799" y="4784244"/>
            <a:ext cx="296333" cy="1854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89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0549C6-3D1C-9E4B-83C4-E53AF08960FA}"/>
              </a:ext>
            </a:extLst>
          </p:cNvPr>
          <p:cNvSpPr>
            <a:spLocks noGrp="1"/>
          </p:cNvSpPr>
          <p:nvPr>
            <p:ph type="title"/>
          </p:nvPr>
        </p:nvSpPr>
        <p:spPr/>
        <p:txBody>
          <a:bodyPr/>
          <a:lstStyle/>
          <a:p>
            <a:r>
              <a:rPr lang="en-US" dirty="0"/>
              <a:t>Use the bottom row to compute p-values</a:t>
            </a:r>
          </a:p>
        </p:txBody>
      </p:sp>
      <p:graphicFrame>
        <p:nvGraphicFramePr>
          <p:cNvPr id="7" name="Table 6">
            <a:extLst>
              <a:ext uri="{FF2B5EF4-FFF2-40B4-BE49-F238E27FC236}">
                <a16:creationId xmlns:a16="http://schemas.microsoft.com/office/drawing/2014/main" id="{D5F1E83F-506A-AF48-820F-E55F5A1C8941}"/>
              </a:ext>
            </a:extLst>
          </p:cNvPr>
          <p:cNvGraphicFramePr>
            <a:graphicFrameLocks noGrp="1"/>
          </p:cNvGraphicFramePr>
          <p:nvPr/>
        </p:nvGraphicFramePr>
        <p:xfrm>
          <a:off x="838200" y="1990326"/>
          <a:ext cx="10622280" cy="24942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837801029"/>
                    </a:ext>
                  </a:extLst>
                </a:gridCol>
                <a:gridCol w="208280">
                  <a:extLst>
                    <a:ext uri="{9D8B030D-6E8A-4147-A177-3AD203B41FA5}">
                      <a16:colId xmlns:a16="http://schemas.microsoft.com/office/drawing/2014/main" val="1130130640"/>
                    </a:ext>
                  </a:extLst>
                </a:gridCol>
                <a:gridCol w="208280">
                  <a:extLst>
                    <a:ext uri="{9D8B030D-6E8A-4147-A177-3AD203B41FA5}">
                      <a16:colId xmlns:a16="http://schemas.microsoft.com/office/drawing/2014/main" val="337414394"/>
                    </a:ext>
                  </a:extLst>
                </a:gridCol>
                <a:gridCol w="208280">
                  <a:extLst>
                    <a:ext uri="{9D8B030D-6E8A-4147-A177-3AD203B41FA5}">
                      <a16:colId xmlns:a16="http://schemas.microsoft.com/office/drawing/2014/main" val="2206553190"/>
                    </a:ext>
                  </a:extLst>
                </a:gridCol>
                <a:gridCol w="208280">
                  <a:extLst>
                    <a:ext uri="{9D8B030D-6E8A-4147-A177-3AD203B41FA5}">
                      <a16:colId xmlns:a16="http://schemas.microsoft.com/office/drawing/2014/main" val="2014990826"/>
                    </a:ext>
                  </a:extLst>
                </a:gridCol>
                <a:gridCol w="208280">
                  <a:extLst>
                    <a:ext uri="{9D8B030D-6E8A-4147-A177-3AD203B41FA5}">
                      <a16:colId xmlns:a16="http://schemas.microsoft.com/office/drawing/2014/main" val="543338469"/>
                    </a:ext>
                  </a:extLst>
                </a:gridCol>
                <a:gridCol w="208280">
                  <a:extLst>
                    <a:ext uri="{9D8B030D-6E8A-4147-A177-3AD203B41FA5}">
                      <a16:colId xmlns:a16="http://schemas.microsoft.com/office/drawing/2014/main" val="2688867937"/>
                    </a:ext>
                  </a:extLst>
                </a:gridCol>
                <a:gridCol w="208280">
                  <a:extLst>
                    <a:ext uri="{9D8B030D-6E8A-4147-A177-3AD203B41FA5}">
                      <a16:colId xmlns:a16="http://schemas.microsoft.com/office/drawing/2014/main" val="2490015476"/>
                    </a:ext>
                  </a:extLst>
                </a:gridCol>
                <a:gridCol w="208280">
                  <a:extLst>
                    <a:ext uri="{9D8B030D-6E8A-4147-A177-3AD203B41FA5}">
                      <a16:colId xmlns:a16="http://schemas.microsoft.com/office/drawing/2014/main" val="3303583791"/>
                    </a:ext>
                  </a:extLst>
                </a:gridCol>
                <a:gridCol w="208280">
                  <a:extLst>
                    <a:ext uri="{9D8B030D-6E8A-4147-A177-3AD203B41FA5}">
                      <a16:colId xmlns:a16="http://schemas.microsoft.com/office/drawing/2014/main" val="4154613999"/>
                    </a:ext>
                  </a:extLst>
                </a:gridCol>
                <a:gridCol w="208280">
                  <a:extLst>
                    <a:ext uri="{9D8B030D-6E8A-4147-A177-3AD203B41FA5}">
                      <a16:colId xmlns:a16="http://schemas.microsoft.com/office/drawing/2014/main" val="1378370502"/>
                    </a:ext>
                  </a:extLst>
                </a:gridCol>
                <a:gridCol w="208280">
                  <a:extLst>
                    <a:ext uri="{9D8B030D-6E8A-4147-A177-3AD203B41FA5}">
                      <a16:colId xmlns:a16="http://schemas.microsoft.com/office/drawing/2014/main" val="1921952693"/>
                    </a:ext>
                  </a:extLst>
                </a:gridCol>
                <a:gridCol w="208280">
                  <a:extLst>
                    <a:ext uri="{9D8B030D-6E8A-4147-A177-3AD203B41FA5}">
                      <a16:colId xmlns:a16="http://schemas.microsoft.com/office/drawing/2014/main" val="2725782867"/>
                    </a:ext>
                  </a:extLst>
                </a:gridCol>
                <a:gridCol w="208280">
                  <a:extLst>
                    <a:ext uri="{9D8B030D-6E8A-4147-A177-3AD203B41FA5}">
                      <a16:colId xmlns:a16="http://schemas.microsoft.com/office/drawing/2014/main" val="434203455"/>
                    </a:ext>
                  </a:extLst>
                </a:gridCol>
                <a:gridCol w="208280">
                  <a:extLst>
                    <a:ext uri="{9D8B030D-6E8A-4147-A177-3AD203B41FA5}">
                      <a16:colId xmlns:a16="http://schemas.microsoft.com/office/drawing/2014/main" val="1582041923"/>
                    </a:ext>
                  </a:extLst>
                </a:gridCol>
                <a:gridCol w="208280">
                  <a:extLst>
                    <a:ext uri="{9D8B030D-6E8A-4147-A177-3AD203B41FA5}">
                      <a16:colId xmlns:a16="http://schemas.microsoft.com/office/drawing/2014/main" val="4069350621"/>
                    </a:ext>
                  </a:extLst>
                </a:gridCol>
                <a:gridCol w="208280">
                  <a:extLst>
                    <a:ext uri="{9D8B030D-6E8A-4147-A177-3AD203B41FA5}">
                      <a16:colId xmlns:a16="http://schemas.microsoft.com/office/drawing/2014/main" val="3796759534"/>
                    </a:ext>
                  </a:extLst>
                </a:gridCol>
                <a:gridCol w="208280">
                  <a:extLst>
                    <a:ext uri="{9D8B030D-6E8A-4147-A177-3AD203B41FA5}">
                      <a16:colId xmlns:a16="http://schemas.microsoft.com/office/drawing/2014/main" val="37013869"/>
                    </a:ext>
                  </a:extLst>
                </a:gridCol>
                <a:gridCol w="208280">
                  <a:extLst>
                    <a:ext uri="{9D8B030D-6E8A-4147-A177-3AD203B41FA5}">
                      <a16:colId xmlns:a16="http://schemas.microsoft.com/office/drawing/2014/main" val="4237958116"/>
                    </a:ext>
                  </a:extLst>
                </a:gridCol>
                <a:gridCol w="208280">
                  <a:extLst>
                    <a:ext uri="{9D8B030D-6E8A-4147-A177-3AD203B41FA5}">
                      <a16:colId xmlns:a16="http://schemas.microsoft.com/office/drawing/2014/main" val="4100326859"/>
                    </a:ext>
                  </a:extLst>
                </a:gridCol>
                <a:gridCol w="208280">
                  <a:extLst>
                    <a:ext uri="{9D8B030D-6E8A-4147-A177-3AD203B41FA5}">
                      <a16:colId xmlns:a16="http://schemas.microsoft.com/office/drawing/2014/main" val="783130004"/>
                    </a:ext>
                  </a:extLst>
                </a:gridCol>
                <a:gridCol w="208280">
                  <a:extLst>
                    <a:ext uri="{9D8B030D-6E8A-4147-A177-3AD203B41FA5}">
                      <a16:colId xmlns:a16="http://schemas.microsoft.com/office/drawing/2014/main" val="4014905775"/>
                    </a:ext>
                  </a:extLst>
                </a:gridCol>
                <a:gridCol w="208280">
                  <a:extLst>
                    <a:ext uri="{9D8B030D-6E8A-4147-A177-3AD203B41FA5}">
                      <a16:colId xmlns:a16="http://schemas.microsoft.com/office/drawing/2014/main" val="3532781489"/>
                    </a:ext>
                  </a:extLst>
                </a:gridCol>
                <a:gridCol w="208280">
                  <a:extLst>
                    <a:ext uri="{9D8B030D-6E8A-4147-A177-3AD203B41FA5}">
                      <a16:colId xmlns:a16="http://schemas.microsoft.com/office/drawing/2014/main" val="2180044286"/>
                    </a:ext>
                  </a:extLst>
                </a:gridCol>
                <a:gridCol w="208280">
                  <a:extLst>
                    <a:ext uri="{9D8B030D-6E8A-4147-A177-3AD203B41FA5}">
                      <a16:colId xmlns:a16="http://schemas.microsoft.com/office/drawing/2014/main" val="54962889"/>
                    </a:ext>
                  </a:extLst>
                </a:gridCol>
                <a:gridCol w="208280">
                  <a:extLst>
                    <a:ext uri="{9D8B030D-6E8A-4147-A177-3AD203B41FA5}">
                      <a16:colId xmlns:a16="http://schemas.microsoft.com/office/drawing/2014/main" val="3465588258"/>
                    </a:ext>
                  </a:extLst>
                </a:gridCol>
                <a:gridCol w="208280">
                  <a:extLst>
                    <a:ext uri="{9D8B030D-6E8A-4147-A177-3AD203B41FA5}">
                      <a16:colId xmlns:a16="http://schemas.microsoft.com/office/drawing/2014/main" val="3217530528"/>
                    </a:ext>
                  </a:extLst>
                </a:gridCol>
                <a:gridCol w="208280">
                  <a:extLst>
                    <a:ext uri="{9D8B030D-6E8A-4147-A177-3AD203B41FA5}">
                      <a16:colId xmlns:a16="http://schemas.microsoft.com/office/drawing/2014/main" val="2579886863"/>
                    </a:ext>
                  </a:extLst>
                </a:gridCol>
                <a:gridCol w="208280">
                  <a:extLst>
                    <a:ext uri="{9D8B030D-6E8A-4147-A177-3AD203B41FA5}">
                      <a16:colId xmlns:a16="http://schemas.microsoft.com/office/drawing/2014/main" val="2276988309"/>
                    </a:ext>
                  </a:extLst>
                </a:gridCol>
                <a:gridCol w="208280">
                  <a:extLst>
                    <a:ext uri="{9D8B030D-6E8A-4147-A177-3AD203B41FA5}">
                      <a16:colId xmlns:a16="http://schemas.microsoft.com/office/drawing/2014/main" val="1003958924"/>
                    </a:ext>
                  </a:extLst>
                </a:gridCol>
                <a:gridCol w="208280">
                  <a:extLst>
                    <a:ext uri="{9D8B030D-6E8A-4147-A177-3AD203B41FA5}">
                      <a16:colId xmlns:a16="http://schemas.microsoft.com/office/drawing/2014/main" val="2793500449"/>
                    </a:ext>
                  </a:extLst>
                </a:gridCol>
                <a:gridCol w="208280">
                  <a:extLst>
                    <a:ext uri="{9D8B030D-6E8A-4147-A177-3AD203B41FA5}">
                      <a16:colId xmlns:a16="http://schemas.microsoft.com/office/drawing/2014/main" val="1465247646"/>
                    </a:ext>
                  </a:extLst>
                </a:gridCol>
                <a:gridCol w="208280">
                  <a:extLst>
                    <a:ext uri="{9D8B030D-6E8A-4147-A177-3AD203B41FA5}">
                      <a16:colId xmlns:a16="http://schemas.microsoft.com/office/drawing/2014/main" val="2209548404"/>
                    </a:ext>
                  </a:extLst>
                </a:gridCol>
                <a:gridCol w="208280">
                  <a:extLst>
                    <a:ext uri="{9D8B030D-6E8A-4147-A177-3AD203B41FA5}">
                      <a16:colId xmlns:a16="http://schemas.microsoft.com/office/drawing/2014/main" val="379779343"/>
                    </a:ext>
                  </a:extLst>
                </a:gridCol>
                <a:gridCol w="208280">
                  <a:extLst>
                    <a:ext uri="{9D8B030D-6E8A-4147-A177-3AD203B41FA5}">
                      <a16:colId xmlns:a16="http://schemas.microsoft.com/office/drawing/2014/main" val="3241698108"/>
                    </a:ext>
                  </a:extLst>
                </a:gridCol>
                <a:gridCol w="208280">
                  <a:extLst>
                    <a:ext uri="{9D8B030D-6E8A-4147-A177-3AD203B41FA5}">
                      <a16:colId xmlns:a16="http://schemas.microsoft.com/office/drawing/2014/main" val="1768213853"/>
                    </a:ext>
                  </a:extLst>
                </a:gridCol>
                <a:gridCol w="208280">
                  <a:extLst>
                    <a:ext uri="{9D8B030D-6E8A-4147-A177-3AD203B41FA5}">
                      <a16:colId xmlns:a16="http://schemas.microsoft.com/office/drawing/2014/main" val="945638497"/>
                    </a:ext>
                  </a:extLst>
                </a:gridCol>
                <a:gridCol w="208280">
                  <a:extLst>
                    <a:ext uri="{9D8B030D-6E8A-4147-A177-3AD203B41FA5}">
                      <a16:colId xmlns:a16="http://schemas.microsoft.com/office/drawing/2014/main" val="1304553065"/>
                    </a:ext>
                  </a:extLst>
                </a:gridCol>
                <a:gridCol w="208280">
                  <a:extLst>
                    <a:ext uri="{9D8B030D-6E8A-4147-A177-3AD203B41FA5}">
                      <a16:colId xmlns:a16="http://schemas.microsoft.com/office/drawing/2014/main" val="2662435804"/>
                    </a:ext>
                  </a:extLst>
                </a:gridCol>
                <a:gridCol w="208280">
                  <a:extLst>
                    <a:ext uri="{9D8B030D-6E8A-4147-A177-3AD203B41FA5}">
                      <a16:colId xmlns:a16="http://schemas.microsoft.com/office/drawing/2014/main" val="1129765255"/>
                    </a:ext>
                  </a:extLst>
                </a:gridCol>
                <a:gridCol w="208280">
                  <a:extLst>
                    <a:ext uri="{9D8B030D-6E8A-4147-A177-3AD203B41FA5}">
                      <a16:colId xmlns:a16="http://schemas.microsoft.com/office/drawing/2014/main" val="1149774093"/>
                    </a:ext>
                  </a:extLst>
                </a:gridCol>
                <a:gridCol w="208280">
                  <a:extLst>
                    <a:ext uri="{9D8B030D-6E8A-4147-A177-3AD203B41FA5}">
                      <a16:colId xmlns:a16="http://schemas.microsoft.com/office/drawing/2014/main" val="3913738739"/>
                    </a:ext>
                  </a:extLst>
                </a:gridCol>
                <a:gridCol w="208280">
                  <a:extLst>
                    <a:ext uri="{9D8B030D-6E8A-4147-A177-3AD203B41FA5}">
                      <a16:colId xmlns:a16="http://schemas.microsoft.com/office/drawing/2014/main" val="943653088"/>
                    </a:ext>
                  </a:extLst>
                </a:gridCol>
                <a:gridCol w="208280">
                  <a:extLst>
                    <a:ext uri="{9D8B030D-6E8A-4147-A177-3AD203B41FA5}">
                      <a16:colId xmlns:a16="http://schemas.microsoft.com/office/drawing/2014/main" val="3441724175"/>
                    </a:ext>
                  </a:extLst>
                </a:gridCol>
                <a:gridCol w="208280">
                  <a:extLst>
                    <a:ext uri="{9D8B030D-6E8A-4147-A177-3AD203B41FA5}">
                      <a16:colId xmlns:a16="http://schemas.microsoft.com/office/drawing/2014/main" val="4241954164"/>
                    </a:ext>
                  </a:extLst>
                </a:gridCol>
                <a:gridCol w="208280">
                  <a:extLst>
                    <a:ext uri="{9D8B030D-6E8A-4147-A177-3AD203B41FA5}">
                      <a16:colId xmlns:a16="http://schemas.microsoft.com/office/drawing/2014/main" val="4238060992"/>
                    </a:ext>
                  </a:extLst>
                </a:gridCol>
                <a:gridCol w="208280">
                  <a:extLst>
                    <a:ext uri="{9D8B030D-6E8A-4147-A177-3AD203B41FA5}">
                      <a16:colId xmlns:a16="http://schemas.microsoft.com/office/drawing/2014/main" val="3729368416"/>
                    </a:ext>
                  </a:extLst>
                </a:gridCol>
                <a:gridCol w="208280">
                  <a:extLst>
                    <a:ext uri="{9D8B030D-6E8A-4147-A177-3AD203B41FA5}">
                      <a16:colId xmlns:a16="http://schemas.microsoft.com/office/drawing/2014/main" val="4003014169"/>
                    </a:ext>
                  </a:extLst>
                </a:gridCol>
                <a:gridCol w="208280">
                  <a:extLst>
                    <a:ext uri="{9D8B030D-6E8A-4147-A177-3AD203B41FA5}">
                      <a16:colId xmlns:a16="http://schemas.microsoft.com/office/drawing/2014/main" val="854005344"/>
                    </a:ext>
                  </a:extLst>
                </a:gridCol>
                <a:gridCol w="208280">
                  <a:extLst>
                    <a:ext uri="{9D8B030D-6E8A-4147-A177-3AD203B41FA5}">
                      <a16:colId xmlns:a16="http://schemas.microsoft.com/office/drawing/2014/main" val="185235014"/>
                    </a:ext>
                  </a:extLst>
                </a:gridCol>
                <a:gridCol w="208280">
                  <a:extLst>
                    <a:ext uri="{9D8B030D-6E8A-4147-A177-3AD203B41FA5}">
                      <a16:colId xmlns:a16="http://schemas.microsoft.com/office/drawing/2014/main" val="1913606669"/>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tc>
                  <a:txBody>
                    <a:bodyPr/>
                    <a:lstStyle/>
                    <a:p>
                      <a:r>
                        <a:rPr lang="en-US" dirty="0"/>
                        <a:t>11</a:t>
                      </a:r>
                    </a:p>
                  </a:txBody>
                  <a:tcPr/>
                </a:tc>
                <a:tc>
                  <a:txBody>
                    <a:bodyPr/>
                    <a:lstStyle/>
                    <a:p>
                      <a:r>
                        <a:rPr lang="en-US" dirty="0"/>
                        <a:t>12</a:t>
                      </a:r>
                    </a:p>
                  </a:txBody>
                  <a:tcPr/>
                </a:tc>
                <a:tc>
                  <a:txBody>
                    <a:bodyPr/>
                    <a:lstStyle/>
                    <a:p>
                      <a:r>
                        <a:rPr lang="en-US" dirty="0"/>
                        <a:t>13</a:t>
                      </a:r>
                    </a:p>
                  </a:txBody>
                  <a:tcPr/>
                </a:tc>
                <a:tc>
                  <a:txBody>
                    <a:bodyPr/>
                    <a:lstStyle/>
                    <a:p>
                      <a:r>
                        <a:rPr lang="en-US" dirty="0"/>
                        <a:t>14</a:t>
                      </a:r>
                    </a:p>
                  </a:txBody>
                  <a:tcPr/>
                </a:tc>
                <a:tc>
                  <a:txBody>
                    <a:bodyPr/>
                    <a:lstStyle/>
                    <a:p>
                      <a:r>
                        <a:rPr lang="en-US" dirty="0"/>
                        <a:t>15</a:t>
                      </a:r>
                    </a:p>
                  </a:txBody>
                  <a:tcPr/>
                </a:tc>
                <a:tc>
                  <a:txBody>
                    <a:bodyPr/>
                    <a:lstStyle/>
                    <a:p>
                      <a:r>
                        <a:rPr lang="en-US" dirty="0"/>
                        <a:t>16</a:t>
                      </a:r>
                    </a:p>
                  </a:txBody>
                  <a:tcPr/>
                </a:tc>
                <a:tc>
                  <a:txBody>
                    <a:bodyPr/>
                    <a:lstStyle/>
                    <a:p>
                      <a:r>
                        <a:rPr lang="en-US" dirty="0"/>
                        <a:t>17</a:t>
                      </a:r>
                    </a:p>
                  </a:txBody>
                  <a:tcPr/>
                </a:tc>
                <a:tc>
                  <a:txBody>
                    <a:bodyPr/>
                    <a:lstStyle/>
                    <a:p>
                      <a:r>
                        <a:rPr lang="en-US" dirty="0"/>
                        <a:t>18</a:t>
                      </a:r>
                    </a:p>
                  </a:txBody>
                  <a:tcPr/>
                </a:tc>
                <a:tc>
                  <a:txBody>
                    <a:bodyPr/>
                    <a:lstStyle/>
                    <a:p>
                      <a:r>
                        <a:rPr lang="en-US" dirty="0"/>
                        <a:t>19</a:t>
                      </a:r>
                    </a:p>
                  </a:txBody>
                  <a:tcPr/>
                </a:tc>
                <a:tc>
                  <a:txBody>
                    <a:bodyPr/>
                    <a:lstStyle/>
                    <a:p>
                      <a:r>
                        <a:rPr lang="en-US" dirty="0"/>
                        <a:t>20</a:t>
                      </a:r>
                    </a:p>
                  </a:txBody>
                  <a:tcPr/>
                </a:tc>
                <a:tc>
                  <a:txBody>
                    <a:bodyPr/>
                    <a:lstStyle/>
                    <a:p>
                      <a:r>
                        <a:rPr lang="en-US" dirty="0"/>
                        <a:t>21</a:t>
                      </a:r>
                    </a:p>
                  </a:txBody>
                  <a:tcPr/>
                </a:tc>
                <a:tc>
                  <a:txBody>
                    <a:bodyPr/>
                    <a:lstStyle/>
                    <a:p>
                      <a:r>
                        <a:rPr lang="en-US" dirty="0"/>
                        <a:t>22</a:t>
                      </a:r>
                    </a:p>
                  </a:txBody>
                  <a:tcPr/>
                </a:tc>
                <a:tc>
                  <a:txBody>
                    <a:bodyPr/>
                    <a:lstStyle/>
                    <a:p>
                      <a:r>
                        <a:rPr lang="en-US" dirty="0"/>
                        <a:t>23</a:t>
                      </a:r>
                    </a:p>
                  </a:txBody>
                  <a:tcPr/>
                </a:tc>
                <a:tc>
                  <a:txBody>
                    <a:bodyPr/>
                    <a:lstStyle/>
                    <a:p>
                      <a:r>
                        <a:rPr lang="en-US" dirty="0"/>
                        <a:t>24</a:t>
                      </a:r>
                    </a:p>
                  </a:txBody>
                  <a:tcPr/>
                </a:tc>
                <a:tc>
                  <a:txBody>
                    <a:bodyPr/>
                    <a:lstStyle/>
                    <a:p>
                      <a:r>
                        <a:rPr lang="en-US" dirty="0"/>
                        <a:t>25</a:t>
                      </a:r>
                    </a:p>
                  </a:txBody>
                  <a:tcPr/>
                </a:tc>
                <a:tc>
                  <a:txBody>
                    <a:bodyPr/>
                    <a:lstStyle/>
                    <a:p>
                      <a:r>
                        <a:rPr lang="en-US" dirty="0"/>
                        <a:t>26</a:t>
                      </a:r>
                    </a:p>
                  </a:txBody>
                  <a:tcPr/>
                </a:tc>
                <a:tc>
                  <a:txBody>
                    <a:bodyPr/>
                    <a:lstStyle/>
                    <a:p>
                      <a:r>
                        <a:rPr lang="en-US" dirty="0"/>
                        <a:t>27</a:t>
                      </a:r>
                    </a:p>
                  </a:txBody>
                  <a:tcPr/>
                </a:tc>
                <a:tc>
                  <a:txBody>
                    <a:bodyPr/>
                    <a:lstStyle/>
                    <a:p>
                      <a:r>
                        <a:rPr lang="en-US" dirty="0"/>
                        <a:t>28</a:t>
                      </a:r>
                    </a:p>
                  </a:txBody>
                  <a:tcPr/>
                </a:tc>
                <a:tc>
                  <a:txBody>
                    <a:bodyPr/>
                    <a:lstStyle/>
                    <a:p>
                      <a:r>
                        <a:rPr lang="en-US" dirty="0"/>
                        <a:t>29</a:t>
                      </a:r>
                    </a:p>
                  </a:txBody>
                  <a:tcPr/>
                </a:tc>
                <a:tc>
                  <a:txBody>
                    <a:bodyPr/>
                    <a:lstStyle/>
                    <a:p>
                      <a:r>
                        <a:rPr lang="en-US" dirty="0"/>
                        <a:t>30</a:t>
                      </a:r>
                    </a:p>
                  </a:txBody>
                  <a:tcPr/>
                </a:tc>
                <a:tc>
                  <a:txBody>
                    <a:bodyPr/>
                    <a:lstStyle/>
                    <a:p>
                      <a:r>
                        <a:rPr lang="en-US" dirty="0"/>
                        <a:t>31</a:t>
                      </a:r>
                    </a:p>
                  </a:txBody>
                  <a:tcPr/>
                </a:tc>
                <a:tc>
                  <a:txBody>
                    <a:bodyPr/>
                    <a:lstStyle/>
                    <a:p>
                      <a:r>
                        <a:rPr lang="en-US" dirty="0"/>
                        <a:t>32</a:t>
                      </a:r>
                    </a:p>
                  </a:txBody>
                  <a:tcPr/>
                </a:tc>
                <a:tc>
                  <a:txBody>
                    <a:bodyPr/>
                    <a:lstStyle/>
                    <a:p>
                      <a:r>
                        <a:rPr lang="en-US" dirty="0"/>
                        <a:t>33</a:t>
                      </a:r>
                    </a:p>
                  </a:txBody>
                  <a:tcPr/>
                </a:tc>
                <a:tc>
                  <a:txBody>
                    <a:bodyPr/>
                    <a:lstStyle/>
                    <a:p>
                      <a:r>
                        <a:rPr lang="en-US" dirty="0"/>
                        <a:t>34</a:t>
                      </a:r>
                    </a:p>
                  </a:txBody>
                  <a:tcPr/>
                </a:tc>
                <a:tc>
                  <a:txBody>
                    <a:bodyPr/>
                    <a:lstStyle/>
                    <a:p>
                      <a:r>
                        <a:rPr lang="en-US" dirty="0"/>
                        <a:t>35</a:t>
                      </a:r>
                    </a:p>
                  </a:txBody>
                  <a:tcPr/>
                </a:tc>
                <a:tc>
                  <a:txBody>
                    <a:bodyPr/>
                    <a:lstStyle/>
                    <a:p>
                      <a:r>
                        <a:rPr lang="en-US" dirty="0"/>
                        <a:t>36</a:t>
                      </a:r>
                    </a:p>
                  </a:txBody>
                  <a:tcPr/>
                </a:tc>
                <a:tc>
                  <a:txBody>
                    <a:bodyPr/>
                    <a:lstStyle/>
                    <a:p>
                      <a:r>
                        <a:rPr lang="en-US" dirty="0"/>
                        <a:t>37</a:t>
                      </a:r>
                    </a:p>
                  </a:txBody>
                  <a:tcPr/>
                </a:tc>
                <a:tc>
                  <a:txBody>
                    <a:bodyPr/>
                    <a:lstStyle/>
                    <a:p>
                      <a:r>
                        <a:rPr lang="en-US" dirty="0"/>
                        <a:t>38</a:t>
                      </a:r>
                    </a:p>
                  </a:txBody>
                  <a:tcPr/>
                </a:tc>
                <a:tc>
                  <a:txBody>
                    <a:bodyPr/>
                    <a:lstStyle/>
                    <a:p>
                      <a:r>
                        <a:rPr lang="en-US" dirty="0"/>
                        <a:t>39</a:t>
                      </a:r>
                    </a:p>
                  </a:txBody>
                  <a:tcPr/>
                </a:tc>
                <a:tc>
                  <a:txBody>
                    <a:bodyPr/>
                    <a:lstStyle/>
                    <a:p>
                      <a:r>
                        <a:rPr lang="en-US" dirty="0"/>
                        <a:t>40</a:t>
                      </a:r>
                    </a:p>
                  </a:txBody>
                  <a:tcPr/>
                </a:tc>
                <a:tc>
                  <a:txBody>
                    <a:bodyPr/>
                    <a:lstStyle/>
                    <a:p>
                      <a:r>
                        <a:rPr lang="en-US" dirty="0"/>
                        <a:t>41</a:t>
                      </a:r>
                    </a:p>
                  </a:txBody>
                  <a:tcPr/>
                </a:tc>
                <a:tc>
                  <a:txBody>
                    <a:bodyPr/>
                    <a:lstStyle/>
                    <a:p>
                      <a:r>
                        <a:rPr lang="en-US" dirty="0"/>
                        <a:t>42</a:t>
                      </a:r>
                    </a:p>
                  </a:txBody>
                  <a:tcPr/>
                </a:tc>
                <a:tc>
                  <a:txBody>
                    <a:bodyPr/>
                    <a:lstStyle/>
                    <a:p>
                      <a:r>
                        <a:rPr lang="en-US" dirty="0"/>
                        <a:t>43</a:t>
                      </a:r>
                    </a:p>
                  </a:txBody>
                  <a:tcPr/>
                </a:tc>
                <a:tc>
                  <a:txBody>
                    <a:bodyPr/>
                    <a:lstStyle/>
                    <a:p>
                      <a:r>
                        <a:rPr lang="en-US" dirty="0"/>
                        <a:t>44</a:t>
                      </a:r>
                    </a:p>
                  </a:txBody>
                  <a:tcPr/>
                </a:tc>
                <a:tc>
                  <a:txBody>
                    <a:bodyPr/>
                    <a:lstStyle/>
                    <a:p>
                      <a:r>
                        <a:rPr lang="en-US" dirty="0"/>
                        <a:t>45</a:t>
                      </a:r>
                    </a:p>
                  </a:txBody>
                  <a:tcPr/>
                </a:tc>
                <a:tc>
                  <a:txBody>
                    <a:bodyPr/>
                    <a:lstStyle/>
                    <a:p>
                      <a:r>
                        <a:rPr lang="en-US" dirty="0"/>
                        <a:t>46</a:t>
                      </a:r>
                    </a:p>
                  </a:txBody>
                  <a:tcPr/>
                </a:tc>
                <a:tc>
                  <a:txBody>
                    <a:bodyPr/>
                    <a:lstStyle/>
                    <a:p>
                      <a:r>
                        <a:rPr lang="en-US" dirty="0"/>
                        <a:t>47</a:t>
                      </a:r>
                    </a:p>
                  </a:txBody>
                  <a:tcPr/>
                </a:tc>
                <a:tc>
                  <a:txBody>
                    <a:bodyPr/>
                    <a:lstStyle/>
                    <a:p>
                      <a:r>
                        <a:rPr lang="en-US" dirty="0"/>
                        <a:t>48</a:t>
                      </a:r>
                    </a:p>
                  </a:txBody>
                  <a:tcPr/>
                </a:tc>
                <a:tc>
                  <a:txBody>
                    <a:bodyPr/>
                    <a:lstStyle/>
                    <a:p>
                      <a:r>
                        <a:rPr lang="en-US" dirty="0"/>
                        <a:t>49</a:t>
                      </a:r>
                    </a:p>
                  </a:txBody>
                  <a:tcPr/>
                </a:tc>
                <a:tc>
                  <a:txBody>
                    <a:bodyPr/>
                    <a:lstStyle/>
                    <a:p>
                      <a:r>
                        <a:rPr lang="en-US" dirty="0"/>
                        <a:t>50</a:t>
                      </a:r>
                    </a:p>
                  </a:txBody>
                  <a:tcPr/>
                </a:tc>
                <a:extLst>
                  <a:ext uri="{0D108BD9-81ED-4DB2-BD59-A6C34878D82A}">
                    <a16:rowId xmlns:a16="http://schemas.microsoft.com/office/drawing/2014/main" val="2793960841"/>
                  </a:ext>
                </a:extLst>
              </a:tr>
              <a:tr h="370840">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2471086490"/>
                  </a:ext>
                </a:extLst>
              </a:tr>
              <a:tr h="370840">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640050470"/>
                  </a:ext>
                </a:extLst>
              </a:tr>
              <a:tr h="370840">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794684505"/>
                  </a:ext>
                </a:extLst>
              </a:tr>
              <a:tr h="370840">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8</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13</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14</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16</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13</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15</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15</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15</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9</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3818366346"/>
                  </a:ext>
                </a:extLst>
              </a:tr>
              <a:tr h="370840">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15</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28</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21</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25</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42</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31</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46</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51</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47</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63</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53</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62</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63</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52</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65</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51</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48</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50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35</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36</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26</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19</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2129120342"/>
                  </a:ext>
                </a:extLst>
              </a:tr>
            </a:tbl>
          </a:graphicData>
        </a:graphic>
      </p:graphicFrame>
      <p:sp>
        <p:nvSpPr>
          <p:cNvPr id="9" name="TextBox 8">
            <a:extLst>
              <a:ext uri="{FF2B5EF4-FFF2-40B4-BE49-F238E27FC236}">
                <a16:creationId xmlns:a16="http://schemas.microsoft.com/office/drawing/2014/main" id="{3ED5D26A-D3B1-FD48-A70F-2A9A36796ADF}"/>
              </a:ext>
            </a:extLst>
          </p:cNvPr>
          <p:cNvSpPr txBox="1"/>
          <p:nvPr/>
        </p:nvSpPr>
        <p:spPr>
          <a:xfrm>
            <a:off x="4622800" y="1625600"/>
            <a:ext cx="1256947" cy="369332"/>
          </a:xfrm>
          <a:prstGeom prst="rect">
            <a:avLst/>
          </a:prstGeom>
          <a:noFill/>
        </p:spPr>
        <p:txBody>
          <a:bodyPr wrap="none" rtlCol="0">
            <a:spAutoFit/>
          </a:bodyPr>
          <a:lstStyle/>
          <a:p>
            <a:r>
              <a:rPr lang="en-US" dirty="0"/>
              <a:t>Motif score</a:t>
            </a:r>
          </a:p>
        </p:txBody>
      </p:sp>
      <p:sp>
        <p:nvSpPr>
          <p:cNvPr id="10" name="Rectangle 3">
            <a:extLst>
              <a:ext uri="{FF2B5EF4-FFF2-40B4-BE49-F238E27FC236}">
                <a16:creationId xmlns:a16="http://schemas.microsoft.com/office/drawing/2014/main" id="{D477E7DE-C911-DE41-98DE-5480E8A5C5F2}"/>
              </a:ext>
            </a:extLst>
          </p:cNvPr>
          <p:cNvSpPr txBox="1">
            <a:spLocks noChangeArrowheads="1"/>
          </p:cNvSpPr>
          <p:nvPr/>
        </p:nvSpPr>
        <p:spPr>
          <a:xfrm>
            <a:off x="1981200" y="4787154"/>
            <a:ext cx="8229600" cy="1706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the end, the bottom row contains the scores for all possible sequences of length N.</a:t>
            </a:r>
          </a:p>
          <a:p>
            <a:r>
              <a:rPr lang="en-US" dirty="0"/>
              <a:t>Use these scores to compute a p-value.</a:t>
            </a:r>
          </a:p>
        </p:txBody>
      </p:sp>
      <p:sp>
        <p:nvSpPr>
          <p:cNvPr id="2" name="Oval 1">
            <a:extLst>
              <a:ext uri="{FF2B5EF4-FFF2-40B4-BE49-F238E27FC236}">
                <a16:creationId xmlns:a16="http://schemas.microsoft.com/office/drawing/2014/main" id="{8489FC34-9B00-9848-83C8-B21D74CEAD67}"/>
              </a:ext>
            </a:extLst>
          </p:cNvPr>
          <p:cNvSpPr/>
          <p:nvPr/>
        </p:nvSpPr>
        <p:spPr>
          <a:xfrm>
            <a:off x="654424" y="4110318"/>
            <a:ext cx="11071411" cy="555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3053EE6-6FBF-B59E-F853-CD6CDBDB086D}"/>
              </a:ext>
            </a:extLst>
          </p:cNvPr>
          <p:cNvSpPr txBox="1"/>
          <p:nvPr/>
        </p:nvSpPr>
        <p:spPr>
          <a:xfrm rot="16200000">
            <a:off x="-826956" y="3052800"/>
            <a:ext cx="2032000" cy="369332"/>
          </a:xfrm>
          <a:prstGeom prst="rect">
            <a:avLst/>
          </a:prstGeom>
          <a:noFill/>
        </p:spPr>
        <p:txBody>
          <a:bodyPr wrap="square" rtlCol="0">
            <a:spAutoFit/>
          </a:bodyPr>
          <a:lstStyle/>
          <a:p>
            <a:r>
              <a:rPr lang="en-US" dirty="0"/>
              <a:t>Position in motif</a:t>
            </a:r>
          </a:p>
        </p:txBody>
      </p:sp>
      <p:sp>
        <p:nvSpPr>
          <p:cNvPr id="4" name="TextBox 3">
            <a:extLst>
              <a:ext uri="{FF2B5EF4-FFF2-40B4-BE49-F238E27FC236}">
                <a16:creationId xmlns:a16="http://schemas.microsoft.com/office/drawing/2014/main" id="{A4F70CCF-1CF0-FF75-AC86-A68B35C52EE6}"/>
              </a:ext>
            </a:extLst>
          </p:cNvPr>
          <p:cNvSpPr txBox="1"/>
          <p:nvPr/>
        </p:nvSpPr>
        <p:spPr>
          <a:xfrm>
            <a:off x="576470" y="2623933"/>
            <a:ext cx="301686" cy="1887696"/>
          </a:xfrm>
          <a:prstGeom prst="rect">
            <a:avLst/>
          </a:prstGeom>
          <a:noFill/>
        </p:spPr>
        <p:txBody>
          <a:bodyPr wrap="none" rtlCol="0">
            <a:spAutoFit/>
          </a:bodyPr>
          <a:lstStyle/>
          <a:p>
            <a:pPr>
              <a:spcAft>
                <a:spcPts val="800"/>
              </a:spcAft>
            </a:pPr>
            <a:r>
              <a:rPr lang="en-US" dirty="0"/>
              <a:t>1</a:t>
            </a:r>
          </a:p>
          <a:p>
            <a:pPr>
              <a:spcAft>
                <a:spcPts val="800"/>
              </a:spcAft>
            </a:pPr>
            <a:r>
              <a:rPr lang="en-US" dirty="0"/>
              <a:t>2</a:t>
            </a:r>
          </a:p>
          <a:p>
            <a:pPr>
              <a:spcAft>
                <a:spcPts val="800"/>
              </a:spcAft>
            </a:pPr>
            <a:r>
              <a:rPr lang="en-US" dirty="0"/>
              <a:t>3</a:t>
            </a:r>
          </a:p>
          <a:p>
            <a:pPr>
              <a:spcAft>
                <a:spcPts val="800"/>
              </a:spcAft>
            </a:pPr>
            <a:r>
              <a:rPr lang="en-US" dirty="0"/>
              <a:t>4</a:t>
            </a:r>
          </a:p>
          <a:p>
            <a:pPr>
              <a:spcAft>
                <a:spcPts val="800"/>
              </a:spcAft>
            </a:pPr>
            <a:r>
              <a:rPr lang="en-US" dirty="0"/>
              <a:t>5</a:t>
            </a:r>
          </a:p>
        </p:txBody>
      </p:sp>
    </p:spTree>
    <p:extLst>
      <p:ext uri="{BB962C8B-B14F-4D97-AF65-F5344CB8AC3E}">
        <p14:creationId xmlns:p14="http://schemas.microsoft.com/office/powerpoint/2010/main" val="11896515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8388" name="Object 4">
            <a:extLst>
              <a:ext uri="{FF2B5EF4-FFF2-40B4-BE49-F238E27FC236}">
                <a16:creationId xmlns:a16="http://schemas.microsoft.com/office/drawing/2014/main" id="{2C9F74A2-12F2-7747-9AC0-5223DA96D40A}"/>
              </a:ext>
            </a:extLst>
          </p:cNvPr>
          <p:cNvGraphicFramePr>
            <a:graphicFrameLocks noChangeAspect="1"/>
          </p:cNvGraphicFramePr>
          <p:nvPr/>
        </p:nvGraphicFramePr>
        <p:xfrm>
          <a:off x="2057401" y="30163"/>
          <a:ext cx="7751763" cy="6799262"/>
        </p:xfrm>
        <a:graphic>
          <a:graphicData uri="http://schemas.openxmlformats.org/presentationml/2006/ole">
            <mc:AlternateContent xmlns:mc="http://schemas.openxmlformats.org/markup-compatibility/2006">
              <mc:Choice xmlns:v="urn:schemas-microsoft-com:vml" Requires="v">
                <p:oleObj name="Photo Editor Photo" r:id="rId2" imgW="5168900" imgH="4533900" progId="MSPhotoEd.3">
                  <p:embed/>
                </p:oleObj>
              </mc:Choice>
              <mc:Fallback>
                <p:oleObj name="Photo Editor Photo" r:id="rId2" imgW="5168900" imgH="4533900" progId="MSPhotoEd.3">
                  <p:embed/>
                  <p:pic>
                    <p:nvPicPr>
                      <p:cNvPr id="528388" name="Object 4">
                        <a:extLst>
                          <a:ext uri="{FF2B5EF4-FFF2-40B4-BE49-F238E27FC236}">
                            <a16:creationId xmlns:a16="http://schemas.microsoft.com/office/drawing/2014/main" id="{2C9F74A2-12F2-7747-9AC0-5223DA96D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30163"/>
                        <a:ext cx="7751763" cy="679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627B0602-BB0A-5984-3B05-D75BED72B275}"/>
              </a:ext>
            </a:extLst>
          </p:cNvPr>
          <p:cNvSpPr>
            <a:spLocks noGrp="1"/>
          </p:cNvSpPr>
          <p:nvPr>
            <p:ph type="sldNum" sz="quarter" idx="12"/>
          </p:nvPr>
        </p:nvSpPr>
        <p:spPr/>
        <p:txBody>
          <a:bodyPr/>
          <a:lstStyle/>
          <a:p>
            <a:fld id="{3CCACD2C-B79C-B240-AB66-3D9B004523F1}" type="slidenum">
              <a:rPr lang="en-US" smtClean="0"/>
              <a:t>59</a:t>
            </a:fld>
            <a:endParaRPr lang="en-US"/>
          </a:p>
        </p:txBody>
      </p:sp>
    </p:spTree>
    <p:extLst>
      <p:ext uri="{BB962C8B-B14F-4D97-AF65-F5344CB8AC3E}">
        <p14:creationId xmlns:p14="http://schemas.microsoft.com/office/powerpoint/2010/main" val="21106307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t>Motif discovery problem</a:t>
            </a:r>
          </a:p>
        </p:txBody>
      </p:sp>
      <p:sp>
        <p:nvSpPr>
          <p:cNvPr id="356355" name="Rectangle 3"/>
          <p:cNvSpPr>
            <a:spLocks noGrp="1" noChangeArrowheads="1"/>
          </p:cNvSpPr>
          <p:nvPr>
            <p:ph idx="1"/>
          </p:nvPr>
        </p:nvSpPr>
        <p:spPr/>
        <p:txBody>
          <a:bodyPr/>
          <a:lstStyle/>
          <a:p>
            <a:r>
              <a:rPr lang="en-US" dirty="0"/>
              <a:t>Given sequences</a:t>
            </a:r>
          </a:p>
          <a:p>
            <a:endParaRPr lang="en-US" dirty="0"/>
          </a:p>
          <a:p>
            <a:endParaRPr lang="en-US" dirty="0"/>
          </a:p>
          <a:p>
            <a:r>
              <a:rPr lang="en-US" dirty="0"/>
              <a:t>Find motif </a:t>
            </a:r>
          </a:p>
        </p:txBody>
      </p:sp>
      <p:sp>
        <p:nvSpPr>
          <p:cNvPr id="356362" name="Text Box 10"/>
          <p:cNvSpPr txBox="1">
            <a:spLocks noChangeArrowheads="1"/>
          </p:cNvSpPr>
          <p:nvPr/>
        </p:nvSpPr>
        <p:spPr bwMode="auto">
          <a:xfrm>
            <a:off x="2558795" y="4432301"/>
            <a:ext cx="2780761" cy="1015663"/>
          </a:xfrm>
          <a:prstGeom prst="rect">
            <a:avLst/>
          </a:prstGeom>
          <a:noFill/>
          <a:ln w="9525">
            <a:noFill/>
            <a:miter lim="800000"/>
            <a:headEnd/>
            <a:tailEnd/>
          </a:ln>
          <a:effectLst/>
        </p:spPr>
        <p:txBody>
          <a:bodyPr wrap="none">
            <a:prstTxWarp prst="textNoShape">
              <a:avLst/>
            </a:prstTxWarp>
            <a:spAutoFit/>
          </a:bodyPr>
          <a:lstStyle/>
          <a:p>
            <a:pPr defTabSz="457200"/>
            <a:r>
              <a:rPr lang="en-US" sz="2000" dirty="0">
                <a:latin typeface="Courier" pitchFamily="2" charset="0"/>
                <a:cs typeface="Courier New"/>
              </a:rPr>
              <a:t>AATTGT</a:t>
            </a:r>
            <a:r>
              <a:rPr lang="en-US" sz="2000" dirty="0">
                <a:solidFill>
                  <a:prstClr val="black"/>
                </a:solidFill>
                <a:latin typeface="Calibri"/>
              </a:rPr>
              <a:t>  at position 515</a:t>
            </a:r>
            <a:endParaRPr lang="en-US" sz="2000" dirty="0">
              <a:solidFill>
                <a:prstClr val="black"/>
              </a:solidFill>
              <a:latin typeface="CentSchbook Mono BT" pitchFamily="49" charset="0"/>
            </a:endParaRPr>
          </a:p>
          <a:p>
            <a:pPr defTabSz="457200"/>
            <a:r>
              <a:rPr lang="en-US" sz="2000" dirty="0">
                <a:latin typeface="Courier" pitchFamily="2" charset="0"/>
                <a:cs typeface="Courier New"/>
              </a:rPr>
              <a:t>ATCTGT</a:t>
            </a:r>
            <a:r>
              <a:rPr lang="en-US" sz="2000" dirty="0">
                <a:solidFill>
                  <a:prstClr val="black"/>
                </a:solidFill>
                <a:latin typeface="Calibri"/>
              </a:rPr>
              <a:t>  at position 430</a:t>
            </a:r>
            <a:endParaRPr lang="en-US" sz="2000" dirty="0">
              <a:solidFill>
                <a:prstClr val="black"/>
              </a:solidFill>
              <a:latin typeface="CentSchbook Mono BT" pitchFamily="49" charset="0"/>
            </a:endParaRPr>
          </a:p>
          <a:p>
            <a:pPr defTabSz="457200"/>
            <a:r>
              <a:rPr lang="en-US" sz="2000" dirty="0">
                <a:latin typeface="Courier" pitchFamily="2" charset="0"/>
                <a:cs typeface="Courier New"/>
              </a:rPr>
              <a:t>AAATGA</a:t>
            </a:r>
            <a:r>
              <a:rPr lang="en-US" sz="2000" dirty="0">
                <a:solidFill>
                  <a:prstClr val="black"/>
                </a:solidFill>
                <a:latin typeface="Calibri"/>
              </a:rPr>
              <a:t>  at position 682</a:t>
            </a:r>
            <a:endParaRPr lang="en-US" sz="2000" dirty="0">
              <a:solidFill>
                <a:prstClr val="black"/>
              </a:solidFill>
              <a:latin typeface="CentSchbook Mono BT" pitchFamily="49" charset="0"/>
            </a:endParaRPr>
          </a:p>
        </p:txBody>
      </p:sp>
      <p:sp>
        <p:nvSpPr>
          <p:cNvPr id="356356" name="Line 4"/>
          <p:cNvSpPr>
            <a:spLocks noChangeShapeType="1"/>
          </p:cNvSpPr>
          <p:nvPr/>
        </p:nvSpPr>
        <p:spPr bwMode="auto">
          <a:xfrm>
            <a:off x="7086600" y="2133600"/>
            <a:ext cx="2209800" cy="0"/>
          </a:xfrm>
          <a:prstGeom prst="line">
            <a:avLst/>
          </a:prstGeom>
          <a:noFill/>
          <a:ln w="76200">
            <a:solidFill>
              <a:srgbClr val="6699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56358" name="Line 6"/>
          <p:cNvSpPr>
            <a:spLocks noChangeShapeType="1"/>
          </p:cNvSpPr>
          <p:nvPr/>
        </p:nvSpPr>
        <p:spPr bwMode="auto">
          <a:xfrm>
            <a:off x="7086600" y="2438400"/>
            <a:ext cx="2209800" cy="0"/>
          </a:xfrm>
          <a:prstGeom prst="line">
            <a:avLst/>
          </a:prstGeom>
          <a:noFill/>
          <a:ln w="76200">
            <a:solidFill>
              <a:srgbClr val="2B03BF"/>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56360" name="Line 8"/>
          <p:cNvSpPr>
            <a:spLocks noChangeShapeType="1"/>
          </p:cNvSpPr>
          <p:nvPr/>
        </p:nvSpPr>
        <p:spPr bwMode="auto">
          <a:xfrm>
            <a:off x="7086600" y="2743200"/>
            <a:ext cx="2209800" cy="0"/>
          </a:xfrm>
          <a:prstGeom prst="line">
            <a:avLst/>
          </a:prstGeom>
          <a:noFill/>
          <a:ln w="76200">
            <a:solidFill>
              <a:srgbClr val="FFCC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56372" name="Text Box 20"/>
          <p:cNvSpPr txBox="1">
            <a:spLocks noChangeArrowheads="1"/>
          </p:cNvSpPr>
          <p:nvPr/>
        </p:nvSpPr>
        <p:spPr bwMode="auto">
          <a:xfrm>
            <a:off x="6248401" y="1905001"/>
            <a:ext cx="800219" cy="1015663"/>
          </a:xfrm>
          <a:prstGeom prst="rect">
            <a:avLst/>
          </a:prstGeom>
          <a:noFill/>
          <a:ln w="9525">
            <a:noFill/>
            <a:miter lim="800000"/>
            <a:headEnd/>
            <a:tailEnd/>
          </a:ln>
          <a:effectLst/>
        </p:spPr>
        <p:txBody>
          <a:bodyPr wrap="none">
            <a:prstTxWarp prst="textNoShape">
              <a:avLst/>
            </a:prstTxWarp>
            <a:spAutoFit/>
          </a:bodyPr>
          <a:lstStyle/>
          <a:p>
            <a:pPr defTabSz="457200"/>
            <a:r>
              <a:rPr lang="en-US" sz="2000">
                <a:solidFill>
                  <a:prstClr val="black"/>
                </a:solidFill>
                <a:latin typeface="Calibri"/>
              </a:rPr>
              <a:t>seq. 1</a:t>
            </a:r>
          </a:p>
          <a:p>
            <a:pPr defTabSz="457200"/>
            <a:r>
              <a:rPr lang="en-US" sz="2000">
                <a:solidFill>
                  <a:prstClr val="black"/>
                </a:solidFill>
                <a:latin typeface="Calibri"/>
              </a:rPr>
              <a:t>seq. 2</a:t>
            </a:r>
          </a:p>
          <a:p>
            <a:pPr defTabSz="457200"/>
            <a:r>
              <a:rPr lang="en-US" sz="2000">
                <a:solidFill>
                  <a:prstClr val="black"/>
                </a:solidFill>
                <a:latin typeface="Calibri"/>
              </a:rPr>
              <a:t>seq. 3</a:t>
            </a:r>
          </a:p>
        </p:txBody>
      </p:sp>
      <p:grpSp>
        <p:nvGrpSpPr>
          <p:cNvPr id="37" name="Group 36"/>
          <p:cNvGrpSpPr/>
          <p:nvPr/>
        </p:nvGrpSpPr>
        <p:grpSpPr>
          <a:xfrm>
            <a:off x="6234570" y="4420755"/>
            <a:ext cx="3048000" cy="1015663"/>
            <a:chOff x="4724400" y="1905000"/>
            <a:chExt cx="3048000" cy="1015663"/>
          </a:xfrm>
        </p:grpSpPr>
        <p:sp>
          <p:nvSpPr>
            <p:cNvPr id="38" name="Line 4"/>
            <p:cNvSpPr>
              <a:spLocks noChangeShapeType="1"/>
            </p:cNvSpPr>
            <p:nvPr/>
          </p:nvSpPr>
          <p:spPr bwMode="auto">
            <a:xfrm>
              <a:off x="5562600" y="2133600"/>
              <a:ext cx="2209800" cy="0"/>
            </a:xfrm>
            <a:prstGeom prst="line">
              <a:avLst/>
            </a:prstGeom>
            <a:noFill/>
            <a:ln w="76200">
              <a:solidFill>
                <a:srgbClr val="6699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9" name="Line 5"/>
            <p:cNvSpPr>
              <a:spLocks noChangeShapeType="1"/>
            </p:cNvSpPr>
            <p:nvPr/>
          </p:nvSpPr>
          <p:spPr bwMode="auto">
            <a:xfrm>
              <a:off x="6553200" y="2133600"/>
              <a:ext cx="533400" cy="0"/>
            </a:xfrm>
            <a:prstGeom prst="line">
              <a:avLst/>
            </a:prstGeom>
            <a:noFill/>
            <a:ln w="76200">
              <a:solidFill>
                <a:srgbClr val="FF00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40" name="Line 6"/>
            <p:cNvSpPr>
              <a:spLocks noChangeShapeType="1"/>
            </p:cNvSpPr>
            <p:nvPr/>
          </p:nvSpPr>
          <p:spPr bwMode="auto">
            <a:xfrm>
              <a:off x="5562600" y="2438400"/>
              <a:ext cx="2209800" cy="0"/>
            </a:xfrm>
            <a:prstGeom prst="line">
              <a:avLst/>
            </a:prstGeom>
            <a:noFill/>
            <a:ln w="76200">
              <a:solidFill>
                <a:srgbClr val="2B03BF"/>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41" name="Line 7"/>
            <p:cNvSpPr>
              <a:spLocks noChangeShapeType="1"/>
            </p:cNvSpPr>
            <p:nvPr/>
          </p:nvSpPr>
          <p:spPr bwMode="auto">
            <a:xfrm>
              <a:off x="6400800" y="2438400"/>
              <a:ext cx="533400" cy="0"/>
            </a:xfrm>
            <a:prstGeom prst="line">
              <a:avLst/>
            </a:prstGeom>
            <a:noFill/>
            <a:ln w="76200">
              <a:solidFill>
                <a:srgbClr val="FF00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42" name="Line 8"/>
            <p:cNvSpPr>
              <a:spLocks noChangeShapeType="1"/>
            </p:cNvSpPr>
            <p:nvPr/>
          </p:nvSpPr>
          <p:spPr bwMode="auto">
            <a:xfrm>
              <a:off x="5562600" y="2743200"/>
              <a:ext cx="2209800" cy="0"/>
            </a:xfrm>
            <a:prstGeom prst="line">
              <a:avLst/>
            </a:prstGeom>
            <a:noFill/>
            <a:ln w="76200">
              <a:solidFill>
                <a:srgbClr val="FFCC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43" name="Line 9"/>
            <p:cNvSpPr>
              <a:spLocks noChangeShapeType="1"/>
            </p:cNvSpPr>
            <p:nvPr/>
          </p:nvSpPr>
          <p:spPr bwMode="auto">
            <a:xfrm>
              <a:off x="6934200" y="2743200"/>
              <a:ext cx="533400" cy="0"/>
            </a:xfrm>
            <a:prstGeom prst="line">
              <a:avLst/>
            </a:prstGeom>
            <a:noFill/>
            <a:ln w="76200">
              <a:solidFill>
                <a:srgbClr val="FF00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44" name="Text Box 20"/>
            <p:cNvSpPr txBox="1">
              <a:spLocks noChangeArrowheads="1"/>
            </p:cNvSpPr>
            <p:nvPr/>
          </p:nvSpPr>
          <p:spPr bwMode="auto">
            <a:xfrm>
              <a:off x="4724400" y="1905000"/>
              <a:ext cx="800219" cy="1015663"/>
            </a:xfrm>
            <a:prstGeom prst="rect">
              <a:avLst/>
            </a:prstGeom>
            <a:noFill/>
            <a:ln w="9525">
              <a:noFill/>
              <a:miter lim="800000"/>
              <a:headEnd/>
              <a:tailEnd/>
            </a:ln>
            <a:effectLst/>
          </p:spPr>
          <p:txBody>
            <a:bodyPr wrap="none">
              <a:prstTxWarp prst="textNoShape">
                <a:avLst/>
              </a:prstTxWarp>
              <a:spAutoFit/>
            </a:bodyPr>
            <a:lstStyle/>
            <a:p>
              <a:pPr defTabSz="457200"/>
              <a:r>
                <a:rPr lang="en-US" sz="2000" dirty="0">
                  <a:solidFill>
                    <a:prstClr val="black"/>
                  </a:solidFill>
                  <a:latin typeface="Calibri"/>
                </a:rPr>
                <a:t>seq. 1</a:t>
              </a:r>
            </a:p>
            <a:p>
              <a:pPr defTabSz="457200"/>
              <a:r>
                <a:rPr lang="en-US" sz="2000" dirty="0">
                  <a:solidFill>
                    <a:prstClr val="black"/>
                  </a:solidFill>
                  <a:latin typeface="Calibri"/>
                </a:rPr>
                <a:t>seq. 2</a:t>
              </a:r>
            </a:p>
            <a:p>
              <a:pPr defTabSz="457200"/>
              <a:r>
                <a:rPr lang="en-US" sz="2000" dirty="0">
                  <a:solidFill>
                    <a:prstClr val="black"/>
                  </a:solidFill>
                  <a:latin typeface="Calibri"/>
                </a:rPr>
                <a:t>seq. 3</a:t>
              </a:r>
            </a:p>
          </p:txBody>
        </p:sp>
      </p:grpSp>
      <p:sp>
        <p:nvSpPr>
          <p:cNvPr id="2" name="Slide Number Placeholder 1">
            <a:extLst>
              <a:ext uri="{FF2B5EF4-FFF2-40B4-BE49-F238E27FC236}">
                <a16:creationId xmlns:a16="http://schemas.microsoft.com/office/drawing/2014/main" id="{891C33BA-97FF-C040-9C9B-C265C230C9BB}"/>
              </a:ext>
            </a:extLst>
          </p:cNvPr>
          <p:cNvSpPr>
            <a:spLocks noGrp="1"/>
          </p:cNvSpPr>
          <p:nvPr>
            <p:ph type="sldNum" sz="quarter" idx="12"/>
          </p:nvPr>
        </p:nvSpPr>
        <p:spPr/>
        <p:txBody>
          <a:bodyPr/>
          <a:lstStyle/>
          <a:p>
            <a:fld id="{3CCACD2C-B79C-B240-AB66-3D9B004523F1}" type="slidenum">
              <a:rPr lang="en-US" smtClean="0"/>
              <a:t>6</a:t>
            </a:fld>
            <a:endParaRPr lang="en-US"/>
          </a:p>
        </p:txBody>
      </p:sp>
    </p:spTree>
    <p:extLst>
      <p:ext uri="{BB962C8B-B14F-4D97-AF65-F5344CB8AC3E}">
        <p14:creationId xmlns:p14="http://schemas.microsoft.com/office/powerpoint/2010/main" val="1674515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EDE26BD-53D7-EE94-881C-B51B18835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AD835-52E5-BFE4-2019-77AFF09D7443}"/>
              </a:ext>
            </a:extLst>
          </p:cNvPr>
          <p:cNvSpPr>
            <a:spLocks noGrp="1"/>
          </p:cNvSpPr>
          <p:nvPr>
            <p:ph type="title"/>
          </p:nvPr>
        </p:nvSpPr>
        <p:spPr>
          <a:xfrm>
            <a:off x="838200" y="269428"/>
            <a:ext cx="10515600" cy="1325563"/>
          </a:xfrm>
        </p:spPr>
        <p:txBody>
          <a:bodyPr/>
          <a:lstStyle/>
          <a:p>
            <a:r>
              <a:rPr lang="en-US" dirty="0"/>
              <a:t>Convert these sequences into a PSSM</a:t>
            </a:r>
          </a:p>
        </p:txBody>
      </p:sp>
      <p:sp>
        <p:nvSpPr>
          <p:cNvPr id="4" name="TextBox 3">
            <a:extLst>
              <a:ext uri="{FF2B5EF4-FFF2-40B4-BE49-F238E27FC236}">
                <a16:creationId xmlns:a16="http://schemas.microsoft.com/office/drawing/2014/main" id="{4CF5EC87-9CE5-63E9-A33A-03FAAE34406E}"/>
              </a:ext>
            </a:extLst>
          </p:cNvPr>
          <p:cNvSpPr txBox="1"/>
          <p:nvPr/>
        </p:nvSpPr>
        <p:spPr>
          <a:xfrm>
            <a:off x="543332" y="1356980"/>
            <a:ext cx="1018227" cy="2585323"/>
          </a:xfrm>
          <a:prstGeom prst="rect">
            <a:avLst/>
          </a:prstGeom>
          <a:noFill/>
        </p:spPr>
        <p:txBody>
          <a:bodyPr wrap="none" rtlCol="0">
            <a:spAutoFit/>
          </a:bodyPr>
          <a:lstStyle/>
          <a:p>
            <a:r>
              <a:rPr lang="en-US" dirty="0">
                <a:latin typeface="Courier New"/>
                <a:cs typeface="Courier New"/>
              </a:rPr>
              <a:t>AAGTGT</a:t>
            </a:r>
          </a:p>
          <a:p>
            <a:r>
              <a:rPr lang="en-US" dirty="0">
                <a:latin typeface="Courier New"/>
                <a:cs typeface="Courier New"/>
              </a:rPr>
              <a:t>TAATGT</a:t>
            </a:r>
          </a:p>
          <a:p>
            <a:r>
              <a:rPr lang="en-US" dirty="0">
                <a:latin typeface="Courier New"/>
                <a:cs typeface="Courier New"/>
              </a:rPr>
              <a:t>AATTGT</a:t>
            </a:r>
          </a:p>
          <a:p>
            <a:r>
              <a:rPr lang="en-US" dirty="0">
                <a:latin typeface="Courier New"/>
                <a:cs typeface="Courier New"/>
              </a:rPr>
              <a:t>AATTGA</a:t>
            </a:r>
          </a:p>
          <a:p>
            <a:r>
              <a:rPr lang="en-US" dirty="0">
                <a:latin typeface="Courier New"/>
                <a:cs typeface="Courier New"/>
              </a:rPr>
              <a:t>ATCTGT</a:t>
            </a:r>
          </a:p>
          <a:p>
            <a:r>
              <a:rPr lang="en-US" dirty="0">
                <a:latin typeface="Courier New"/>
                <a:cs typeface="Courier New"/>
              </a:rPr>
              <a:t>AATTGT</a:t>
            </a:r>
          </a:p>
          <a:p>
            <a:r>
              <a:rPr lang="en-US" dirty="0">
                <a:latin typeface="Courier New"/>
                <a:cs typeface="Courier New"/>
              </a:rPr>
              <a:t>TGTTGT</a:t>
            </a:r>
          </a:p>
          <a:p>
            <a:r>
              <a:rPr lang="en-US" dirty="0">
                <a:latin typeface="Courier New"/>
                <a:cs typeface="Courier New"/>
              </a:rPr>
              <a:t>AAATGA</a:t>
            </a:r>
          </a:p>
          <a:p>
            <a:r>
              <a:rPr lang="en-US" dirty="0">
                <a:latin typeface="Courier New"/>
                <a:cs typeface="Courier New"/>
              </a:rPr>
              <a:t>TTTTGT</a:t>
            </a:r>
          </a:p>
        </p:txBody>
      </p:sp>
      <p:sp>
        <p:nvSpPr>
          <p:cNvPr id="11" name="Content Placeholder 2">
            <a:extLst>
              <a:ext uri="{FF2B5EF4-FFF2-40B4-BE49-F238E27FC236}">
                <a16:creationId xmlns:a16="http://schemas.microsoft.com/office/drawing/2014/main" id="{6E32BFC2-2B31-95C7-5032-F7F0C3DFD42F}"/>
              </a:ext>
            </a:extLst>
          </p:cNvPr>
          <p:cNvSpPr>
            <a:spLocks noGrp="1"/>
          </p:cNvSpPr>
          <p:nvPr>
            <p:ph sz="half" idx="1"/>
          </p:nvPr>
        </p:nvSpPr>
        <p:spPr>
          <a:xfrm>
            <a:off x="8303821" y="2039381"/>
            <a:ext cx="3888179" cy="4351338"/>
          </a:xfrm>
        </p:spPr>
        <p:txBody>
          <a:bodyPr>
            <a:normAutofit/>
          </a:bodyPr>
          <a:lstStyle/>
          <a:p>
            <a:r>
              <a:rPr lang="en-US" dirty="0"/>
              <a:t>Add a </a:t>
            </a:r>
            <a:r>
              <a:rPr lang="en-US" dirty="0" err="1"/>
              <a:t>pseudocount</a:t>
            </a:r>
            <a:r>
              <a:rPr lang="en-US" dirty="0"/>
              <a:t>.</a:t>
            </a:r>
          </a:p>
          <a:p>
            <a:endParaRPr lang="en-US" dirty="0"/>
          </a:p>
          <a:p>
            <a:r>
              <a:rPr lang="en-US" dirty="0"/>
              <a:t>Convert to frequencies.</a:t>
            </a:r>
          </a:p>
          <a:p>
            <a:endParaRPr lang="en-US" dirty="0"/>
          </a:p>
          <a:p>
            <a:r>
              <a:rPr lang="en-US" dirty="0"/>
              <a:t>Divide by background</a:t>
            </a:r>
          </a:p>
          <a:p>
            <a:endParaRPr lang="en-US" dirty="0"/>
          </a:p>
          <a:p>
            <a:r>
              <a:rPr lang="en-US" dirty="0"/>
              <a:t>Take the logarithm.</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4AA681E3-CC83-21E3-6EE2-15FE327FB2A8}"/>
              </a:ext>
            </a:extLst>
          </p:cNvPr>
          <p:cNvSpPr>
            <a:spLocks noGrp="1"/>
          </p:cNvSpPr>
          <p:nvPr>
            <p:ph type="sldNum" sz="quarter" idx="12"/>
          </p:nvPr>
        </p:nvSpPr>
        <p:spPr/>
        <p:txBody>
          <a:bodyPr/>
          <a:lstStyle/>
          <a:p>
            <a:fld id="{3CCACD2C-B79C-B240-AB66-3D9B004523F1}" type="slidenum">
              <a:rPr lang="en-US" smtClean="0"/>
              <a:t>60</a:t>
            </a:fld>
            <a:endParaRPr lang="en-US"/>
          </a:p>
        </p:txBody>
      </p:sp>
    </p:spTree>
    <p:extLst>
      <p:ext uri="{BB962C8B-B14F-4D97-AF65-F5344CB8AC3E}">
        <p14:creationId xmlns:p14="http://schemas.microsoft.com/office/powerpoint/2010/main" val="33865361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0549C6-3D1C-9E4B-83C4-E53AF08960FA}"/>
              </a:ext>
            </a:extLst>
          </p:cNvPr>
          <p:cNvSpPr>
            <a:spLocks noGrp="1"/>
          </p:cNvSpPr>
          <p:nvPr>
            <p:ph type="title"/>
          </p:nvPr>
        </p:nvSpPr>
        <p:spPr/>
        <p:txBody>
          <a:bodyPr/>
          <a:lstStyle/>
          <a:p>
            <a:r>
              <a:rPr lang="en-US" dirty="0"/>
              <a:t>Dynamic programming for motif p-values</a:t>
            </a:r>
          </a:p>
        </p:txBody>
      </p:sp>
      <p:graphicFrame>
        <p:nvGraphicFramePr>
          <p:cNvPr id="7" name="Table 6">
            <a:extLst>
              <a:ext uri="{FF2B5EF4-FFF2-40B4-BE49-F238E27FC236}">
                <a16:creationId xmlns:a16="http://schemas.microsoft.com/office/drawing/2014/main" id="{D5F1E83F-506A-AF48-820F-E55F5A1C8941}"/>
              </a:ext>
            </a:extLst>
          </p:cNvPr>
          <p:cNvGraphicFramePr>
            <a:graphicFrameLocks noGrp="1"/>
          </p:cNvGraphicFramePr>
          <p:nvPr/>
        </p:nvGraphicFramePr>
        <p:xfrm>
          <a:off x="838200" y="1990326"/>
          <a:ext cx="10622280" cy="24942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837801029"/>
                    </a:ext>
                  </a:extLst>
                </a:gridCol>
                <a:gridCol w="208280">
                  <a:extLst>
                    <a:ext uri="{9D8B030D-6E8A-4147-A177-3AD203B41FA5}">
                      <a16:colId xmlns:a16="http://schemas.microsoft.com/office/drawing/2014/main" val="1130130640"/>
                    </a:ext>
                  </a:extLst>
                </a:gridCol>
                <a:gridCol w="208280">
                  <a:extLst>
                    <a:ext uri="{9D8B030D-6E8A-4147-A177-3AD203B41FA5}">
                      <a16:colId xmlns:a16="http://schemas.microsoft.com/office/drawing/2014/main" val="337414394"/>
                    </a:ext>
                  </a:extLst>
                </a:gridCol>
                <a:gridCol w="208280">
                  <a:extLst>
                    <a:ext uri="{9D8B030D-6E8A-4147-A177-3AD203B41FA5}">
                      <a16:colId xmlns:a16="http://schemas.microsoft.com/office/drawing/2014/main" val="2206553190"/>
                    </a:ext>
                  </a:extLst>
                </a:gridCol>
                <a:gridCol w="208280">
                  <a:extLst>
                    <a:ext uri="{9D8B030D-6E8A-4147-A177-3AD203B41FA5}">
                      <a16:colId xmlns:a16="http://schemas.microsoft.com/office/drawing/2014/main" val="2014990826"/>
                    </a:ext>
                  </a:extLst>
                </a:gridCol>
                <a:gridCol w="208280">
                  <a:extLst>
                    <a:ext uri="{9D8B030D-6E8A-4147-A177-3AD203B41FA5}">
                      <a16:colId xmlns:a16="http://schemas.microsoft.com/office/drawing/2014/main" val="543338469"/>
                    </a:ext>
                  </a:extLst>
                </a:gridCol>
                <a:gridCol w="208280">
                  <a:extLst>
                    <a:ext uri="{9D8B030D-6E8A-4147-A177-3AD203B41FA5}">
                      <a16:colId xmlns:a16="http://schemas.microsoft.com/office/drawing/2014/main" val="2688867937"/>
                    </a:ext>
                  </a:extLst>
                </a:gridCol>
                <a:gridCol w="208280">
                  <a:extLst>
                    <a:ext uri="{9D8B030D-6E8A-4147-A177-3AD203B41FA5}">
                      <a16:colId xmlns:a16="http://schemas.microsoft.com/office/drawing/2014/main" val="2490015476"/>
                    </a:ext>
                  </a:extLst>
                </a:gridCol>
                <a:gridCol w="208280">
                  <a:extLst>
                    <a:ext uri="{9D8B030D-6E8A-4147-A177-3AD203B41FA5}">
                      <a16:colId xmlns:a16="http://schemas.microsoft.com/office/drawing/2014/main" val="3303583791"/>
                    </a:ext>
                  </a:extLst>
                </a:gridCol>
                <a:gridCol w="208280">
                  <a:extLst>
                    <a:ext uri="{9D8B030D-6E8A-4147-A177-3AD203B41FA5}">
                      <a16:colId xmlns:a16="http://schemas.microsoft.com/office/drawing/2014/main" val="4154613999"/>
                    </a:ext>
                  </a:extLst>
                </a:gridCol>
                <a:gridCol w="208280">
                  <a:extLst>
                    <a:ext uri="{9D8B030D-6E8A-4147-A177-3AD203B41FA5}">
                      <a16:colId xmlns:a16="http://schemas.microsoft.com/office/drawing/2014/main" val="1378370502"/>
                    </a:ext>
                  </a:extLst>
                </a:gridCol>
                <a:gridCol w="208280">
                  <a:extLst>
                    <a:ext uri="{9D8B030D-6E8A-4147-A177-3AD203B41FA5}">
                      <a16:colId xmlns:a16="http://schemas.microsoft.com/office/drawing/2014/main" val="1921952693"/>
                    </a:ext>
                  </a:extLst>
                </a:gridCol>
                <a:gridCol w="208280">
                  <a:extLst>
                    <a:ext uri="{9D8B030D-6E8A-4147-A177-3AD203B41FA5}">
                      <a16:colId xmlns:a16="http://schemas.microsoft.com/office/drawing/2014/main" val="2725782867"/>
                    </a:ext>
                  </a:extLst>
                </a:gridCol>
                <a:gridCol w="208280">
                  <a:extLst>
                    <a:ext uri="{9D8B030D-6E8A-4147-A177-3AD203B41FA5}">
                      <a16:colId xmlns:a16="http://schemas.microsoft.com/office/drawing/2014/main" val="434203455"/>
                    </a:ext>
                  </a:extLst>
                </a:gridCol>
                <a:gridCol w="208280">
                  <a:extLst>
                    <a:ext uri="{9D8B030D-6E8A-4147-A177-3AD203B41FA5}">
                      <a16:colId xmlns:a16="http://schemas.microsoft.com/office/drawing/2014/main" val="1582041923"/>
                    </a:ext>
                  </a:extLst>
                </a:gridCol>
                <a:gridCol w="208280">
                  <a:extLst>
                    <a:ext uri="{9D8B030D-6E8A-4147-A177-3AD203B41FA5}">
                      <a16:colId xmlns:a16="http://schemas.microsoft.com/office/drawing/2014/main" val="4069350621"/>
                    </a:ext>
                  </a:extLst>
                </a:gridCol>
                <a:gridCol w="208280">
                  <a:extLst>
                    <a:ext uri="{9D8B030D-6E8A-4147-A177-3AD203B41FA5}">
                      <a16:colId xmlns:a16="http://schemas.microsoft.com/office/drawing/2014/main" val="3796759534"/>
                    </a:ext>
                  </a:extLst>
                </a:gridCol>
                <a:gridCol w="208280">
                  <a:extLst>
                    <a:ext uri="{9D8B030D-6E8A-4147-A177-3AD203B41FA5}">
                      <a16:colId xmlns:a16="http://schemas.microsoft.com/office/drawing/2014/main" val="37013869"/>
                    </a:ext>
                  </a:extLst>
                </a:gridCol>
                <a:gridCol w="208280">
                  <a:extLst>
                    <a:ext uri="{9D8B030D-6E8A-4147-A177-3AD203B41FA5}">
                      <a16:colId xmlns:a16="http://schemas.microsoft.com/office/drawing/2014/main" val="4237958116"/>
                    </a:ext>
                  </a:extLst>
                </a:gridCol>
                <a:gridCol w="208280">
                  <a:extLst>
                    <a:ext uri="{9D8B030D-6E8A-4147-A177-3AD203B41FA5}">
                      <a16:colId xmlns:a16="http://schemas.microsoft.com/office/drawing/2014/main" val="4100326859"/>
                    </a:ext>
                  </a:extLst>
                </a:gridCol>
                <a:gridCol w="208280">
                  <a:extLst>
                    <a:ext uri="{9D8B030D-6E8A-4147-A177-3AD203B41FA5}">
                      <a16:colId xmlns:a16="http://schemas.microsoft.com/office/drawing/2014/main" val="783130004"/>
                    </a:ext>
                  </a:extLst>
                </a:gridCol>
                <a:gridCol w="208280">
                  <a:extLst>
                    <a:ext uri="{9D8B030D-6E8A-4147-A177-3AD203B41FA5}">
                      <a16:colId xmlns:a16="http://schemas.microsoft.com/office/drawing/2014/main" val="4014905775"/>
                    </a:ext>
                  </a:extLst>
                </a:gridCol>
                <a:gridCol w="208280">
                  <a:extLst>
                    <a:ext uri="{9D8B030D-6E8A-4147-A177-3AD203B41FA5}">
                      <a16:colId xmlns:a16="http://schemas.microsoft.com/office/drawing/2014/main" val="3532781489"/>
                    </a:ext>
                  </a:extLst>
                </a:gridCol>
                <a:gridCol w="208280">
                  <a:extLst>
                    <a:ext uri="{9D8B030D-6E8A-4147-A177-3AD203B41FA5}">
                      <a16:colId xmlns:a16="http://schemas.microsoft.com/office/drawing/2014/main" val="2180044286"/>
                    </a:ext>
                  </a:extLst>
                </a:gridCol>
                <a:gridCol w="208280">
                  <a:extLst>
                    <a:ext uri="{9D8B030D-6E8A-4147-A177-3AD203B41FA5}">
                      <a16:colId xmlns:a16="http://schemas.microsoft.com/office/drawing/2014/main" val="54962889"/>
                    </a:ext>
                  </a:extLst>
                </a:gridCol>
                <a:gridCol w="208280">
                  <a:extLst>
                    <a:ext uri="{9D8B030D-6E8A-4147-A177-3AD203B41FA5}">
                      <a16:colId xmlns:a16="http://schemas.microsoft.com/office/drawing/2014/main" val="3465588258"/>
                    </a:ext>
                  </a:extLst>
                </a:gridCol>
                <a:gridCol w="208280">
                  <a:extLst>
                    <a:ext uri="{9D8B030D-6E8A-4147-A177-3AD203B41FA5}">
                      <a16:colId xmlns:a16="http://schemas.microsoft.com/office/drawing/2014/main" val="3217530528"/>
                    </a:ext>
                  </a:extLst>
                </a:gridCol>
                <a:gridCol w="208280">
                  <a:extLst>
                    <a:ext uri="{9D8B030D-6E8A-4147-A177-3AD203B41FA5}">
                      <a16:colId xmlns:a16="http://schemas.microsoft.com/office/drawing/2014/main" val="2579886863"/>
                    </a:ext>
                  </a:extLst>
                </a:gridCol>
                <a:gridCol w="208280">
                  <a:extLst>
                    <a:ext uri="{9D8B030D-6E8A-4147-A177-3AD203B41FA5}">
                      <a16:colId xmlns:a16="http://schemas.microsoft.com/office/drawing/2014/main" val="2276988309"/>
                    </a:ext>
                  </a:extLst>
                </a:gridCol>
                <a:gridCol w="208280">
                  <a:extLst>
                    <a:ext uri="{9D8B030D-6E8A-4147-A177-3AD203B41FA5}">
                      <a16:colId xmlns:a16="http://schemas.microsoft.com/office/drawing/2014/main" val="1003958924"/>
                    </a:ext>
                  </a:extLst>
                </a:gridCol>
                <a:gridCol w="208280">
                  <a:extLst>
                    <a:ext uri="{9D8B030D-6E8A-4147-A177-3AD203B41FA5}">
                      <a16:colId xmlns:a16="http://schemas.microsoft.com/office/drawing/2014/main" val="2793500449"/>
                    </a:ext>
                  </a:extLst>
                </a:gridCol>
                <a:gridCol w="208280">
                  <a:extLst>
                    <a:ext uri="{9D8B030D-6E8A-4147-A177-3AD203B41FA5}">
                      <a16:colId xmlns:a16="http://schemas.microsoft.com/office/drawing/2014/main" val="1465247646"/>
                    </a:ext>
                  </a:extLst>
                </a:gridCol>
                <a:gridCol w="208280">
                  <a:extLst>
                    <a:ext uri="{9D8B030D-6E8A-4147-A177-3AD203B41FA5}">
                      <a16:colId xmlns:a16="http://schemas.microsoft.com/office/drawing/2014/main" val="2209548404"/>
                    </a:ext>
                  </a:extLst>
                </a:gridCol>
                <a:gridCol w="208280">
                  <a:extLst>
                    <a:ext uri="{9D8B030D-6E8A-4147-A177-3AD203B41FA5}">
                      <a16:colId xmlns:a16="http://schemas.microsoft.com/office/drawing/2014/main" val="379779343"/>
                    </a:ext>
                  </a:extLst>
                </a:gridCol>
                <a:gridCol w="208280">
                  <a:extLst>
                    <a:ext uri="{9D8B030D-6E8A-4147-A177-3AD203B41FA5}">
                      <a16:colId xmlns:a16="http://schemas.microsoft.com/office/drawing/2014/main" val="3241698108"/>
                    </a:ext>
                  </a:extLst>
                </a:gridCol>
                <a:gridCol w="208280">
                  <a:extLst>
                    <a:ext uri="{9D8B030D-6E8A-4147-A177-3AD203B41FA5}">
                      <a16:colId xmlns:a16="http://schemas.microsoft.com/office/drawing/2014/main" val="1768213853"/>
                    </a:ext>
                  </a:extLst>
                </a:gridCol>
                <a:gridCol w="208280">
                  <a:extLst>
                    <a:ext uri="{9D8B030D-6E8A-4147-A177-3AD203B41FA5}">
                      <a16:colId xmlns:a16="http://schemas.microsoft.com/office/drawing/2014/main" val="945638497"/>
                    </a:ext>
                  </a:extLst>
                </a:gridCol>
                <a:gridCol w="208280">
                  <a:extLst>
                    <a:ext uri="{9D8B030D-6E8A-4147-A177-3AD203B41FA5}">
                      <a16:colId xmlns:a16="http://schemas.microsoft.com/office/drawing/2014/main" val="1304553065"/>
                    </a:ext>
                  </a:extLst>
                </a:gridCol>
                <a:gridCol w="208280">
                  <a:extLst>
                    <a:ext uri="{9D8B030D-6E8A-4147-A177-3AD203B41FA5}">
                      <a16:colId xmlns:a16="http://schemas.microsoft.com/office/drawing/2014/main" val="2662435804"/>
                    </a:ext>
                  </a:extLst>
                </a:gridCol>
                <a:gridCol w="208280">
                  <a:extLst>
                    <a:ext uri="{9D8B030D-6E8A-4147-A177-3AD203B41FA5}">
                      <a16:colId xmlns:a16="http://schemas.microsoft.com/office/drawing/2014/main" val="1129765255"/>
                    </a:ext>
                  </a:extLst>
                </a:gridCol>
                <a:gridCol w="208280">
                  <a:extLst>
                    <a:ext uri="{9D8B030D-6E8A-4147-A177-3AD203B41FA5}">
                      <a16:colId xmlns:a16="http://schemas.microsoft.com/office/drawing/2014/main" val="1149774093"/>
                    </a:ext>
                  </a:extLst>
                </a:gridCol>
                <a:gridCol w="208280">
                  <a:extLst>
                    <a:ext uri="{9D8B030D-6E8A-4147-A177-3AD203B41FA5}">
                      <a16:colId xmlns:a16="http://schemas.microsoft.com/office/drawing/2014/main" val="3913738739"/>
                    </a:ext>
                  </a:extLst>
                </a:gridCol>
                <a:gridCol w="208280">
                  <a:extLst>
                    <a:ext uri="{9D8B030D-6E8A-4147-A177-3AD203B41FA5}">
                      <a16:colId xmlns:a16="http://schemas.microsoft.com/office/drawing/2014/main" val="943653088"/>
                    </a:ext>
                  </a:extLst>
                </a:gridCol>
                <a:gridCol w="208280">
                  <a:extLst>
                    <a:ext uri="{9D8B030D-6E8A-4147-A177-3AD203B41FA5}">
                      <a16:colId xmlns:a16="http://schemas.microsoft.com/office/drawing/2014/main" val="3441724175"/>
                    </a:ext>
                  </a:extLst>
                </a:gridCol>
                <a:gridCol w="208280">
                  <a:extLst>
                    <a:ext uri="{9D8B030D-6E8A-4147-A177-3AD203B41FA5}">
                      <a16:colId xmlns:a16="http://schemas.microsoft.com/office/drawing/2014/main" val="4241954164"/>
                    </a:ext>
                  </a:extLst>
                </a:gridCol>
                <a:gridCol w="208280">
                  <a:extLst>
                    <a:ext uri="{9D8B030D-6E8A-4147-A177-3AD203B41FA5}">
                      <a16:colId xmlns:a16="http://schemas.microsoft.com/office/drawing/2014/main" val="4238060992"/>
                    </a:ext>
                  </a:extLst>
                </a:gridCol>
                <a:gridCol w="208280">
                  <a:extLst>
                    <a:ext uri="{9D8B030D-6E8A-4147-A177-3AD203B41FA5}">
                      <a16:colId xmlns:a16="http://schemas.microsoft.com/office/drawing/2014/main" val="3729368416"/>
                    </a:ext>
                  </a:extLst>
                </a:gridCol>
                <a:gridCol w="208280">
                  <a:extLst>
                    <a:ext uri="{9D8B030D-6E8A-4147-A177-3AD203B41FA5}">
                      <a16:colId xmlns:a16="http://schemas.microsoft.com/office/drawing/2014/main" val="4003014169"/>
                    </a:ext>
                  </a:extLst>
                </a:gridCol>
                <a:gridCol w="208280">
                  <a:extLst>
                    <a:ext uri="{9D8B030D-6E8A-4147-A177-3AD203B41FA5}">
                      <a16:colId xmlns:a16="http://schemas.microsoft.com/office/drawing/2014/main" val="854005344"/>
                    </a:ext>
                  </a:extLst>
                </a:gridCol>
                <a:gridCol w="208280">
                  <a:extLst>
                    <a:ext uri="{9D8B030D-6E8A-4147-A177-3AD203B41FA5}">
                      <a16:colId xmlns:a16="http://schemas.microsoft.com/office/drawing/2014/main" val="185235014"/>
                    </a:ext>
                  </a:extLst>
                </a:gridCol>
                <a:gridCol w="208280">
                  <a:extLst>
                    <a:ext uri="{9D8B030D-6E8A-4147-A177-3AD203B41FA5}">
                      <a16:colId xmlns:a16="http://schemas.microsoft.com/office/drawing/2014/main" val="1913606669"/>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tc>
                  <a:txBody>
                    <a:bodyPr/>
                    <a:lstStyle/>
                    <a:p>
                      <a:r>
                        <a:rPr lang="en-US" dirty="0"/>
                        <a:t>11</a:t>
                      </a:r>
                    </a:p>
                  </a:txBody>
                  <a:tcPr/>
                </a:tc>
                <a:tc>
                  <a:txBody>
                    <a:bodyPr/>
                    <a:lstStyle/>
                    <a:p>
                      <a:r>
                        <a:rPr lang="en-US" dirty="0"/>
                        <a:t>12</a:t>
                      </a:r>
                    </a:p>
                  </a:txBody>
                  <a:tcPr/>
                </a:tc>
                <a:tc>
                  <a:txBody>
                    <a:bodyPr/>
                    <a:lstStyle/>
                    <a:p>
                      <a:r>
                        <a:rPr lang="en-US" dirty="0"/>
                        <a:t>13</a:t>
                      </a:r>
                    </a:p>
                  </a:txBody>
                  <a:tcPr/>
                </a:tc>
                <a:tc>
                  <a:txBody>
                    <a:bodyPr/>
                    <a:lstStyle/>
                    <a:p>
                      <a:r>
                        <a:rPr lang="en-US" dirty="0"/>
                        <a:t>14</a:t>
                      </a:r>
                    </a:p>
                  </a:txBody>
                  <a:tcPr/>
                </a:tc>
                <a:tc>
                  <a:txBody>
                    <a:bodyPr/>
                    <a:lstStyle/>
                    <a:p>
                      <a:r>
                        <a:rPr lang="en-US" dirty="0"/>
                        <a:t>15</a:t>
                      </a:r>
                    </a:p>
                  </a:txBody>
                  <a:tcPr/>
                </a:tc>
                <a:tc>
                  <a:txBody>
                    <a:bodyPr/>
                    <a:lstStyle/>
                    <a:p>
                      <a:r>
                        <a:rPr lang="en-US" dirty="0"/>
                        <a:t>16</a:t>
                      </a:r>
                    </a:p>
                  </a:txBody>
                  <a:tcPr/>
                </a:tc>
                <a:tc>
                  <a:txBody>
                    <a:bodyPr/>
                    <a:lstStyle/>
                    <a:p>
                      <a:r>
                        <a:rPr lang="en-US" dirty="0"/>
                        <a:t>17</a:t>
                      </a:r>
                    </a:p>
                  </a:txBody>
                  <a:tcPr/>
                </a:tc>
                <a:tc>
                  <a:txBody>
                    <a:bodyPr/>
                    <a:lstStyle/>
                    <a:p>
                      <a:r>
                        <a:rPr lang="en-US" dirty="0"/>
                        <a:t>18</a:t>
                      </a:r>
                    </a:p>
                  </a:txBody>
                  <a:tcPr/>
                </a:tc>
                <a:tc>
                  <a:txBody>
                    <a:bodyPr/>
                    <a:lstStyle/>
                    <a:p>
                      <a:r>
                        <a:rPr lang="en-US" dirty="0"/>
                        <a:t>19</a:t>
                      </a:r>
                    </a:p>
                  </a:txBody>
                  <a:tcPr/>
                </a:tc>
                <a:tc>
                  <a:txBody>
                    <a:bodyPr/>
                    <a:lstStyle/>
                    <a:p>
                      <a:r>
                        <a:rPr lang="en-US" dirty="0"/>
                        <a:t>20</a:t>
                      </a:r>
                    </a:p>
                  </a:txBody>
                  <a:tcPr/>
                </a:tc>
                <a:tc>
                  <a:txBody>
                    <a:bodyPr/>
                    <a:lstStyle/>
                    <a:p>
                      <a:r>
                        <a:rPr lang="en-US" dirty="0"/>
                        <a:t>21</a:t>
                      </a:r>
                    </a:p>
                  </a:txBody>
                  <a:tcPr/>
                </a:tc>
                <a:tc>
                  <a:txBody>
                    <a:bodyPr/>
                    <a:lstStyle/>
                    <a:p>
                      <a:r>
                        <a:rPr lang="en-US" dirty="0"/>
                        <a:t>22</a:t>
                      </a:r>
                    </a:p>
                  </a:txBody>
                  <a:tcPr/>
                </a:tc>
                <a:tc>
                  <a:txBody>
                    <a:bodyPr/>
                    <a:lstStyle/>
                    <a:p>
                      <a:r>
                        <a:rPr lang="en-US" dirty="0"/>
                        <a:t>23</a:t>
                      </a:r>
                    </a:p>
                  </a:txBody>
                  <a:tcPr/>
                </a:tc>
                <a:tc>
                  <a:txBody>
                    <a:bodyPr/>
                    <a:lstStyle/>
                    <a:p>
                      <a:r>
                        <a:rPr lang="en-US" dirty="0"/>
                        <a:t>24</a:t>
                      </a:r>
                    </a:p>
                  </a:txBody>
                  <a:tcPr/>
                </a:tc>
                <a:tc>
                  <a:txBody>
                    <a:bodyPr/>
                    <a:lstStyle/>
                    <a:p>
                      <a:r>
                        <a:rPr lang="en-US" dirty="0"/>
                        <a:t>25</a:t>
                      </a:r>
                    </a:p>
                  </a:txBody>
                  <a:tcPr/>
                </a:tc>
                <a:tc>
                  <a:txBody>
                    <a:bodyPr/>
                    <a:lstStyle/>
                    <a:p>
                      <a:r>
                        <a:rPr lang="en-US" dirty="0"/>
                        <a:t>26</a:t>
                      </a:r>
                    </a:p>
                  </a:txBody>
                  <a:tcPr/>
                </a:tc>
                <a:tc>
                  <a:txBody>
                    <a:bodyPr/>
                    <a:lstStyle/>
                    <a:p>
                      <a:r>
                        <a:rPr lang="en-US" dirty="0"/>
                        <a:t>27</a:t>
                      </a:r>
                    </a:p>
                  </a:txBody>
                  <a:tcPr/>
                </a:tc>
                <a:tc>
                  <a:txBody>
                    <a:bodyPr/>
                    <a:lstStyle/>
                    <a:p>
                      <a:r>
                        <a:rPr lang="en-US" dirty="0"/>
                        <a:t>28</a:t>
                      </a:r>
                    </a:p>
                  </a:txBody>
                  <a:tcPr/>
                </a:tc>
                <a:tc>
                  <a:txBody>
                    <a:bodyPr/>
                    <a:lstStyle/>
                    <a:p>
                      <a:r>
                        <a:rPr lang="en-US" dirty="0"/>
                        <a:t>29</a:t>
                      </a:r>
                    </a:p>
                  </a:txBody>
                  <a:tcPr/>
                </a:tc>
                <a:tc>
                  <a:txBody>
                    <a:bodyPr/>
                    <a:lstStyle/>
                    <a:p>
                      <a:r>
                        <a:rPr lang="en-US" dirty="0"/>
                        <a:t>30</a:t>
                      </a:r>
                    </a:p>
                  </a:txBody>
                  <a:tcPr/>
                </a:tc>
                <a:tc>
                  <a:txBody>
                    <a:bodyPr/>
                    <a:lstStyle/>
                    <a:p>
                      <a:r>
                        <a:rPr lang="en-US" dirty="0"/>
                        <a:t>31</a:t>
                      </a:r>
                    </a:p>
                  </a:txBody>
                  <a:tcPr/>
                </a:tc>
                <a:tc>
                  <a:txBody>
                    <a:bodyPr/>
                    <a:lstStyle/>
                    <a:p>
                      <a:r>
                        <a:rPr lang="en-US" dirty="0"/>
                        <a:t>32</a:t>
                      </a:r>
                    </a:p>
                  </a:txBody>
                  <a:tcPr/>
                </a:tc>
                <a:tc>
                  <a:txBody>
                    <a:bodyPr/>
                    <a:lstStyle/>
                    <a:p>
                      <a:r>
                        <a:rPr lang="en-US" dirty="0"/>
                        <a:t>33</a:t>
                      </a:r>
                    </a:p>
                  </a:txBody>
                  <a:tcPr/>
                </a:tc>
                <a:tc>
                  <a:txBody>
                    <a:bodyPr/>
                    <a:lstStyle/>
                    <a:p>
                      <a:r>
                        <a:rPr lang="en-US" dirty="0"/>
                        <a:t>34</a:t>
                      </a:r>
                    </a:p>
                  </a:txBody>
                  <a:tcPr/>
                </a:tc>
                <a:tc>
                  <a:txBody>
                    <a:bodyPr/>
                    <a:lstStyle/>
                    <a:p>
                      <a:r>
                        <a:rPr lang="en-US" dirty="0"/>
                        <a:t>35</a:t>
                      </a:r>
                    </a:p>
                  </a:txBody>
                  <a:tcPr/>
                </a:tc>
                <a:tc>
                  <a:txBody>
                    <a:bodyPr/>
                    <a:lstStyle/>
                    <a:p>
                      <a:r>
                        <a:rPr lang="en-US" dirty="0"/>
                        <a:t>36</a:t>
                      </a:r>
                    </a:p>
                  </a:txBody>
                  <a:tcPr/>
                </a:tc>
                <a:tc>
                  <a:txBody>
                    <a:bodyPr/>
                    <a:lstStyle/>
                    <a:p>
                      <a:r>
                        <a:rPr lang="en-US" dirty="0"/>
                        <a:t>37</a:t>
                      </a:r>
                    </a:p>
                  </a:txBody>
                  <a:tcPr/>
                </a:tc>
                <a:tc>
                  <a:txBody>
                    <a:bodyPr/>
                    <a:lstStyle/>
                    <a:p>
                      <a:r>
                        <a:rPr lang="en-US" dirty="0"/>
                        <a:t>38</a:t>
                      </a:r>
                    </a:p>
                  </a:txBody>
                  <a:tcPr/>
                </a:tc>
                <a:tc>
                  <a:txBody>
                    <a:bodyPr/>
                    <a:lstStyle/>
                    <a:p>
                      <a:r>
                        <a:rPr lang="en-US" dirty="0"/>
                        <a:t>39</a:t>
                      </a:r>
                    </a:p>
                  </a:txBody>
                  <a:tcPr/>
                </a:tc>
                <a:tc>
                  <a:txBody>
                    <a:bodyPr/>
                    <a:lstStyle/>
                    <a:p>
                      <a:r>
                        <a:rPr lang="en-US" dirty="0"/>
                        <a:t>40</a:t>
                      </a:r>
                    </a:p>
                  </a:txBody>
                  <a:tcPr/>
                </a:tc>
                <a:tc>
                  <a:txBody>
                    <a:bodyPr/>
                    <a:lstStyle/>
                    <a:p>
                      <a:r>
                        <a:rPr lang="en-US" dirty="0"/>
                        <a:t>41</a:t>
                      </a:r>
                    </a:p>
                  </a:txBody>
                  <a:tcPr/>
                </a:tc>
                <a:tc>
                  <a:txBody>
                    <a:bodyPr/>
                    <a:lstStyle/>
                    <a:p>
                      <a:r>
                        <a:rPr lang="en-US" dirty="0"/>
                        <a:t>42</a:t>
                      </a:r>
                    </a:p>
                  </a:txBody>
                  <a:tcPr/>
                </a:tc>
                <a:tc>
                  <a:txBody>
                    <a:bodyPr/>
                    <a:lstStyle/>
                    <a:p>
                      <a:r>
                        <a:rPr lang="en-US" dirty="0"/>
                        <a:t>43</a:t>
                      </a:r>
                    </a:p>
                  </a:txBody>
                  <a:tcPr/>
                </a:tc>
                <a:tc>
                  <a:txBody>
                    <a:bodyPr/>
                    <a:lstStyle/>
                    <a:p>
                      <a:r>
                        <a:rPr lang="en-US" dirty="0"/>
                        <a:t>44</a:t>
                      </a:r>
                    </a:p>
                  </a:txBody>
                  <a:tcPr/>
                </a:tc>
                <a:tc>
                  <a:txBody>
                    <a:bodyPr/>
                    <a:lstStyle/>
                    <a:p>
                      <a:r>
                        <a:rPr lang="en-US" dirty="0"/>
                        <a:t>45</a:t>
                      </a:r>
                    </a:p>
                  </a:txBody>
                  <a:tcPr/>
                </a:tc>
                <a:tc>
                  <a:txBody>
                    <a:bodyPr/>
                    <a:lstStyle/>
                    <a:p>
                      <a:r>
                        <a:rPr lang="en-US" dirty="0"/>
                        <a:t>46</a:t>
                      </a:r>
                    </a:p>
                  </a:txBody>
                  <a:tcPr/>
                </a:tc>
                <a:tc>
                  <a:txBody>
                    <a:bodyPr/>
                    <a:lstStyle/>
                    <a:p>
                      <a:r>
                        <a:rPr lang="en-US" dirty="0"/>
                        <a:t>47</a:t>
                      </a:r>
                    </a:p>
                  </a:txBody>
                  <a:tcPr/>
                </a:tc>
                <a:tc>
                  <a:txBody>
                    <a:bodyPr/>
                    <a:lstStyle/>
                    <a:p>
                      <a:r>
                        <a:rPr lang="en-US" dirty="0"/>
                        <a:t>48</a:t>
                      </a:r>
                    </a:p>
                  </a:txBody>
                  <a:tcPr/>
                </a:tc>
                <a:tc>
                  <a:txBody>
                    <a:bodyPr/>
                    <a:lstStyle/>
                    <a:p>
                      <a:r>
                        <a:rPr lang="en-US" dirty="0"/>
                        <a:t>49</a:t>
                      </a:r>
                    </a:p>
                  </a:txBody>
                  <a:tcPr/>
                </a:tc>
                <a:tc>
                  <a:txBody>
                    <a:bodyPr/>
                    <a:lstStyle/>
                    <a:p>
                      <a:r>
                        <a:rPr lang="en-US" dirty="0"/>
                        <a:t>50</a:t>
                      </a:r>
                    </a:p>
                  </a:txBody>
                  <a:tcPr/>
                </a:tc>
                <a:extLst>
                  <a:ext uri="{0D108BD9-81ED-4DB2-BD59-A6C34878D82A}">
                    <a16:rowId xmlns:a16="http://schemas.microsoft.com/office/drawing/2014/main" val="2793960841"/>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7108649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4005047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468450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18366346"/>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9120342"/>
                  </a:ext>
                </a:extLst>
              </a:tr>
            </a:tbl>
          </a:graphicData>
        </a:graphic>
      </p:graphicFrame>
      <p:graphicFrame>
        <p:nvGraphicFramePr>
          <p:cNvPr id="8" name="Table 7">
            <a:extLst>
              <a:ext uri="{FF2B5EF4-FFF2-40B4-BE49-F238E27FC236}">
                <a16:creationId xmlns:a16="http://schemas.microsoft.com/office/drawing/2014/main" id="{35FD9E18-7800-FE4F-9A91-A41B408BCF02}"/>
              </a:ext>
            </a:extLst>
          </p:cNvPr>
          <p:cNvGraphicFramePr>
            <a:graphicFrameLocks noGrp="1"/>
          </p:cNvGraphicFramePr>
          <p:nvPr/>
        </p:nvGraphicFramePr>
        <p:xfrm>
          <a:off x="2281382" y="4784244"/>
          <a:ext cx="8128002" cy="1854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974378155"/>
                    </a:ext>
                  </a:extLst>
                </a:gridCol>
                <a:gridCol w="1354667">
                  <a:extLst>
                    <a:ext uri="{9D8B030D-6E8A-4147-A177-3AD203B41FA5}">
                      <a16:colId xmlns:a16="http://schemas.microsoft.com/office/drawing/2014/main" val="1433975822"/>
                    </a:ext>
                  </a:extLst>
                </a:gridCol>
                <a:gridCol w="1354667">
                  <a:extLst>
                    <a:ext uri="{9D8B030D-6E8A-4147-A177-3AD203B41FA5}">
                      <a16:colId xmlns:a16="http://schemas.microsoft.com/office/drawing/2014/main" val="353940655"/>
                    </a:ext>
                  </a:extLst>
                </a:gridCol>
                <a:gridCol w="1354667">
                  <a:extLst>
                    <a:ext uri="{9D8B030D-6E8A-4147-A177-3AD203B41FA5}">
                      <a16:colId xmlns:a16="http://schemas.microsoft.com/office/drawing/2014/main" val="85569439"/>
                    </a:ext>
                  </a:extLst>
                </a:gridCol>
                <a:gridCol w="1354667">
                  <a:extLst>
                    <a:ext uri="{9D8B030D-6E8A-4147-A177-3AD203B41FA5}">
                      <a16:colId xmlns:a16="http://schemas.microsoft.com/office/drawing/2014/main" val="3492148010"/>
                    </a:ext>
                  </a:extLst>
                </a:gridCol>
                <a:gridCol w="1354667">
                  <a:extLst>
                    <a:ext uri="{9D8B030D-6E8A-4147-A177-3AD203B41FA5}">
                      <a16:colId xmlns:a16="http://schemas.microsoft.com/office/drawing/2014/main" val="1017512020"/>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extLst>
                  <a:ext uri="{0D108BD9-81ED-4DB2-BD59-A6C34878D82A}">
                    <a16:rowId xmlns:a16="http://schemas.microsoft.com/office/drawing/2014/main" val="1497476465"/>
                  </a:ext>
                </a:extLst>
              </a:tr>
              <a:tr h="370840">
                <a:tc>
                  <a:txBody>
                    <a:bodyPr/>
                    <a:lstStyle/>
                    <a:p>
                      <a:pPr algn="ctr"/>
                      <a:r>
                        <a:rPr lang="en-US" dirty="0"/>
                        <a:t>A</a:t>
                      </a:r>
                    </a:p>
                  </a:txBody>
                  <a:tcPr/>
                </a:tc>
                <a:tc>
                  <a:txBody>
                    <a:bodyPr/>
                    <a:lstStyle/>
                    <a:p>
                      <a:pPr algn="ctr"/>
                      <a:r>
                        <a:rPr lang="en-US" dirty="0"/>
                        <a:t>10</a:t>
                      </a:r>
                    </a:p>
                  </a:txBody>
                  <a:tcPr/>
                </a:tc>
                <a:tc>
                  <a:txBody>
                    <a:bodyPr/>
                    <a:lstStyle/>
                    <a:p>
                      <a:pPr algn="ctr"/>
                      <a:r>
                        <a:rPr lang="en-US" dirty="0"/>
                        <a:t>0</a:t>
                      </a:r>
                    </a:p>
                  </a:txBody>
                  <a:tcPr/>
                </a:tc>
                <a:tc>
                  <a:txBody>
                    <a:bodyPr/>
                    <a:lstStyle/>
                    <a:p>
                      <a:pPr algn="ctr"/>
                      <a:r>
                        <a:rPr lang="en-US" dirty="0"/>
                        <a:t>4</a:t>
                      </a:r>
                    </a:p>
                  </a:txBody>
                  <a:tcPr/>
                </a:tc>
                <a:tc>
                  <a:txBody>
                    <a:bodyPr/>
                    <a:lstStyle/>
                    <a:p>
                      <a:pPr algn="ctr"/>
                      <a:r>
                        <a:rPr lang="en-US" dirty="0"/>
                        <a:t>6</a:t>
                      </a:r>
                    </a:p>
                  </a:txBody>
                  <a:tcPr/>
                </a:tc>
                <a:tc>
                  <a:txBody>
                    <a:bodyPr/>
                    <a:lstStyle/>
                    <a:p>
                      <a:pPr algn="ctr"/>
                      <a:r>
                        <a:rPr lang="en-US" dirty="0"/>
                        <a:t>8</a:t>
                      </a:r>
                    </a:p>
                  </a:txBody>
                  <a:tcPr/>
                </a:tc>
                <a:extLst>
                  <a:ext uri="{0D108BD9-81ED-4DB2-BD59-A6C34878D82A}">
                    <a16:rowId xmlns:a16="http://schemas.microsoft.com/office/drawing/2014/main" val="2758971630"/>
                  </a:ext>
                </a:extLst>
              </a:tr>
              <a:tr h="370840">
                <a:tc>
                  <a:txBody>
                    <a:bodyPr/>
                    <a:lstStyle/>
                    <a:p>
                      <a:pPr algn="ctr"/>
                      <a:r>
                        <a:rPr lang="en-US" dirty="0"/>
                        <a:t>C</a:t>
                      </a:r>
                    </a:p>
                  </a:txBody>
                  <a:tcPr/>
                </a:tc>
                <a:tc>
                  <a:txBody>
                    <a:bodyPr/>
                    <a:lstStyle/>
                    <a:p>
                      <a:pPr algn="ctr"/>
                      <a:r>
                        <a:rPr lang="en-US" dirty="0"/>
                        <a:t>2</a:t>
                      </a:r>
                    </a:p>
                  </a:txBody>
                  <a:tcPr/>
                </a:tc>
                <a:tc>
                  <a:txBody>
                    <a:bodyPr/>
                    <a:lstStyle/>
                    <a:p>
                      <a:pPr algn="ctr"/>
                      <a:r>
                        <a:rPr lang="en-US" dirty="0"/>
                        <a:t>7</a:t>
                      </a:r>
                    </a:p>
                  </a:txBody>
                  <a:tcPr/>
                </a:tc>
                <a:tc>
                  <a:txBody>
                    <a:bodyPr/>
                    <a:lstStyle/>
                    <a:p>
                      <a:pPr algn="ctr"/>
                      <a:r>
                        <a:rPr lang="en-US" dirty="0"/>
                        <a:t>4</a:t>
                      </a:r>
                    </a:p>
                  </a:txBody>
                  <a:tcPr/>
                </a:tc>
                <a:tc>
                  <a:txBody>
                    <a:bodyPr/>
                    <a:lstStyle/>
                    <a:p>
                      <a:pPr algn="ctr"/>
                      <a:r>
                        <a:rPr lang="en-US" dirty="0"/>
                        <a:t>8</a:t>
                      </a:r>
                    </a:p>
                  </a:txBody>
                  <a:tcPr/>
                </a:tc>
                <a:tc>
                  <a:txBody>
                    <a:bodyPr/>
                    <a:lstStyle/>
                    <a:p>
                      <a:pPr algn="ctr"/>
                      <a:r>
                        <a:rPr lang="en-US" dirty="0"/>
                        <a:t>5</a:t>
                      </a:r>
                    </a:p>
                  </a:txBody>
                  <a:tcPr/>
                </a:tc>
                <a:extLst>
                  <a:ext uri="{0D108BD9-81ED-4DB2-BD59-A6C34878D82A}">
                    <a16:rowId xmlns:a16="http://schemas.microsoft.com/office/drawing/2014/main" val="2247186616"/>
                  </a:ext>
                </a:extLst>
              </a:tr>
              <a:tr h="370840">
                <a:tc>
                  <a:txBody>
                    <a:bodyPr/>
                    <a:lstStyle/>
                    <a:p>
                      <a:pPr algn="ctr"/>
                      <a:r>
                        <a:rPr lang="en-US" dirty="0"/>
                        <a:t>G</a:t>
                      </a:r>
                    </a:p>
                  </a:txBody>
                  <a:tcPr/>
                </a:tc>
                <a:tc>
                  <a:txBody>
                    <a:bodyPr/>
                    <a:lstStyle/>
                    <a:p>
                      <a:pPr algn="ctr"/>
                      <a:r>
                        <a:rPr lang="en-US" dirty="0"/>
                        <a:t>5</a:t>
                      </a:r>
                    </a:p>
                  </a:txBody>
                  <a:tcPr/>
                </a:tc>
                <a:tc>
                  <a:txBody>
                    <a:bodyPr/>
                    <a:lstStyle/>
                    <a:p>
                      <a:pPr algn="ctr"/>
                      <a:r>
                        <a:rPr lang="en-US" dirty="0"/>
                        <a:t>3</a:t>
                      </a:r>
                    </a:p>
                  </a:txBody>
                  <a:tcPr/>
                </a:tc>
                <a:tc>
                  <a:txBody>
                    <a:bodyPr/>
                    <a:lstStyle/>
                    <a:p>
                      <a:pPr algn="ctr"/>
                      <a:r>
                        <a:rPr lang="en-US" dirty="0"/>
                        <a:t>7</a:t>
                      </a:r>
                    </a:p>
                  </a:txBody>
                  <a:tcPr/>
                </a:tc>
                <a:tc>
                  <a:txBody>
                    <a:bodyPr/>
                    <a:lstStyle/>
                    <a:p>
                      <a:pPr algn="ctr"/>
                      <a:r>
                        <a:rPr lang="en-US" dirty="0"/>
                        <a:t>10</a:t>
                      </a:r>
                    </a:p>
                  </a:txBody>
                  <a:tcPr/>
                </a:tc>
                <a:tc>
                  <a:txBody>
                    <a:bodyPr/>
                    <a:lstStyle/>
                    <a:p>
                      <a:pPr algn="ctr"/>
                      <a:r>
                        <a:rPr lang="en-US" dirty="0"/>
                        <a:t>0</a:t>
                      </a:r>
                    </a:p>
                  </a:txBody>
                  <a:tcPr/>
                </a:tc>
                <a:extLst>
                  <a:ext uri="{0D108BD9-81ED-4DB2-BD59-A6C34878D82A}">
                    <a16:rowId xmlns:a16="http://schemas.microsoft.com/office/drawing/2014/main" val="3242974345"/>
                  </a:ext>
                </a:extLst>
              </a:tr>
              <a:tr h="370840">
                <a:tc>
                  <a:txBody>
                    <a:bodyPr/>
                    <a:lstStyle/>
                    <a:p>
                      <a:pPr algn="ctr"/>
                      <a:r>
                        <a:rPr lang="en-US" dirty="0"/>
                        <a:t>T</a:t>
                      </a:r>
                    </a:p>
                  </a:txBody>
                  <a:tcPr/>
                </a:tc>
                <a:tc>
                  <a:txBody>
                    <a:bodyPr/>
                    <a:lstStyle/>
                    <a:p>
                      <a:pPr algn="ctr"/>
                      <a:r>
                        <a:rPr lang="en-US" dirty="0"/>
                        <a:t>8</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5</a:t>
                      </a:r>
                    </a:p>
                  </a:txBody>
                  <a:tcPr/>
                </a:tc>
                <a:extLst>
                  <a:ext uri="{0D108BD9-81ED-4DB2-BD59-A6C34878D82A}">
                    <a16:rowId xmlns:a16="http://schemas.microsoft.com/office/drawing/2014/main" val="967363538"/>
                  </a:ext>
                </a:extLst>
              </a:tr>
            </a:tbl>
          </a:graphicData>
        </a:graphic>
      </p:graphicFrame>
      <p:sp>
        <p:nvSpPr>
          <p:cNvPr id="3" name="TextBox 2">
            <a:extLst>
              <a:ext uri="{FF2B5EF4-FFF2-40B4-BE49-F238E27FC236}">
                <a16:creationId xmlns:a16="http://schemas.microsoft.com/office/drawing/2014/main" id="{17635C9D-2547-F841-9239-933076B3A2D2}"/>
              </a:ext>
            </a:extLst>
          </p:cNvPr>
          <p:cNvSpPr txBox="1"/>
          <p:nvPr/>
        </p:nvSpPr>
        <p:spPr>
          <a:xfrm>
            <a:off x="4622800" y="1625600"/>
            <a:ext cx="1256947" cy="369332"/>
          </a:xfrm>
          <a:prstGeom prst="rect">
            <a:avLst/>
          </a:prstGeom>
          <a:noFill/>
        </p:spPr>
        <p:txBody>
          <a:bodyPr wrap="none" rtlCol="0">
            <a:spAutoFit/>
          </a:bodyPr>
          <a:lstStyle/>
          <a:p>
            <a:r>
              <a:rPr lang="en-US" dirty="0"/>
              <a:t>Motif score</a:t>
            </a:r>
          </a:p>
        </p:txBody>
      </p:sp>
      <p:sp>
        <p:nvSpPr>
          <p:cNvPr id="4" name="TextBox 3">
            <a:extLst>
              <a:ext uri="{FF2B5EF4-FFF2-40B4-BE49-F238E27FC236}">
                <a16:creationId xmlns:a16="http://schemas.microsoft.com/office/drawing/2014/main" id="{377E74BB-680F-9EAE-2539-3C6C6458236D}"/>
              </a:ext>
            </a:extLst>
          </p:cNvPr>
          <p:cNvSpPr txBox="1"/>
          <p:nvPr/>
        </p:nvSpPr>
        <p:spPr>
          <a:xfrm rot="16200000">
            <a:off x="-826956" y="3052800"/>
            <a:ext cx="2032000" cy="369332"/>
          </a:xfrm>
          <a:prstGeom prst="rect">
            <a:avLst/>
          </a:prstGeom>
          <a:noFill/>
        </p:spPr>
        <p:txBody>
          <a:bodyPr wrap="square" rtlCol="0">
            <a:spAutoFit/>
          </a:bodyPr>
          <a:lstStyle/>
          <a:p>
            <a:r>
              <a:rPr lang="en-US" dirty="0"/>
              <a:t>Position in motif</a:t>
            </a:r>
          </a:p>
        </p:txBody>
      </p:sp>
      <p:sp>
        <p:nvSpPr>
          <p:cNvPr id="6" name="TextBox 5">
            <a:extLst>
              <a:ext uri="{FF2B5EF4-FFF2-40B4-BE49-F238E27FC236}">
                <a16:creationId xmlns:a16="http://schemas.microsoft.com/office/drawing/2014/main" id="{16F7C251-EE2C-9B43-0915-5178F4CB40B3}"/>
              </a:ext>
            </a:extLst>
          </p:cNvPr>
          <p:cNvSpPr txBox="1"/>
          <p:nvPr/>
        </p:nvSpPr>
        <p:spPr>
          <a:xfrm>
            <a:off x="576470" y="2623933"/>
            <a:ext cx="301686" cy="1887696"/>
          </a:xfrm>
          <a:prstGeom prst="rect">
            <a:avLst/>
          </a:prstGeom>
          <a:noFill/>
        </p:spPr>
        <p:txBody>
          <a:bodyPr wrap="none" rtlCol="0">
            <a:spAutoFit/>
          </a:bodyPr>
          <a:lstStyle/>
          <a:p>
            <a:pPr>
              <a:spcAft>
                <a:spcPts val="800"/>
              </a:spcAft>
            </a:pPr>
            <a:r>
              <a:rPr lang="en-US" dirty="0"/>
              <a:t>1</a:t>
            </a:r>
          </a:p>
          <a:p>
            <a:pPr>
              <a:spcAft>
                <a:spcPts val="800"/>
              </a:spcAft>
            </a:pPr>
            <a:r>
              <a:rPr lang="en-US" dirty="0"/>
              <a:t>2</a:t>
            </a:r>
          </a:p>
          <a:p>
            <a:pPr>
              <a:spcAft>
                <a:spcPts val="800"/>
              </a:spcAft>
            </a:pPr>
            <a:r>
              <a:rPr lang="en-US" dirty="0"/>
              <a:t>3</a:t>
            </a:r>
          </a:p>
          <a:p>
            <a:pPr>
              <a:spcAft>
                <a:spcPts val="800"/>
              </a:spcAft>
            </a:pPr>
            <a:r>
              <a:rPr lang="en-US" dirty="0"/>
              <a:t>4</a:t>
            </a:r>
          </a:p>
          <a:p>
            <a:pPr>
              <a:spcAft>
                <a:spcPts val="800"/>
              </a:spcAft>
            </a:pPr>
            <a:r>
              <a:rPr lang="en-US" dirty="0"/>
              <a:t>5</a:t>
            </a:r>
          </a:p>
        </p:txBody>
      </p:sp>
      <p:sp>
        <p:nvSpPr>
          <p:cNvPr id="2" name="Slide Number Placeholder 1">
            <a:extLst>
              <a:ext uri="{FF2B5EF4-FFF2-40B4-BE49-F238E27FC236}">
                <a16:creationId xmlns:a16="http://schemas.microsoft.com/office/drawing/2014/main" id="{85567686-4FB5-DA92-8563-CF6AD7567DA5}"/>
              </a:ext>
            </a:extLst>
          </p:cNvPr>
          <p:cNvSpPr>
            <a:spLocks noGrp="1"/>
          </p:cNvSpPr>
          <p:nvPr>
            <p:ph type="sldNum" sz="quarter" idx="12"/>
          </p:nvPr>
        </p:nvSpPr>
        <p:spPr/>
        <p:txBody>
          <a:bodyPr/>
          <a:lstStyle/>
          <a:p>
            <a:fld id="{3CCACD2C-B79C-B240-AB66-3D9B004523F1}" type="slidenum">
              <a:rPr lang="en-US" smtClean="0"/>
              <a:t>61</a:t>
            </a:fld>
            <a:endParaRPr lang="en-US"/>
          </a:p>
        </p:txBody>
      </p:sp>
    </p:spTree>
    <p:extLst>
      <p:ext uri="{BB962C8B-B14F-4D97-AF65-F5344CB8AC3E}">
        <p14:creationId xmlns:p14="http://schemas.microsoft.com/office/powerpoint/2010/main" val="20798228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p>
        </p:txBody>
      </p:sp>
      <p:sp>
        <p:nvSpPr>
          <p:cNvPr id="5" name="Content Placeholder 4"/>
          <p:cNvSpPr>
            <a:spLocks noGrp="1"/>
          </p:cNvSpPr>
          <p:nvPr>
            <p:ph idx="1"/>
          </p:nvPr>
        </p:nvSpPr>
        <p:spPr/>
        <p:txBody>
          <a:bodyPr/>
          <a:lstStyle/>
          <a:p>
            <a:r>
              <a:rPr lang="en-US" dirty="0"/>
              <a:t>Representing motifs</a:t>
            </a:r>
          </a:p>
          <a:p>
            <a:r>
              <a:rPr lang="en-US" dirty="0"/>
              <a:t>Motif discovery</a:t>
            </a:r>
          </a:p>
          <a:p>
            <a:pPr lvl="1"/>
            <a:r>
              <a:rPr lang="en-US" dirty="0"/>
              <a:t>Gibbs sampling</a:t>
            </a:r>
          </a:p>
          <a:p>
            <a:pPr lvl="1"/>
            <a:r>
              <a:rPr lang="en-US" dirty="0"/>
              <a:t>MEME</a:t>
            </a:r>
          </a:p>
          <a:p>
            <a:r>
              <a:rPr lang="en-US" dirty="0"/>
              <a:t>Scanning for motif occurrences</a:t>
            </a:r>
          </a:p>
          <a:p>
            <a:r>
              <a:rPr lang="en-US" dirty="0"/>
              <a:t>Multiple testing correction</a:t>
            </a:r>
          </a:p>
        </p:txBody>
      </p:sp>
      <p:sp>
        <p:nvSpPr>
          <p:cNvPr id="2" name="Slide Number Placeholder 1">
            <a:extLst>
              <a:ext uri="{FF2B5EF4-FFF2-40B4-BE49-F238E27FC236}">
                <a16:creationId xmlns:a16="http://schemas.microsoft.com/office/drawing/2014/main" id="{468BB18D-EA89-79F3-6047-9871642454C8}"/>
              </a:ext>
            </a:extLst>
          </p:cNvPr>
          <p:cNvSpPr>
            <a:spLocks noGrp="1"/>
          </p:cNvSpPr>
          <p:nvPr>
            <p:ph type="sldNum" sz="quarter" idx="12"/>
          </p:nvPr>
        </p:nvSpPr>
        <p:spPr/>
        <p:txBody>
          <a:bodyPr/>
          <a:lstStyle/>
          <a:p>
            <a:fld id="{3CCACD2C-B79C-B240-AB66-3D9B004523F1}" type="slidenum">
              <a:rPr lang="en-US" smtClean="0"/>
              <a:t>62</a:t>
            </a:fld>
            <a:endParaRPr lang="en-US"/>
          </a:p>
        </p:txBody>
      </p:sp>
    </p:spTree>
    <p:extLst>
      <p:ext uri="{BB962C8B-B14F-4D97-AF65-F5344CB8AC3E}">
        <p14:creationId xmlns:p14="http://schemas.microsoft.com/office/powerpoint/2010/main" val="1049949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Multiple testing correction</a:t>
            </a:r>
          </a:p>
        </p:txBody>
      </p:sp>
      <p:sp>
        <p:nvSpPr>
          <p:cNvPr id="5" name="Text Placeholder 4"/>
          <p:cNvSpPr>
            <a:spLocks noGrp="1"/>
          </p:cNvSpPr>
          <p:nvPr>
            <p:ph type="body" idx="1"/>
          </p:nvPr>
        </p:nvSpPr>
        <p:spPr/>
        <p:txBody>
          <a:bodyPr/>
          <a:lstStyle/>
          <a:p>
            <a:r>
              <a:rPr lang="en-US" dirty="0"/>
              <a:t>Noble. “How does multiple testing correction work?” </a:t>
            </a:r>
            <a:r>
              <a:rPr lang="en-US" i="1" dirty="0"/>
              <a:t>Nature Biotechnology</a:t>
            </a:r>
            <a:r>
              <a:rPr lang="en-US" dirty="0"/>
              <a:t> 2010.</a:t>
            </a:r>
          </a:p>
        </p:txBody>
      </p:sp>
      <p:sp>
        <p:nvSpPr>
          <p:cNvPr id="2" name="Slide Number Placeholder 1">
            <a:extLst>
              <a:ext uri="{FF2B5EF4-FFF2-40B4-BE49-F238E27FC236}">
                <a16:creationId xmlns:a16="http://schemas.microsoft.com/office/drawing/2014/main" id="{E3F1E701-01BC-C02F-E489-63177AA30EA0}"/>
              </a:ext>
            </a:extLst>
          </p:cNvPr>
          <p:cNvSpPr>
            <a:spLocks noGrp="1"/>
          </p:cNvSpPr>
          <p:nvPr>
            <p:ph type="sldNum" sz="quarter" idx="12"/>
          </p:nvPr>
        </p:nvSpPr>
        <p:spPr/>
        <p:txBody>
          <a:bodyPr/>
          <a:lstStyle/>
          <a:p>
            <a:fld id="{3CCACD2C-B79C-B240-AB66-3D9B004523F1}" type="slidenum">
              <a:rPr lang="en-US" smtClean="0"/>
              <a:t>63</a:t>
            </a:fld>
            <a:endParaRPr lang="en-US"/>
          </a:p>
        </p:txBody>
      </p:sp>
    </p:spTree>
    <p:extLst>
      <p:ext uri="{BB962C8B-B14F-4D97-AF65-F5344CB8AC3E}">
        <p14:creationId xmlns:p14="http://schemas.microsoft.com/office/powerpoint/2010/main" val="2509558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ea typeface="ＭＳ Ｐゴシック" pitchFamily="1" charset="-128"/>
              </a:rPr>
              <a:t>Types of errors</a:t>
            </a:r>
          </a:p>
        </p:txBody>
      </p:sp>
      <p:sp>
        <p:nvSpPr>
          <p:cNvPr id="89091" name="Rectangle 3"/>
          <p:cNvSpPr>
            <a:spLocks noGrp="1" noChangeArrowheads="1"/>
          </p:cNvSpPr>
          <p:nvPr>
            <p:ph type="body" idx="1"/>
          </p:nvPr>
        </p:nvSpPr>
        <p:spPr/>
        <p:txBody>
          <a:bodyPr/>
          <a:lstStyle/>
          <a:p>
            <a:pPr eaLnBrk="1" hangingPunct="1">
              <a:lnSpc>
                <a:spcPct val="90000"/>
              </a:lnSpc>
            </a:pPr>
            <a:r>
              <a:rPr lang="en-US" u="sng" dirty="0">
                <a:ea typeface="ＭＳ Ｐゴシック" pitchFamily="1" charset="-128"/>
              </a:rPr>
              <a:t>False positive (type I error)</a:t>
            </a:r>
            <a:r>
              <a:rPr lang="en-US" dirty="0">
                <a:ea typeface="ＭＳ Ｐゴシック" pitchFamily="1" charset="-128"/>
              </a:rPr>
              <a:t>: the algorithm indicates that the sequence is a CTCF binding site, but actually it is not.</a:t>
            </a:r>
          </a:p>
          <a:p>
            <a:pPr eaLnBrk="1" hangingPunct="1">
              <a:lnSpc>
                <a:spcPct val="90000"/>
              </a:lnSpc>
            </a:pPr>
            <a:r>
              <a:rPr lang="en-US" u="sng" dirty="0">
                <a:ea typeface="ＭＳ Ｐゴシック" pitchFamily="1" charset="-128"/>
              </a:rPr>
              <a:t>False negative (type II error)</a:t>
            </a:r>
            <a:r>
              <a:rPr lang="en-US" dirty="0">
                <a:ea typeface="ＭＳ Ｐゴシック" pitchFamily="1" charset="-128"/>
              </a:rPr>
              <a:t>: the sequence is a CTCF binding site, but the algorithm indicates that it is not.</a:t>
            </a:r>
          </a:p>
          <a:p>
            <a:pPr eaLnBrk="1" hangingPunct="1">
              <a:lnSpc>
                <a:spcPct val="90000"/>
              </a:lnSpc>
            </a:pPr>
            <a:endParaRPr lang="en-US" dirty="0">
              <a:ea typeface="ＭＳ Ｐゴシック" pitchFamily="1" charset="-128"/>
            </a:endParaRPr>
          </a:p>
          <a:p>
            <a:pPr eaLnBrk="1" hangingPunct="1">
              <a:lnSpc>
                <a:spcPct val="90000"/>
              </a:lnSpc>
            </a:pPr>
            <a:r>
              <a:rPr lang="en-US" dirty="0">
                <a:ea typeface="ＭＳ Ｐゴシック" pitchFamily="1" charset="-128"/>
              </a:rPr>
              <a:t>Both types of errors are defined relative to some confidence threshold.</a:t>
            </a:r>
          </a:p>
          <a:p>
            <a:pPr eaLnBrk="1" hangingPunct="1">
              <a:lnSpc>
                <a:spcPct val="90000"/>
              </a:lnSpc>
            </a:pPr>
            <a:r>
              <a:rPr lang="en-US" dirty="0">
                <a:ea typeface="ＭＳ Ｐゴシック" pitchFamily="1" charset="-128"/>
              </a:rPr>
              <a:t>Typically, researchers are more concerned about false positives.</a:t>
            </a:r>
          </a:p>
        </p:txBody>
      </p:sp>
      <p:sp>
        <p:nvSpPr>
          <p:cNvPr id="2" name="Slide Number Placeholder 1">
            <a:extLst>
              <a:ext uri="{FF2B5EF4-FFF2-40B4-BE49-F238E27FC236}">
                <a16:creationId xmlns:a16="http://schemas.microsoft.com/office/drawing/2014/main" id="{19035F8F-5FED-1CDE-9859-B4F84594DEA4}"/>
              </a:ext>
            </a:extLst>
          </p:cNvPr>
          <p:cNvSpPr>
            <a:spLocks noGrp="1"/>
          </p:cNvSpPr>
          <p:nvPr>
            <p:ph type="sldNum" sz="quarter" idx="12"/>
          </p:nvPr>
        </p:nvSpPr>
        <p:spPr/>
        <p:txBody>
          <a:bodyPr/>
          <a:lstStyle/>
          <a:p>
            <a:fld id="{3CCACD2C-B79C-B240-AB66-3D9B004523F1}" type="slidenum">
              <a:rPr lang="en-US" smtClean="0"/>
              <a:t>64</a:t>
            </a:fld>
            <a:endParaRPr lang="en-US"/>
          </a:p>
        </p:txBody>
      </p:sp>
    </p:spTree>
    <p:extLst>
      <p:ext uri="{BB962C8B-B14F-4D97-AF65-F5344CB8AC3E}">
        <p14:creationId xmlns:p14="http://schemas.microsoft.com/office/powerpoint/2010/main" val="310546459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143500" cy="14268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EBB541EC-8DFA-750C-A31C-826C8025CD84}"/>
              </a:ext>
            </a:extLst>
          </p:cNvPr>
          <p:cNvSpPr>
            <a:spLocks noGrp="1"/>
          </p:cNvSpPr>
          <p:nvPr>
            <p:ph type="sldNum" sz="quarter" idx="12"/>
          </p:nvPr>
        </p:nvSpPr>
        <p:spPr/>
        <p:txBody>
          <a:bodyPr/>
          <a:lstStyle/>
          <a:p>
            <a:fld id="{3CCACD2C-B79C-B240-AB66-3D9B004523F1}" type="slidenum">
              <a:rPr lang="en-US" smtClean="0"/>
              <a:t>65</a:t>
            </a:fld>
            <a:endParaRPr lang="en-US"/>
          </a:p>
        </p:txBody>
      </p:sp>
    </p:spTree>
    <p:extLst>
      <p:ext uri="{BB962C8B-B14F-4D97-AF65-F5344CB8AC3E}">
        <p14:creationId xmlns:p14="http://schemas.microsoft.com/office/powerpoint/2010/main" val="86112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833 0.03747 L 0 -1.03956 " pathEditMode="relative" rAng="0" ptsTypes="AA">
                                      <p:cBhvr>
                                        <p:cTn id="6" dur="2000" fill="hold"/>
                                        <p:tgtEl>
                                          <p:spTgt spid="193538"/>
                                        </p:tgtEl>
                                        <p:attrNameLst>
                                          <p:attrName>ppt_x</p:attrName>
                                          <p:attrName>ppt_y</p:attrName>
                                        </p:attrNameLst>
                                      </p:cBhvr>
                                      <p:rCtr x="-417" y="-538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Multiple testing</a:t>
            </a:r>
          </a:p>
        </p:txBody>
      </p:sp>
      <p:sp>
        <p:nvSpPr>
          <p:cNvPr id="46084" name="Rectangle 4"/>
          <p:cNvSpPr>
            <a:spLocks noGrp="1" noChangeArrowheads="1"/>
          </p:cNvSpPr>
          <p:nvPr>
            <p:ph type="body" idx="1"/>
          </p:nvPr>
        </p:nvSpPr>
        <p:spPr/>
        <p:txBody>
          <a:bodyPr/>
          <a:lstStyle/>
          <a:p>
            <a:r>
              <a:rPr lang="en-US"/>
              <a:t>Say that you perform a statistical test with a 0.05 threshold, but you repeat the test on twenty different observations.</a:t>
            </a:r>
          </a:p>
          <a:p>
            <a:r>
              <a:rPr lang="en-US"/>
              <a:t>Assume that all of the observations are explainable by the null hypothesis.</a:t>
            </a:r>
          </a:p>
          <a:p>
            <a:r>
              <a:rPr lang="en-US"/>
              <a:t>What is the chance that at least one of the observations will receive a p-value less than 0.05?</a:t>
            </a:r>
          </a:p>
          <a:p>
            <a:endParaRPr lang="en-US"/>
          </a:p>
        </p:txBody>
      </p:sp>
      <p:sp>
        <p:nvSpPr>
          <p:cNvPr id="2" name="Slide Number Placeholder 1">
            <a:extLst>
              <a:ext uri="{FF2B5EF4-FFF2-40B4-BE49-F238E27FC236}">
                <a16:creationId xmlns:a16="http://schemas.microsoft.com/office/drawing/2014/main" id="{3D8994DA-4731-4284-D278-788C71200DA8}"/>
              </a:ext>
            </a:extLst>
          </p:cNvPr>
          <p:cNvSpPr>
            <a:spLocks noGrp="1"/>
          </p:cNvSpPr>
          <p:nvPr>
            <p:ph type="sldNum" sz="quarter" idx="12"/>
          </p:nvPr>
        </p:nvSpPr>
        <p:spPr/>
        <p:txBody>
          <a:bodyPr/>
          <a:lstStyle/>
          <a:p>
            <a:fld id="{3CCACD2C-B79C-B240-AB66-3D9B004523F1}" type="slidenum">
              <a:rPr lang="en-US" smtClean="0"/>
              <a:t>66</a:t>
            </a:fld>
            <a:endParaRPr lang="en-US"/>
          </a:p>
        </p:txBody>
      </p:sp>
    </p:spTree>
    <p:extLst>
      <p:ext uri="{BB962C8B-B14F-4D97-AF65-F5344CB8AC3E}">
        <p14:creationId xmlns:p14="http://schemas.microsoft.com/office/powerpoint/2010/main" val="179406720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altLang="en-US"/>
              <a:t>Multiple testing</a:t>
            </a:r>
          </a:p>
        </p:txBody>
      </p:sp>
      <p:sp>
        <p:nvSpPr>
          <p:cNvPr id="285699" name="Rectangle 3"/>
          <p:cNvSpPr>
            <a:spLocks noGrp="1" noChangeArrowheads="1"/>
          </p:cNvSpPr>
          <p:nvPr>
            <p:ph idx="1"/>
          </p:nvPr>
        </p:nvSpPr>
        <p:spPr/>
        <p:txBody>
          <a:bodyPr/>
          <a:lstStyle/>
          <a:p>
            <a:r>
              <a:rPr lang="en-US" altLang="en-US" sz="1800"/>
              <a:t>Say that you perform a statistical test with a 0.05 threshold, but you repeat the test on twenty different observations.  Assuming that all of the observations are explainable by the null hypothesis, what is the chance that at least one of the observations will receive a p-value less than 0.05?</a:t>
            </a:r>
          </a:p>
          <a:p>
            <a:r>
              <a:rPr lang="en-US" altLang="en-US" sz="2400"/>
              <a:t>Pr(making a mistake) = 0.05</a:t>
            </a:r>
          </a:p>
          <a:p>
            <a:r>
              <a:rPr lang="en-US" altLang="en-US" sz="2400"/>
              <a:t>Pr(not making a mistake) = 0.95</a:t>
            </a:r>
          </a:p>
          <a:p>
            <a:r>
              <a:rPr lang="en-US" altLang="en-US" sz="2400"/>
              <a:t>Pr(not making any mistake) = 0.95</a:t>
            </a:r>
            <a:r>
              <a:rPr lang="en-US" altLang="en-US" sz="2400" baseline="30000"/>
              <a:t>20</a:t>
            </a:r>
            <a:r>
              <a:rPr lang="en-US" altLang="en-US" sz="2400"/>
              <a:t> = 0.358</a:t>
            </a:r>
            <a:endParaRPr lang="en-US" altLang="en-US" sz="2400" baseline="30000"/>
          </a:p>
          <a:p>
            <a:r>
              <a:rPr lang="en-US" altLang="en-US" sz="2400"/>
              <a:t>Pr(making at least one mistake) = 1 - 0.358 = 0.642</a:t>
            </a:r>
          </a:p>
          <a:p>
            <a:r>
              <a:rPr lang="en-US" altLang="en-US">
                <a:solidFill>
                  <a:schemeClr val="hlink"/>
                </a:solidFill>
              </a:rPr>
              <a:t>There is a 64.2% chance of making at least one mistake.</a:t>
            </a:r>
          </a:p>
          <a:p>
            <a:endParaRPr lang="en-US" altLang="en-US">
              <a:solidFill>
                <a:schemeClr val="hlink"/>
              </a:solidFill>
            </a:endParaRPr>
          </a:p>
        </p:txBody>
      </p:sp>
      <p:sp>
        <p:nvSpPr>
          <p:cNvPr id="2" name="Slide Number Placeholder 1">
            <a:extLst>
              <a:ext uri="{FF2B5EF4-FFF2-40B4-BE49-F238E27FC236}">
                <a16:creationId xmlns:a16="http://schemas.microsoft.com/office/drawing/2014/main" id="{7A138AA0-A8D9-995E-2F72-6E8B2CB81082}"/>
              </a:ext>
            </a:extLst>
          </p:cNvPr>
          <p:cNvSpPr>
            <a:spLocks noGrp="1"/>
          </p:cNvSpPr>
          <p:nvPr>
            <p:ph type="sldNum" sz="quarter" idx="12"/>
          </p:nvPr>
        </p:nvSpPr>
        <p:spPr/>
        <p:txBody>
          <a:bodyPr/>
          <a:lstStyle/>
          <a:p>
            <a:fld id="{3CCACD2C-B79C-B240-AB66-3D9B004523F1}" type="slidenum">
              <a:rPr lang="en-US" smtClean="0"/>
              <a:t>67</a:t>
            </a:fld>
            <a:endParaRPr lang="en-US"/>
          </a:p>
        </p:txBody>
      </p:sp>
    </p:spTree>
    <p:extLst>
      <p:ext uri="{BB962C8B-B14F-4D97-AF65-F5344CB8AC3E}">
        <p14:creationId xmlns:p14="http://schemas.microsoft.com/office/powerpoint/2010/main" val="176766014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Family-wise error rate</a:t>
            </a:r>
          </a:p>
        </p:txBody>
      </p:sp>
      <p:sp>
        <p:nvSpPr>
          <p:cNvPr id="3" name="Content Placeholder 2"/>
          <p:cNvSpPr>
            <a:spLocks noGrp="1"/>
          </p:cNvSpPr>
          <p:nvPr>
            <p:ph idx="1"/>
          </p:nvPr>
        </p:nvSpPr>
        <p:spPr/>
        <p:txBody>
          <a:bodyPr/>
          <a:lstStyle/>
          <a:p>
            <a:r>
              <a:rPr lang="en-US" dirty="0"/>
              <a:t>For a single test, the </a:t>
            </a:r>
            <a:r>
              <a:rPr lang="en-US" u="sng" dirty="0"/>
              <a:t>Type I error rate</a:t>
            </a:r>
            <a:r>
              <a:rPr lang="en-US" dirty="0"/>
              <a:t> is the probability of incorrectly rejecting the null hypothesis.</a:t>
            </a:r>
          </a:p>
          <a:p>
            <a:r>
              <a:rPr lang="en-US" dirty="0"/>
              <a:t>For multiple tests, the </a:t>
            </a:r>
            <a:r>
              <a:rPr lang="en-US" u="sng" dirty="0"/>
              <a:t>family-wise error rate </a:t>
            </a:r>
            <a:r>
              <a:rPr lang="en-US" dirty="0"/>
              <a:t>is the probability of incorrectly rejecting at least one null hypothesis.</a:t>
            </a:r>
          </a:p>
        </p:txBody>
      </p:sp>
      <p:sp>
        <p:nvSpPr>
          <p:cNvPr id="4" name="Slide Number Placeholder 3">
            <a:extLst>
              <a:ext uri="{FF2B5EF4-FFF2-40B4-BE49-F238E27FC236}">
                <a16:creationId xmlns:a16="http://schemas.microsoft.com/office/drawing/2014/main" id="{A3E3BDDC-E8C5-E128-3C1B-4650C1FC9969}"/>
              </a:ext>
            </a:extLst>
          </p:cNvPr>
          <p:cNvSpPr>
            <a:spLocks noGrp="1"/>
          </p:cNvSpPr>
          <p:nvPr>
            <p:ph type="sldNum" sz="quarter" idx="12"/>
          </p:nvPr>
        </p:nvSpPr>
        <p:spPr/>
        <p:txBody>
          <a:bodyPr/>
          <a:lstStyle/>
          <a:p>
            <a:fld id="{3CCACD2C-B79C-B240-AB66-3D9B004523F1}" type="slidenum">
              <a:rPr lang="en-US" smtClean="0"/>
              <a:t>68</a:t>
            </a:fld>
            <a:endParaRPr lang="en-US"/>
          </a:p>
        </p:txBody>
      </p:sp>
    </p:spTree>
    <p:extLst>
      <p:ext uri="{BB962C8B-B14F-4D97-AF65-F5344CB8AC3E}">
        <p14:creationId xmlns:p14="http://schemas.microsoft.com/office/powerpoint/2010/main" val="19641469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9BF9-225C-AB46-B737-BD13FEADEB43}"/>
              </a:ext>
            </a:extLst>
          </p:cNvPr>
          <p:cNvSpPr>
            <a:spLocks noGrp="1"/>
          </p:cNvSpPr>
          <p:nvPr>
            <p:ph type="title"/>
          </p:nvPr>
        </p:nvSpPr>
        <p:spPr/>
        <p:txBody>
          <a:bodyPr/>
          <a:lstStyle/>
          <a:p>
            <a:r>
              <a:rPr lang="en-US" dirty="0"/>
              <a:t>Bonferroni correction</a:t>
            </a:r>
          </a:p>
        </p:txBody>
      </p:sp>
      <p:sp>
        <p:nvSpPr>
          <p:cNvPr id="3" name="Content Placeholder 2">
            <a:extLst>
              <a:ext uri="{FF2B5EF4-FFF2-40B4-BE49-F238E27FC236}">
                <a16:creationId xmlns:a16="http://schemas.microsoft.com/office/drawing/2014/main" id="{48A54C1D-2EFD-0643-A3E8-101A6C4FFC47}"/>
              </a:ext>
            </a:extLst>
          </p:cNvPr>
          <p:cNvSpPr>
            <a:spLocks noGrp="1"/>
          </p:cNvSpPr>
          <p:nvPr>
            <p:ph idx="1"/>
          </p:nvPr>
        </p:nvSpPr>
        <p:spPr/>
        <p:txBody>
          <a:bodyPr/>
          <a:lstStyle/>
          <a:p>
            <a:r>
              <a:rPr lang="en-US" dirty="0"/>
              <a:t>How does it work?</a:t>
            </a:r>
          </a:p>
        </p:txBody>
      </p:sp>
      <p:sp>
        <p:nvSpPr>
          <p:cNvPr id="4" name="Slide Number Placeholder 3">
            <a:extLst>
              <a:ext uri="{FF2B5EF4-FFF2-40B4-BE49-F238E27FC236}">
                <a16:creationId xmlns:a16="http://schemas.microsoft.com/office/drawing/2014/main" id="{DCC108D1-BF29-8E73-F922-4777C0E41533}"/>
              </a:ext>
            </a:extLst>
          </p:cNvPr>
          <p:cNvSpPr>
            <a:spLocks noGrp="1"/>
          </p:cNvSpPr>
          <p:nvPr>
            <p:ph type="sldNum" sz="quarter" idx="12"/>
          </p:nvPr>
        </p:nvSpPr>
        <p:spPr/>
        <p:txBody>
          <a:bodyPr/>
          <a:lstStyle/>
          <a:p>
            <a:fld id="{3CCACD2C-B79C-B240-AB66-3D9B004523F1}" type="slidenum">
              <a:rPr lang="en-US" smtClean="0"/>
              <a:t>69</a:t>
            </a:fld>
            <a:endParaRPr lang="en-US"/>
          </a:p>
        </p:txBody>
      </p:sp>
    </p:spTree>
    <p:extLst>
      <p:ext uri="{BB962C8B-B14F-4D97-AF65-F5344CB8AC3E}">
        <p14:creationId xmlns:p14="http://schemas.microsoft.com/office/powerpoint/2010/main" val="141084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dirty="0"/>
              <a:t>Motif discovery problem (harder version)</a:t>
            </a:r>
          </a:p>
        </p:txBody>
      </p:sp>
      <p:sp>
        <p:nvSpPr>
          <p:cNvPr id="358403" name="Rectangle 3"/>
          <p:cNvSpPr>
            <a:spLocks noGrp="1" noChangeArrowheads="1"/>
          </p:cNvSpPr>
          <p:nvPr>
            <p:ph idx="1"/>
          </p:nvPr>
        </p:nvSpPr>
        <p:spPr/>
        <p:txBody>
          <a:bodyPr/>
          <a:lstStyle/>
          <a:p>
            <a:r>
              <a:rPr lang="en-US" dirty="0"/>
              <a:t>Given:</a:t>
            </a:r>
          </a:p>
          <a:p>
            <a:pPr lvl="1"/>
            <a:r>
              <a:rPr lang="en-US" dirty="0"/>
              <a:t>a sequence or family of sequences.</a:t>
            </a:r>
          </a:p>
          <a:p>
            <a:r>
              <a:rPr lang="en-US" dirty="0"/>
              <a:t>Find:</a:t>
            </a:r>
          </a:p>
          <a:p>
            <a:pPr lvl="1"/>
            <a:r>
              <a:rPr lang="en-US" dirty="0"/>
              <a:t>the number of motifs</a:t>
            </a:r>
          </a:p>
          <a:p>
            <a:pPr lvl="1"/>
            <a:r>
              <a:rPr lang="en-US" dirty="0"/>
              <a:t>the width of each motif</a:t>
            </a:r>
          </a:p>
          <a:p>
            <a:pPr lvl="1"/>
            <a:r>
              <a:rPr lang="en-US" dirty="0"/>
              <a:t>the locations of motif occurrences</a:t>
            </a:r>
          </a:p>
        </p:txBody>
      </p:sp>
      <p:pic>
        <p:nvPicPr>
          <p:cNvPr id="358404" name="Picture 4" descr="rat2"/>
          <p:cNvPicPr>
            <a:picLocks noChangeAspect="1" noChangeArrowheads="1"/>
          </p:cNvPicPr>
          <p:nvPr/>
        </p:nvPicPr>
        <p:blipFill>
          <a:blip r:embed="rId3"/>
          <a:srcRect t="11470" r="11111" b="8244"/>
          <a:stretch>
            <a:fillRect/>
          </a:stretch>
        </p:blipFill>
        <p:spPr bwMode="auto">
          <a:xfrm>
            <a:off x="2590800" y="5638801"/>
            <a:ext cx="1143000" cy="1000125"/>
          </a:xfrm>
          <a:prstGeom prst="rect">
            <a:avLst/>
          </a:prstGeom>
          <a:noFill/>
        </p:spPr>
      </p:pic>
      <p:pic>
        <p:nvPicPr>
          <p:cNvPr id="358405" name="Picture 5" descr="horse"/>
          <p:cNvPicPr>
            <a:picLocks noChangeAspect="1" noChangeArrowheads="1"/>
          </p:cNvPicPr>
          <p:nvPr/>
        </p:nvPicPr>
        <p:blipFill>
          <a:blip r:embed="rId4"/>
          <a:srcRect/>
          <a:stretch>
            <a:fillRect/>
          </a:stretch>
        </p:blipFill>
        <p:spPr bwMode="auto">
          <a:xfrm>
            <a:off x="8153400" y="5648325"/>
            <a:ext cx="984250" cy="990600"/>
          </a:xfrm>
          <a:prstGeom prst="rect">
            <a:avLst/>
          </a:prstGeom>
          <a:noFill/>
        </p:spPr>
      </p:pic>
      <p:pic>
        <p:nvPicPr>
          <p:cNvPr id="358406" name="Picture 6" descr="dog"/>
          <p:cNvPicPr>
            <a:picLocks noChangeAspect="1" noChangeArrowheads="1"/>
          </p:cNvPicPr>
          <p:nvPr/>
        </p:nvPicPr>
        <p:blipFill>
          <a:blip r:embed="rId5"/>
          <a:srcRect/>
          <a:stretch>
            <a:fillRect/>
          </a:stretch>
        </p:blipFill>
        <p:spPr bwMode="auto">
          <a:xfrm>
            <a:off x="5410200" y="5686425"/>
            <a:ext cx="952500" cy="952500"/>
          </a:xfrm>
          <a:prstGeom prst="rect">
            <a:avLst/>
          </a:prstGeom>
          <a:noFill/>
        </p:spPr>
      </p:pic>
      <p:sp>
        <p:nvSpPr>
          <p:cNvPr id="358407" name="Line 7"/>
          <p:cNvSpPr>
            <a:spLocks noChangeShapeType="1"/>
          </p:cNvSpPr>
          <p:nvPr/>
        </p:nvSpPr>
        <p:spPr bwMode="auto">
          <a:xfrm>
            <a:off x="2590800" y="5724525"/>
            <a:ext cx="2209800" cy="0"/>
          </a:xfrm>
          <a:prstGeom prst="line">
            <a:avLst/>
          </a:prstGeom>
          <a:noFill/>
          <a:ln w="38100">
            <a:solidFill>
              <a:srgbClr val="6699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58408" name="Line 8"/>
          <p:cNvSpPr>
            <a:spLocks noChangeShapeType="1"/>
          </p:cNvSpPr>
          <p:nvPr/>
        </p:nvSpPr>
        <p:spPr bwMode="auto">
          <a:xfrm>
            <a:off x="3581400" y="5724525"/>
            <a:ext cx="533400" cy="0"/>
          </a:xfrm>
          <a:prstGeom prst="line">
            <a:avLst/>
          </a:prstGeom>
          <a:noFill/>
          <a:ln w="38100">
            <a:solidFill>
              <a:srgbClr val="FF00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58409" name="Line 9"/>
          <p:cNvSpPr>
            <a:spLocks noChangeShapeType="1"/>
          </p:cNvSpPr>
          <p:nvPr/>
        </p:nvSpPr>
        <p:spPr bwMode="auto">
          <a:xfrm>
            <a:off x="5334000" y="5724525"/>
            <a:ext cx="2209800" cy="0"/>
          </a:xfrm>
          <a:prstGeom prst="line">
            <a:avLst/>
          </a:prstGeom>
          <a:noFill/>
          <a:ln w="38100">
            <a:solidFill>
              <a:srgbClr val="80008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58410" name="Line 10"/>
          <p:cNvSpPr>
            <a:spLocks noChangeShapeType="1"/>
          </p:cNvSpPr>
          <p:nvPr/>
        </p:nvSpPr>
        <p:spPr bwMode="auto">
          <a:xfrm>
            <a:off x="6324600" y="5724525"/>
            <a:ext cx="533400" cy="0"/>
          </a:xfrm>
          <a:prstGeom prst="line">
            <a:avLst/>
          </a:prstGeom>
          <a:noFill/>
          <a:ln w="38100">
            <a:solidFill>
              <a:srgbClr val="FF00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58411" name="Line 11"/>
          <p:cNvSpPr>
            <a:spLocks noChangeShapeType="1"/>
          </p:cNvSpPr>
          <p:nvPr/>
        </p:nvSpPr>
        <p:spPr bwMode="auto">
          <a:xfrm>
            <a:off x="8077200" y="5724525"/>
            <a:ext cx="2209800" cy="0"/>
          </a:xfrm>
          <a:prstGeom prst="line">
            <a:avLst/>
          </a:prstGeom>
          <a:noFill/>
          <a:ln w="38100">
            <a:solidFill>
              <a:srgbClr val="0000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58412" name="Line 12"/>
          <p:cNvSpPr>
            <a:spLocks noChangeShapeType="1"/>
          </p:cNvSpPr>
          <p:nvPr/>
        </p:nvSpPr>
        <p:spPr bwMode="auto">
          <a:xfrm>
            <a:off x="9067800" y="5724525"/>
            <a:ext cx="533400" cy="0"/>
          </a:xfrm>
          <a:prstGeom prst="line">
            <a:avLst/>
          </a:prstGeom>
          <a:noFill/>
          <a:ln w="38100">
            <a:solidFill>
              <a:srgbClr val="FF00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2" name="Slide Number Placeholder 1">
            <a:extLst>
              <a:ext uri="{FF2B5EF4-FFF2-40B4-BE49-F238E27FC236}">
                <a16:creationId xmlns:a16="http://schemas.microsoft.com/office/drawing/2014/main" id="{B49AD7EF-C96D-92B2-80FF-9895ECF57D9C}"/>
              </a:ext>
            </a:extLst>
          </p:cNvPr>
          <p:cNvSpPr>
            <a:spLocks noGrp="1"/>
          </p:cNvSpPr>
          <p:nvPr>
            <p:ph type="sldNum" sz="quarter" idx="12"/>
          </p:nvPr>
        </p:nvSpPr>
        <p:spPr/>
        <p:txBody>
          <a:bodyPr/>
          <a:lstStyle/>
          <a:p>
            <a:fld id="{3CCACD2C-B79C-B240-AB66-3D9B004523F1}" type="slidenum">
              <a:rPr lang="en-US" smtClean="0"/>
              <a:t>7</a:t>
            </a:fld>
            <a:endParaRPr lang="en-US"/>
          </a:p>
        </p:txBody>
      </p:sp>
    </p:spTree>
    <p:extLst>
      <p:ext uri="{BB962C8B-B14F-4D97-AF65-F5344CB8AC3E}">
        <p14:creationId xmlns:p14="http://schemas.microsoft.com/office/powerpoint/2010/main" val="20051014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Bonferroni correction</a:t>
            </a:r>
          </a:p>
        </p:txBody>
      </p:sp>
      <p:sp>
        <p:nvSpPr>
          <p:cNvPr id="48131" name="Rectangle 3"/>
          <p:cNvSpPr>
            <a:spLocks noGrp="1" noChangeArrowheads="1"/>
          </p:cNvSpPr>
          <p:nvPr>
            <p:ph type="body" idx="1"/>
          </p:nvPr>
        </p:nvSpPr>
        <p:spPr/>
        <p:txBody>
          <a:bodyPr/>
          <a:lstStyle/>
          <a:p>
            <a:r>
              <a:rPr lang="en-US" dirty="0">
                <a:solidFill>
                  <a:schemeClr val="hlink"/>
                </a:solidFill>
              </a:rPr>
              <a:t>Divide the desired p-value threshold by the number of tests performed.</a:t>
            </a:r>
          </a:p>
          <a:p>
            <a:r>
              <a:rPr lang="en-US" dirty="0"/>
              <a:t>For the previous example, 0.05 / 20 = 0.0025.</a:t>
            </a:r>
          </a:p>
          <a:p>
            <a:r>
              <a:rPr lang="en-US" sz="2000" dirty="0" err="1"/>
              <a:t>Pr</a:t>
            </a:r>
            <a:r>
              <a:rPr lang="en-US" sz="2000" dirty="0"/>
              <a:t>(making a mistake) = 0.0025</a:t>
            </a:r>
          </a:p>
          <a:p>
            <a:r>
              <a:rPr lang="en-US" sz="2000" dirty="0" err="1"/>
              <a:t>Pr</a:t>
            </a:r>
            <a:r>
              <a:rPr lang="en-US" sz="2000" dirty="0"/>
              <a:t>(not making a mistake) = 0.9975</a:t>
            </a:r>
          </a:p>
          <a:p>
            <a:r>
              <a:rPr lang="en-US" sz="2000" dirty="0" err="1"/>
              <a:t>Pr</a:t>
            </a:r>
            <a:r>
              <a:rPr lang="en-US" sz="2000" dirty="0"/>
              <a:t>(not making any mistake) = 0.9975</a:t>
            </a:r>
            <a:r>
              <a:rPr lang="en-US" sz="2000" baseline="30000" dirty="0"/>
              <a:t>20</a:t>
            </a:r>
            <a:r>
              <a:rPr lang="en-US" sz="2000" dirty="0"/>
              <a:t> = 0.9512</a:t>
            </a:r>
            <a:endParaRPr lang="en-US" sz="2000" baseline="30000" dirty="0"/>
          </a:p>
          <a:p>
            <a:r>
              <a:rPr lang="en-US" sz="2000" dirty="0" err="1"/>
              <a:t>Pr</a:t>
            </a:r>
            <a:r>
              <a:rPr lang="en-US" sz="2000" dirty="0"/>
              <a:t>(making at least one mistake) = 1 - 0.9512 = 0.0488</a:t>
            </a:r>
            <a:endParaRPr lang="en-US" dirty="0"/>
          </a:p>
          <a:p>
            <a:endParaRPr lang="en-US" dirty="0"/>
          </a:p>
        </p:txBody>
      </p:sp>
      <p:sp>
        <p:nvSpPr>
          <p:cNvPr id="2" name="Slide Number Placeholder 1">
            <a:extLst>
              <a:ext uri="{FF2B5EF4-FFF2-40B4-BE49-F238E27FC236}">
                <a16:creationId xmlns:a16="http://schemas.microsoft.com/office/drawing/2014/main" id="{C7D263AA-9F83-2E7C-EF23-7A7D81DF4B42}"/>
              </a:ext>
            </a:extLst>
          </p:cNvPr>
          <p:cNvSpPr>
            <a:spLocks noGrp="1"/>
          </p:cNvSpPr>
          <p:nvPr>
            <p:ph type="sldNum" sz="quarter" idx="12"/>
          </p:nvPr>
        </p:nvSpPr>
        <p:spPr/>
        <p:txBody>
          <a:bodyPr/>
          <a:lstStyle/>
          <a:p>
            <a:fld id="{3CCACD2C-B79C-B240-AB66-3D9B004523F1}" type="slidenum">
              <a:rPr lang="en-US" smtClean="0"/>
              <a:t>70</a:t>
            </a:fld>
            <a:endParaRPr lang="en-US"/>
          </a:p>
        </p:txBody>
      </p:sp>
    </p:spTree>
    <p:extLst>
      <p:ext uri="{BB962C8B-B14F-4D97-AF65-F5344CB8AC3E}">
        <p14:creationId xmlns:p14="http://schemas.microsoft.com/office/powerpoint/2010/main" val="1271683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a:t>
            </a:r>
          </a:p>
        </p:txBody>
      </p:sp>
      <p:sp>
        <p:nvSpPr>
          <p:cNvPr id="3" name="Content Placeholder 2"/>
          <p:cNvSpPr>
            <a:spLocks noGrp="1"/>
          </p:cNvSpPr>
          <p:nvPr>
            <p:ph idx="1"/>
          </p:nvPr>
        </p:nvSpPr>
        <p:spPr/>
        <p:txBody>
          <a:bodyPr/>
          <a:lstStyle/>
          <a:p>
            <a:r>
              <a:rPr lang="en-US" dirty="0"/>
              <a:t>You have scanned both strands of the human genome with a single PSSM, yielding 6 × 10</a:t>
            </a:r>
            <a:r>
              <a:rPr lang="en-US" baseline="30000" dirty="0"/>
              <a:t>9</a:t>
            </a:r>
            <a:r>
              <a:rPr lang="en-US" dirty="0"/>
              <a:t> scores.</a:t>
            </a:r>
          </a:p>
          <a:p>
            <a:r>
              <a:rPr lang="en-US" dirty="0"/>
              <a:t>You use dynamic programming to assign a p-value of 2.1 × 10</a:t>
            </a:r>
            <a:r>
              <a:rPr lang="en-US" baseline="30000" dirty="0"/>
              <a:t>-11  </a:t>
            </a:r>
            <a:r>
              <a:rPr lang="en-US" dirty="0"/>
              <a:t>to the top-scoring match.</a:t>
            </a:r>
          </a:p>
          <a:p>
            <a:r>
              <a:rPr lang="en-US" dirty="0"/>
              <a:t>Is this alignment significant at a 95% confidence threshold?</a:t>
            </a:r>
          </a:p>
          <a:p>
            <a:r>
              <a:rPr lang="en-US" dirty="0"/>
              <a:t>No, because 0.05 / 6 × 10</a:t>
            </a:r>
            <a:r>
              <a:rPr lang="en-US" baseline="30000" dirty="0"/>
              <a:t>9</a:t>
            </a:r>
            <a:r>
              <a:rPr lang="en-US" dirty="0"/>
              <a:t> = 8.3 × 10</a:t>
            </a:r>
            <a:r>
              <a:rPr lang="en-US" baseline="30000" dirty="0"/>
              <a:t>-12</a:t>
            </a:r>
            <a:r>
              <a:rPr lang="en-US" dirty="0"/>
              <a:t>.</a:t>
            </a:r>
          </a:p>
        </p:txBody>
      </p:sp>
      <p:sp>
        <p:nvSpPr>
          <p:cNvPr id="4" name="Slide Number Placeholder 3">
            <a:extLst>
              <a:ext uri="{FF2B5EF4-FFF2-40B4-BE49-F238E27FC236}">
                <a16:creationId xmlns:a16="http://schemas.microsoft.com/office/drawing/2014/main" id="{0EDD7744-2E34-2D7D-BB45-382240B06934}"/>
              </a:ext>
            </a:extLst>
          </p:cNvPr>
          <p:cNvSpPr>
            <a:spLocks noGrp="1"/>
          </p:cNvSpPr>
          <p:nvPr>
            <p:ph type="sldNum" sz="quarter" idx="12"/>
          </p:nvPr>
        </p:nvSpPr>
        <p:spPr/>
        <p:txBody>
          <a:bodyPr/>
          <a:lstStyle/>
          <a:p>
            <a:fld id="{3CCACD2C-B79C-B240-AB66-3D9B004523F1}" type="slidenum">
              <a:rPr lang="en-US" smtClean="0"/>
              <a:t>71</a:t>
            </a:fld>
            <a:endParaRPr lang="en-US"/>
          </a:p>
        </p:txBody>
      </p:sp>
    </p:spTree>
    <p:extLst>
      <p:ext uri="{BB962C8B-B14F-4D97-AF65-F5344CB8AC3E}">
        <p14:creationId xmlns:p14="http://schemas.microsoft.com/office/powerpoint/2010/main" val="132512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03515" y="2119682"/>
            <a:ext cx="7175166" cy="4738317"/>
          </a:xfrm>
          <a:prstGeom prst="rect">
            <a:avLst/>
          </a:prstGeom>
        </p:spPr>
      </p:pic>
      <p:sp>
        <p:nvSpPr>
          <p:cNvPr id="2" name="Title 1"/>
          <p:cNvSpPr>
            <a:spLocks noGrp="1"/>
          </p:cNvSpPr>
          <p:nvPr>
            <p:ph type="title"/>
          </p:nvPr>
        </p:nvSpPr>
        <p:spPr/>
        <p:txBody>
          <a:bodyPr/>
          <a:lstStyle/>
          <a:p>
            <a:r>
              <a:rPr lang="en-US" dirty="0"/>
              <a:t>Proof: Bonferroni adjustment controls the family-wise error rate</a:t>
            </a:r>
          </a:p>
        </p:txBody>
      </p:sp>
      <p:sp>
        <p:nvSpPr>
          <p:cNvPr id="5" name="TextBox 4"/>
          <p:cNvSpPr txBox="1"/>
          <p:nvPr/>
        </p:nvSpPr>
        <p:spPr>
          <a:xfrm>
            <a:off x="275207" y="4028633"/>
            <a:ext cx="4101483" cy="1938992"/>
          </a:xfrm>
          <a:prstGeom prst="rect">
            <a:avLst/>
          </a:prstGeom>
          <a:noFill/>
        </p:spPr>
        <p:txBody>
          <a:bodyPr wrap="square" rtlCol="0">
            <a:spAutoFit/>
          </a:bodyPr>
          <a:lstStyle/>
          <a:p>
            <a:pPr marL="285750" indent="-285750">
              <a:buFont typeface="Arial" charset="0"/>
              <a:buChar char="•"/>
            </a:pPr>
            <a:r>
              <a:rPr lang="en-US" sz="2400" dirty="0"/>
              <a:t>m = number of hypotheses</a:t>
            </a:r>
          </a:p>
          <a:p>
            <a:pPr marL="285750" indent="-285750">
              <a:buFont typeface="Arial" charset="0"/>
              <a:buChar char="•"/>
            </a:pPr>
            <a:r>
              <a:rPr lang="en-US" sz="2400" dirty="0"/>
              <a:t>m</a:t>
            </a:r>
            <a:r>
              <a:rPr lang="en-US" sz="2400" baseline="-25000" dirty="0"/>
              <a:t>0</a:t>
            </a:r>
            <a:r>
              <a:rPr lang="en-US" sz="2400" dirty="0"/>
              <a:t> = number of null hypotheses</a:t>
            </a:r>
          </a:p>
          <a:p>
            <a:pPr marL="285750" indent="-285750">
              <a:buFont typeface="Arial" charset="0"/>
              <a:buChar char="•"/>
            </a:pPr>
            <a:r>
              <a:rPr lang="en-US" sz="2400" dirty="0"/>
              <a:t>⍺ = desired control</a:t>
            </a:r>
          </a:p>
          <a:p>
            <a:pPr marL="285750" indent="-285750">
              <a:buFont typeface="Arial" charset="0"/>
              <a:buChar char="•"/>
            </a:pPr>
            <a:r>
              <a:rPr lang="en-US" sz="2400" dirty="0"/>
              <a:t>p</a:t>
            </a:r>
            <a:r>
              <a:rPr lang="en-US" sz="2400" baseline="-25000" dirty="0"/>
              <a:t>i</a:t>
            </a:r>
            <a:r>
              <a:rPr lang="en-US" sz="2400" dirty="0"/>
              <a:t> = </a:t>
            </a:r>
            <a:r>
              <a:rPr lang="en-US" sz="2400" dirty="0" err="1"/>
              <a:t>ith</a:t>
            </a:r>
            <a:r>
              <a:rPr lang="en-US" sz="2400" dirty="0"/>
              <a:t> p-value</a:t>
            </a:r>
          </a:p>
        </p:txBody>
      </p:sp>
      <p:sp>
        <p:nvSpPr>
          <p:cNvPr id="6" name="TextBox 5"/>
          <p:cNvSpPr txBox="1"/>
          <p:nvPr/>
        </p:nvSpPr>
        <p:spPr>
          <a:xfrm>
            <a:off x="8794545" y="2450237"/>
            <a:ext cx="2387641" cy="461665"/>
          </a:xfrm>
          <a:prstGeom prst="rect">
            <a:avLst/>
          </a:prstGeom>
          <a:noFill/>
        </p:spPr>
        <p:txBody>
          <a:bodyPr wrap="none" rtlCol="0">
            <a:spAutoFit/>
          </a:bodyPr>
          <a:lstStyle/>
          <a:p>
            <a:r>
              <a:rPr lang="en-US" sz="2400" dirty="0"/>
              <a:t>Boole’s inequality</a:t>
            </a:r>
          </a:p>
        </p:txBody>
      </p:sp>
      <p:sp>
        <p:nvSpPr>
          <p:cNvPr id="7" name="TextBox 6"/>
          <p:cNvSpPr txBox="1"/>
          <p:nvPr/>
        </p:nvSpPr>
        <p:spPr>
          <a:xfrm>
            <a:off x="8794545" y="5598293"/>
            <a:ext cx="3017942" cy="461665"/>
          </a:xfrm>
          <a:prstGeom prst="rect">
            <a:avLst/>
          </a:prstGeom>
          <a:noFill/>
        </p:spPr>
        <p:txBody>
          <a:bodyPr wrap="none" rtlCol="0">
            <a:spAutoFit/>
          </a:bodyPr>
          <a:lstStyle/>
          <a:p>
            <a:r>
              <a:rPr lang="en-US" sz="2400" dirty="0"/>
              <a:t>Definition of m and m</a:t>
            </a:r>
            <a:r>
              <a:rPr lang="en-US" sz="2400" baseline="-25000" dirty="0"/>
              <a:t>0</a:t>
            </a:r>
          </a:p>
        </p:txBody>
      </p:sp>
      <p:sp>
        <p:nvSpPr>
          <p:cNvPr id="9" name="TextBox 8"/>
          <p:cNvSpPr txBox="1"/>
          <p:nvPr/>
        </p:nvSpPr>
        <p:spPr>
          <a:xfrm>
            <a:off x="8794545" y="3774489"/>
            <a:ext cx="2737096" cy="461665"/>
          </a:xfrm>
          <a:prstGeom prst="rect">
            <a:avLst/>
          </a:prstGeom>
          <a:noFill/>
        </p:spPr>
        <p:txBody>
          <a:bodyPr wrap="none" rtlCol="0">
            <a:spAutoFit/>
          </a:bodyPr>
          <a:lstStyle/>
          <a:p>
            <a:r>
              <a:rPr lang="en-US" sz="2400" dirty="0"/>
              <a:t>Definition of p-value</a:t>
            </a:r>
          </a:p>
        </p:txBody>
      </p:sp>
      <p:sp>
        <p:nvSpPr>
          <p:cNvPr id="10" name="Rectangle 9"/>
          <p:cNvSpPr/>
          <p:nvPr/>
        </p:nvSpPr>
        <p:spPr>
          <a:xfrm>
            <a:off x="8273988" y="1180730"/>
            <a:ext cx="30798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Bonferroni adjustment does </a:t>
            </a:r>
            <a:r>
              <a:rPr lang="en-US" u="sng" dirty="0"/>
              <a:t>not</a:t>
            </a:r>
            <a:r>
              <a:rPr lang="en-US" dirty="0"/>
              <a:t> require that the tests be independent.</a:t>
            </a:r>
          </a:p>
        </p:txBody>
      </p:sp>
      <p:sp>
        <p:nvSpPr>
          <p:cNvPr id="3" name="Slide Number Placeholder 2">
            <a:extLst>
              <a:ext uri="{FF2B5EF4-FFF2-40B4-BE49-F238E27FC236}">
                <a16:creationId xmlns:a16="http://schemas.microsoft.com/office/drawing/2014/main" id="{9CBD2909-15DE-C508-8A57-3E44323875E5}"/>
              </a:ext>
            </a:extLst>
          </p:cNvPr>
          <p:cNvSpPr>
            <a:spLocks noGrp="1"/>
          </p:cNvSpPr>
          <p:nvPr>
            <p:ph type="sldNum" sz="quarter" idx="12"/>
          </p:nvPr>
        </p:nvSpPr>
        <p:spPr/>
        <p:txBody>
          <a:bodyPr/>
          <a:lstStyle/>
          <a:p>
            <a:fld id="{3CCACD2C-B79C-B240-AB66-3D9B004523F1}" type="slidenum">
              <a:rPr lang="en-US" smtClean="0"/>
              <a:t>72</a:t>
            </a:fld>
            <a:endParaRPr lang="en-US"/>
          </a:p>
        </p:txBody>
      </p:sp>
    </p:spTree>
    <p:extLst>
      <p:ext uri="{BB962C8B-B14F-4D97-AF65-F5344CB8AC3E}">
        <p14:creationId xmlns:p14="http://schemas.microsoft.com/office/powerpoint/2010/main" val="30471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discovery rate: Motivation</a:t>
            </a:r>
          </a:p>
        </p:txBody>
      </p:sp>
      <p:sp>
        <p:nvSpPr>
          <p:cNvPr id="3" name="Content Placeholder 2"/>
          <p:cNvSpPr>
            <a:spLocks noGrp="1"/>
          </p:cNvSpPr>
          <p:nvPr>
            <p:ph idx="1"/>
          </p:nvPr>
        </p:nvSpPr>
        <p:spPr/>
        <p:txBody>
          <a:bodyPr>
            <a:normAutofit/>
          </a:bodyPr>
          <a:lstStyle/>
          <a:p>
            <a:r>
              <a:rPr lang="en-US" u="sng" dirty="0"/>
              <a:t>Scenario #1</a:t>
            </a:r>
            <a:r>
              <a:rPr lang="en-US" dirty="0"/>
              <a:t>: You have used dynamic programming to identify a new CTCF site that is close to a GWAS hit, and you plan to publish a paper describing this result.</a:t>
            </a:r>
          </a:p>
          <a:p>
            <a:r>
              <a:rPr lang="en-US" u="sng" dirty="0"/>
              <a:t>Scenario #2</a:t>
            </a:r>
            <a:r>
              <a:rPr lang="en-US" dirty="0"/>
              <a:t>: You have used dynamic programming to discover many potential CTCF sites, and you plan to carry out a CRISPR-based perturbation of these sites. The experiment can be done in parallel on 96 loci.</a:t>
            </a:r>
          </a:p>
        </p:txBody>
      </p:sp>
      <p:sp>
        <p:nvSpPr>
          <p:cNvPr id="4" name="Slide Number Placeholder 3">
            <a:extLst>
              <a:ext uri="{FF2B5EF4-FFF2-40B4-BE49-F238E27FC236}">
                <a16:creationId xmlns:a16="http://schemas.microsoft.com/office/drawing/2014/main" id="{BC06D9DE-AEFE-23E9-5E8F-4CE70B549114}"/>
              </a:ext>
            </a:extLst>
          </p:cNvPr>
          <p:cNvSpPr>
            <a:spLocks noGrp="1"/>
          </p:cNvSpPr>
          <p:nvPr>
            <p:ph type="sldNum" sz="quarter" idx="12"/>
          </p:nvPr>
        </p:nvSpPr>
        <p:spPr/>
        <p:txBody>
          <a:bodyPr/>
          <a:lstStyle/>
          <a:p>
            <a:fld id="{3CCACD2C-B79C-B240-AB66-3D9B004523F1}" type="slidenum">
              <a:rPr lang="en-US" smtClean="0"/>
              <a:t>73</a:t>
            </a:fld>
            <a:endParaRPr lang="en-US"/>
          </a:p>
        </p:txBody>
      </p:sp>
    </p:spTree>
    <p:extLst>
      <p:ext uri="{BB962C8B-B14F-4D97-AF65-F5344CB8AC3E}">
        <p14:creationId xmlns:p14="http://schemas.microsoft.com/office/powerpoint/2010/main" val="389229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dirty="0">
                <a:ea typeface="ＭＳ Ｐゴシック" pitchFamily="1" charset="-128"/>
              </a:rPr>
              <a:t>False discovery proportion</a:t>
            </a:r>
          </a:p>
        </p:txBody>
      </p:sp>
      <p:sp>
        <p:nvSpPr>
          <p:cNvPr id="91139" name="Rectangle 3"/>
          <p:cNvSpPr>
            <a:spLocks noGrp="1" noChangeArrowheads="1"/>
          </p:cNvSpPr>
          <p:nvPr>
            <p:ph type="body" sz="half" idx="1"/>
          </p:nvPr>
        </p:nvSpPr>
        <p:spPr>
          <a:xfrm>
            <a:off x="2209800" y="1981200"/>
            <a:ext cx="5210420" cy="4114800"/>
          </a:xfrm>
        </p:spPr>
        <p:txBody>
          <a:bodyPr>
            <a:normAutofit/>
          </a:bodyPr>
          <a:lstStyle/>
          <a:p>
            <a:pPr eaLnBrk="1" hangingPunct="1">
              <a:lnSpc>
                <a:spcPct val="90000"/>
              </a:lnSpc>
            </a:pPr>
            <a:r>
              <a:rPr lang="en-US" sz="2000" dirty="0">
                <a:ea typeface="ＭＳ Ｐゴシック" pitchFamily="1" charset="-128"/>
              </a:rPr>
              <a:t>The false discovery proportion (FDP) is the percentage of target sequences above the threshold that are false positives.</a:t>
            </a:r>
          </a:p>
          <a:p>
            <a:pPr eaLnBrk="1" hangingPunct="1">
              <a:lnSpc>
                <a:spcPct val="90000"/>
              </a:lnSpc>
            </a:pPr>
            <a:r>
              <a:rPr lang="en-US" sz="2000" dirty="0">
                <a:ea typeface="ＭＳ Ｐゴシック" pitchFamily="1" charset="-128"/>
              </a:rPr>
              <a:t>The FDR is the expected value of the FDP.</a:t>
            </a:r>
          </a:p>
          <a:p>
            <a:pPr>
              <a:lnSpc>
                <a:spcPct val="90000"/>
              </a:lnSpc>
            </a:pPr>
            <a:r>
              <a:rPr lang="en-US" sz="2000" dirty="0">
                <a:ea typeface="ＭＳ Ｐゴシック" pitchFamily="1" charset="-128"/>
              </a:rPr>
              <a:t>In the context of motif scanning, the false discovery proportion is the percentage of sites above the threshold that are not binding sites.</a:t>
            </a:r>
          </a:p>
          <a:p>
            <a:pPr eaLnBrk="1" hangingPunct="1">
              <a:lnSpc>
                <a:spcPct val="90000"/>
              </a:lnSpc>
            </a:pPr>
            <a:endParaRPr lang="en-US" sz="2000" dirty="0">
              <a:ea typeface="ＭＳ Ｐゴシック" pitchFamily="1" charset="-128"/>
            </a:endParaRPr>
          </a:p>
        </p:txBody>
      </p:sp>
      <p:sp>
        <p:nvSpPr>
          <p:cNvPr id="91140" name="Rectangle 4"/>
          <p:cNvSpPr>
            <a:spLocks noChangeArrowheads="1"/>
          </p:cNvSpPr>
          <p:nvPr/>
        </p:nvSpPr>
        <p:spPr bwMode="auto">
          <a:xfrm>
            <a:off x="8686800" y="20574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41" name="Rectangle 5"/>
          <p:cNvSpPr>
            <a:spLocks noChangeArrowheads="1"/>
          </p:cNvSpPr>
          <p:nvPr/>
        </p:nvSpPr>
        <p:spPr bwMode="auto">
          <a:xfrm>
            <a:off x="8686800" y="21336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42" name="Rectangle 6"/>
          <p:cNvSpPr>
            <a:spLocks noChangeArrowheads="1"/>
          </p:cNvSpPr>
          <p:nvPr/>
        </p:nvSpPr>
        <p:spPr bwMode="auto">
          <a:xfrm>
            <a:off x="8686800" y="22098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43" name="Rectangle 7"/>
          <p:cNvSpPr>
            <a:spLocks noChangeArrowheads="1"/>
          </p:cNvSpPr>
          <p:nvPr/>
        </p:nvSpPr>
        <p:spPr bwMode="auto">
          <a:xfrm>
            <a:off x="8686800" y="22860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44" name="Rectangle 8"/>
          <p:cNvSpPr>
            <a:spLocks noChangeArrowheads="1"/>
          </p:cNvSpPr>
          <p:nvPr/>
        </p:nvSpPr>
        <p:spPr bwMode="auto">
          <a:xfrm>
            <a:off x="8686800" y="23622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45" name="Rectangle 9"/>
          <p:cNvSpPr>
            <a:spLocks noChangeArrowheads="1"/>
          </p:cNvSpPr>
          <p:nvPr/>
        </p:nvSpPr>
        <p:spPr bwMode="auto">
          <a:xfrm>
            <a:off x="8686800" y="24384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46" name="Rectangle 10"/>
          <p:cNvSpPr>
            <a:spLocks noChangeArrowheads="1"/>
          </p:cNvSpPr>
          <p:nvPr/>
        </p:nvSpPr>
        <p:spPr bwMode="auto">
          <a:xfrm>
            <a:off x="8686800" y="25146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47" name="Rectangle 11"/>
          <p:cNvSpPr>
            <a:spLocks noChangeArrowheads="1"/>
          </p:cNvSpPr>
          <p:nvPr/>
        </p:nvSpPr>
        <p:spPr bwMode="auto">
          <a:xfrm>
            <a:off x="8686800" y="25908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48" name="Rectangle 12"/>
          <p:cNvSpPr>
            <a:spLocks noChangeArrowheads="1"/>
          </p:cNvSpPr>
          <p:nvPr/>
        </p:nvSpPr>
        <p:spPr bwMode="auto">
          <a:xfrm>
            <a:off x="8686800" y="26670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49" name="Rectangle 13"/>
          <p:cNvSpPr>
            <a:spLocks noChangeArrowheads="1"/>
          </p:cNvSpPr>
          <p:nvPr/>
        </p:nvSpPr>
        <p:spPr bwMode="auto">
          <a:xfrm>
            <a:off x="8686800" y="27432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50" name="Rectangle 14"/>
          <p:cNvSpPr>
            <a:spLocks noChangeArrowheads="1"/>
          </p:cNvSpPr>
          <p:nvPr/>
        </p:nvSpPr>
        <p:spPr bwMode="auto">
          <a:xfrm>
            <a:off x="8686800" y="28194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51" name="Rectangle 15"/>
          <p:cNvSpPr>
            <a:spLocks noChangeArrowheads="1"/>
          </p:cNvSpPr>
          <p:nvPr/>
        </p:nvSpPr>
        <p:spPr bwMode="auto">
          <a:xfrm>
            <a:off x="8686800" y="28956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52" name="Rectangle 16"/>
          <p:cNvSpPr>
            <a:spLocks noChangeArrowheads="1"/>
          </p:cNvSpPr>
          <p:nvPr/>
        </p:nvSpPr>
        <p:spPr bwMode="auto">
          <a:xfrm>
            <a:off x="8686800" y="29718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53" name="Rectangle 17"/>
          <p:cNvSpPr>
            <a:spLocks noChangeArrowheads="1"/>
          </p:cNvSpPr>
          <p:nvPr/>
        </p:nvSpPr>
        <p:spPr bwMode="auto">
          <a:xfrm>
            <a:off x="8686800" y="30480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54" name="Rectangle 18"/>
          <p:cNvSpPr>
            <a:spLocks noChangeArrowheads="1"/>
          </p:cNvSpPr>
          <p:nvPr/>
        </p:nvSpPr>
        <p:spPr bwMode="auto">
          <a:xfrm>
            <a:off x="8686800" y="31242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55" name="Rectangle 19"/>
          <p:cNvSpPr>
            <a:spLocks noChangeArrowheads="1"/>
          </p:cNvSpPr>
          <p:nvPr/>
        </p:nvSpPr>
        <p:spPr bwMode="auto">
          <a:xfrm>
            <a:off x="8686800" y="32004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56" name="Rectangle 20"/>
          <p:cNvSpPr>
            <a:spLocks noChangeArrowheads="1"/>
          </p:cNvSpPr>
          <p:nvPr/>
        </p:nvSpPr>
        <p:spPr bwMode="auto">
          <a:xfrm>
            <a:off x="8686800" y="32766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57" name="Rectangle 21"/>
          <p:cNvSpPr>
            <a:spLocks noChangeArrowheads="1"/>
          </p:cNvSpPr>
          <p:nvPr/>
        </p:nvSpPr>
        <p:spPr bwMode="auto">
          <a:xfrm>
            <a:off x="8686800" y="33528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58" name="Rectangle 22"/>
          <p:cNvSpPr>
            <a:spLocks noChangeArrowheads="1"/>
          </p:cNvSpPr>
          <p:nvPr/>
        </p:nvSpPr>
        <p:spPr bwMode="auto">
          <a:xfrm>
            <a:off x="8686800" y="34290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59" name="Rectangle 23"/>
          <p:cNvSpPr>
            <a:spLocks noChangeArrowheads="1"/>
          </p:cNvSpPr>
          <p:nvPr/>
        </p:nvSpPr>
        <p:spPr bwMode="auto">
          <a:xfrm>
            <a:off x="8686800" y="35052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60" name="Rectangle 24"/>
          <p:cNvSpPr>
            <a:spLocks noChangeArrowheads="1"/>
          </p:cNvSpPr>
          <p:nvPr/>
        </p:nvSpPr>
        <p:spPr bwMode="auto">
          <a:xfrm>
            <a:off x="8686800" y="35814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61" name="Rectangle 25"/>
          <p:cNvSpPr>
            <a:spLocks noChangeArrowheads="1"/>
          </p:cNvSpPr>
          <p:nvPr/>
        </p:nvSpPr>
        <p:spPr bwMode="auto">
          <a:xfrm>
            <a:off x="8686800" y="36576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62" name="Rectangle 26"/>
          <p:cNvSpPr>
            <a:spLocks noChangeArrowheads="1"/>
          </p:cNvSpPr>
          <p:nvPr/>
        </p:nvSpPr>
        <p:spPr bwMode="auto">
          <a:xfrm>
            <a:off x="8686800" y="37338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63" name="Rectangle 27"/>
          <p:cNvSpPr>
            <a:spLocks noChangeArrowheads="1"/>
          </p:cNvSpPr>
          <p:nvPr/>
        </p:nvSpPr>
        <p:spPr bwMode="auto">
          <a:xfrm>
            <a:off x="8686800" y="38100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64" name="Rectangle 28"/>
          <p:cNvSpPr>
            <a:spLocks noChangeArrowheads="1"/>
          </p:cNvSpPr>
          <p:nvPr/>
        </p:nvSpPr>
        <p:spPr bwMode="auto">
          <a:xfrm>
            <a:off x="8686800" y="38862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65" name="Rectangle 29"/>
          <p:cNvSpPr>
            <a:spLocks noChangeArrowheads="1"/>
          </p:cNvSpPr>
          <p:nvPr/>
        </p:nvSpPr>
        <p:spPr bwMode="auto">
          <a:xfrm>
            <a:off x="8686800" y="39624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66" name="Rectangle 30"/>
          <p:cNvSpPr>
            <a:spLocks noChangeArrowheads="1"/>
          </p:cNvSpPr>
          <p:nvPr/>
        </p:nvSpPr>
        <p:spPr bwMode="auto">
          <a:xfrm>
            <a:off x="8686800" y="40386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67" name="Rectangle 31"/>
          <p:cNvSpPr>
            <a:spLocks noChangeArrowheads="1"/>
          </p:cNvSpPr>
          <p:nvPr/>
        </p:nvSpPr>
        <p:spPr bwMode="auto">
          <a:xfrm>
            <a:off x="8686800" y="41148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68" name="Rectangle 32"/>
          <p:cNvSpPr>
            <a:spLocks noChangeArrowheads="1"/>
          </p:cNvSpPr>
          <p:nvPr/>
        </p:nvSpPr>
        <p:spPr bwMode="auto">
          <a:xfrm>
            <a:off x="8686800" y="41910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69" name="Rectangle 33"/>
          <p:cNvSpPr>
            <a:spLocks noChangeArrowheads="1"/>
          </p:cNvSpPr>
          <p:nvPr/>
        </p:nvSpPr>
        <p:spPr bwMode="auto">
          <a:xfrm>
            <a:off x="8686800" y="42672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70" name="Rectangle 34"/>
          <p:cNvSpPr>
            <a:spLocks noChangeArrowheads="1"/>
          </p:cNvSpPr>
          <p:nvPr/>
        </p:nvSpPr>
        <p:spPr bwMode="auto">
          <a:xfrm>
            <a:off x="8686800" y="43434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71" name="Rectangle 35"/>
          <p:cNvSpPr>
            <a:spLocks noChangeArrowheads="1"/>
          </p:cNvSpPr>
          <p:nvPr/>
        </p:nvSpPr>
        <p:spPr bwMode="auto">
          <a:xfrm>
            <a:off x="8686800" y="44196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72" name="Rectangle 36"/>
          <p:cNvSpPr>
            <a:spLocks noChangeArrowheads="1"/>
          </p:cNvSpPr>
          <p:nvPr/>
        </p:nvSpPr>
        <p:spPr bwMode="auto">
          <a:xfrm>
            <a:off x="8686800" y="44958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73" name="Rectangle 37"/>
          <p:cNvSpPr>
            <a:spLocks noChangeArrowheads="1"/>
          </p:cNvSpPr>
          <p:nvPr/>
        </p:nvSpPr>
        <p:spPr bwMode="auto">
          <a:xfrm>
            <a:off x="8686800" y="45720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74" name="Rectangle 38"/>
          <p:cNvSpPr>
            <a:spLocks noChangeArrowheads="1"/>
          </p:cNvSpPr>
          <p:nvPr/>
        </p:nvSpPr>
        <p:spPr bwMode="auto">
          <a:xfrm>
            <a:off x="8686800" y="46482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75" name="Rectangle 39"/>
          <p:cNvSpPr>
            <a:spLocks noChangeArrowheads="1"/>
          </p:cNvSpPr>
          <p:nvPr/>
        </p:nvSpPr>
        <p:spPr bwMode="auto">
          <a:xfrm>
            <a:off x="8686800" y="47244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76" name="Rectangle 40"/>
          <p:cNvSpPr>
            <a:spLocks noChangeArrowheads="1"/>
          </p:cNvSpPr>
          <p:nvPr/>
        </p:nvSpPr>
        <p:spPr bwMode="auto">
          <a:xfrm>
            <a:off x="8686800" y="48006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77" name="Rectangle 41"/>
          <p:cNvSpPr>
            <a:spLocks noChangeArrowheads="1"/>
          </p:cNvSpPr>
          <p:nvPr/>
        </p:nvSpPr>
        <p:spPr bwMode="auto">
          <a:xfrm>
            <a:off x="8686800" y="48768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78" name="Rectangle 42"/>
          <p:cNvSpPr>
            <a:spLocks noChangeArrowheads="1"/>
          </p:cNvSpPr>
          <p:nvPr/>
        </p:nvSpPr>
        <p:spPr bwMode="auto">
          <a:xfrm>
            <a:off x="8686800" y="49530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79" name="Rectangle 43"/>
          <p:cNvSpPr>
            <a:spLocks noChangeArrowheads="1"/>
          </p:cNvSpPr>
          <p:nvPr/>
        </p:nvSpPr>
        <p:spPr bwMode="auto">
          <a:xfrm>
            <a:off x="8686800" y="50292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80" name="Rectangle 44"/>
          <p:cNvSpPr>
            <a:spLocks noChangeArrowheads="1"/>
          </p:cNvSpPr>
          <p:nvPr/>
        </p:nvSpPr>
        <p:spPr bwMode="auto">
          <a:xfrm>
            <a:off x="8686800" y="51054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81" name="Rectangle 45"/>
          <p:cNvSpPr>
            <a:spLocks noChangeArrowheads="1"/>
          </p:cNvSpPr>
          <p:nvPr/>
        </p:nvSpPr>
        <p:spPr bwMode="auto">
          <a:xfrm>
            <a:off x="8686800" y="51816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82" name="Rectangle 46"/>
          <p:cNvSpPr>
            <a:spLocks noChangeArrowheads="1"/>
          </p:cNvSpPr>
          <p:nvPr/>
        </p:nvSpPr>
        <p:spPr bwMode="auto">
          <a:xfrm>
            <a:off x="8686800" y="52578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83" name="Rectangle 47"/>
          <p:cNvSpPr>
            <a:spLocks noChangeArrowheads="1"/>
          </p:cNvSpPr>
          <p:nvPr/>
        </p:nvSpPr>
        <p:spPr bwMode="auto">
          <a:xfrm>
            <a:off x="8686800" y="53340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84" name="Rectangle 48"/>
          <p:cNvSpPr>
            <a:spLocks noChangeArrowheads="1"/>
          </p:cNvSpPr>
          <p:nvPr/>
        </p:nvSpPr>
        <p:spPr bwMode="auto">
          <a:xfrm>
            <a:off x="8686800" y="54102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85" name="Rectangle 49"/>
          <p:cNvSpPr>
            <a:spLocks noChangeArrowheads="1"/>
          </p:cNvSpPr>
          <p:nvPr/>
        </p:nvSpPr>
        <p:spPr bwMode="auto">
          <a:xfrm>
            <a:off x="8686800" y="54864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86" name="Rectangle 50"/>
          <p:cNvSpPr>
            <a:spLocks noChangeArrowheads="1"/>
          </p:cNvSpPr>
          <p:nvPr/>
        </p:nvSpPr>
        <p:spPr bwMode="auto">
          <a:xfrm>
            <a:off x="8686800" y="55626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87" name="Rectangle 51"/>
          <p:cNvSpPr>
            <a:spLocks noChangeArrowheads="1"/>
          </p:cNvSpPr>
          <p:nvPr/>
        </p:nvSpPr>
        <p:spPr bwMode="auto">
          <a:xfrm>
            <a:off x="8686800" y="56388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88" name="Rectangle 52"/>
          <p:cNvSpPr>
            <a:spLocks noChangeArrowheads="1"/>
          </p:cNvSpPr>
          <p:nvPr/>
        </p:nvSpPr>
        <p:spPr bwMode="auto">
          <a:xfrm>
            <a:off x="8686800" y="57150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89" name="Rectangle 53"/>
          <p:cNvSpPr>
            <a:spLocks noChangeArrowheads="1"/>
          </p:cNvSpPr>
          <p:nvPr/>
        </p:nvSpPr>
        <p:spPr bwMode="auto">
          <a:xfrm>
            <a:off x="8686800" y="5791200"/>
            <a:ext cx="304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1190" name="Rectangle 54"/>
          <p:cNvSpPr>
            <a:spLocks noChangeArrowheads="1"/>
          </p:cNvSpPr>
          <p:nvPr/>
        </p:nvSpPr>
        <p:spPr bwMode="auto">
          <a:xfrm>
            <a:off x="8686800" y="58674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91" name="Rectangle 55"/>
          <p:cNvSpPr>
            <a:spLocks noChangeArrowheads="1"/>
          </p:cNvSpPr>
          <p:nvPr/>
        </p:nvSpPr>
        <p:spPr bwMode="auto">
          <a:xfrm>
            <a:off x="8686800" y="59436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92" name="Rectangle 56"/>
          <p:cNvSpPr>
            <a:spLocks noChangeArrowheads="1"/>
          </p:cNvSpPr>
          <p:nvPr/>
        </p:nvSpPr>
        <p:spPr bwMode="auto">
          <a:xfrm>
            <a:off x="8686800" y="60198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93" name="Rectangle 57"/>
          <p:cNvSpPr>
            <a:spLocks noChangeArrowheads="1"/>
          </p:cNvSpPr>
          <p:nvPr/>
        </p:nvSpPr>
        <p:spPr bwMode="auto">
          <a:xfrm>
            <a:off x="8686800" y="60960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94" name="Rectangle 58"/>
          <p:cNvSpPr>
            <a:spLocks noChangeArrowheads="1"/>
          </p:cNvSpPr>
          <p:nvPr/>
        </p:nvSpPr>
        <p:spPr bwMode="auto">
          <a:xfrm>
            <a:off x="8686800" y="61722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95" name="Rectangle 59"/>
          <p:cNvSpPr>
            <a:spLocks noChangeArrowheads="1"/>
          </p:cNvSpPr>
          <p:nvPr/>
        </p:nvSpPr>
        <p:spPr bwMode="auto">
          <a:xfrm>
            <a:off x="8686800" y="624840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196" name="Line 60"/>
          <p:cNvSpPr>
            <a:spLocks noChangeShapeType="1"/>
          </p:cNvSpPr>
          <p:nvPr/>
        </p:nvSpPr>
        <p:spPr bwMode="auto">
          <a:xfrm>
            <a:off x="7848600" y="3429000"/>
            <a:ext cx="1981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1197" name="Text Box 61"/>
          <p:cNvSpPr txBox="1">
            <a:spLocks noChangeArrowheads="1"/>
          </p:cNvSpPr>
          <p:nvPr/>
        </p:nvSpPr>
        <p:spPr bwMode="auto">
          <a:xfrm>
            <a:off x="9067801" y="1870076"/>
            <a:ext cx="92288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r>
              <a:rPr lang="en-US"/>
              <a:t>5 FP</a:t>
            </a:r>
          </a:p>
          <a:p>
            <a:pPr eaLnBrk="1" hangingPunct="1"/>
            <a:r>
              <a:rPr lang="en-US"/>
              <a:t>13 TP</a:t>
            </a:r>
          </a:p>
        </p:txBody>
      </p:sp>
      <p:sp>
        <p:nvSpPr>
          <p:cNvPr id="91198" name="Text Box 62"/>
          <p:cNvSpPr txBox="1">
            <a:spLocks noChangeArrowheads="1"/>
          </p:cNvSpPr>
          <p:nvPr/>
        </p:nvSpPr>
        <p:spPr bwMode="auto">
          <a:xfrm>
            <a:off x="9067801" y="3470276"/>
            <a:ext cx="97417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r>
              <a:rPr lang="en-US"/>
              <a:t>33 TN</a:t>
            </a:r>
          </a:p>
          <a:p>
            <a:pPr eaLnBrk="1" hangingPunct="1"/>
            <a:r>
              <a:rPr lang="en-US"/>
              <a:t>5 FN</a:t>
            </a:r>
          </a:p>
        </p:txBody>
      </p:sp>
      <p:sp>
        <p:nvSpPr>
          <p:cNvPr id="91199" name="Text Box 63"/>
          <p:cNvSpPr txBox="1">
            <a:spLocks noChangeArrowheads="1"/>
          </p:cNvSpPr>
          <p:nvPr/>
        </p:nvSpPr>
        <p:spPr bwMode="auto">
          <a:xfrm>
            <a:off x="2947740" y="5907336"/>
            <a:ext cx="48952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r>
              <a:rPr lang="en-US" dirty="0"/>
              <a:t>FDP = FP / (FP + TP) = 5/18 = 27.8%</a:t>
            </a:r>
          </a:p>
        </p:txBody>
      </p:sp>
      <p:sp>
        <p:nvSpPr>
          <p:cNvPr id="64" name="Rectangle 59"/>
          <p:cNvSpPr>
            <a:spLocks noChangeArrowheads="1"/>
          </p:cNvSpPr>
          <p:nvPr/>
        </p:nvSpPr>
        <p:spPr bwMode="auto">
          <a:xfrm>
            <a:off x="2738475" y="5434740"/>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5" name="Rectangle 39"/>
          <p:cNvSpPr>
            <a:spLocks noChangeArrowheads="1"/>
          </p:cNvSpPr>
          <p:nvPr/>
        </p:nvSpPr>
        <p:spPr bwMode="auto">
          <a:xfrm>
            <a:off x="2738475" y="5029200"/>
            <a:ext cx="304800" cy="762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2" name="TextBox 1"/>
          <p:cNvSpPr txBox="1"/>
          <p:nvPr/>
        </p:nvSpPr>
        <p:spPr>
          <a:xfrm>
            <a:off x="3276601" y="4920734"/>
            <a:ext cx="1275414" cy="369332"/>
          </a:xfrm>
          <a:prstGeom prst="rect">
            <a:avLst/>
          </a:prstGeom>
          <a:noFill/>
        </p:spPr>
        <p:txBody>
          <a:bodyPr wrap="none" rtlCol="0">
            <a:spAutoFit/>
          </a:bodyPr>
          <a:lstStyle/>
          <a:p>
            <a:r>
              <a:rPr lang="en-US" dirty="0"/>
              <a:t>Binding site</a:t>
            </a:r>
          </a:p>
        </p:txBody>
      </p:sp>
      <p:sp>
        <p:nvSpPr>
          <p:cNvPr id="67" name="TextBox 66"/>
          <p:cNvSpPr txBox="1"/>
          <p:nvPr/>
        </p:nvSpPr>
        <p:spPr>
          <a:xfrm>
            <a:off x="3276600" y="5272729"/>
            <a:ext cx="1735475" cy="369332"/>
          </a:xfrm>
          <a:prstGeom prst="rect">
            <a:avLst/>
          </a:prstGeom>
          <a:noFill/>
        </p:spPr>
        <p:txBody>
          <a:bodyPr wrap="none" rtlCol="0">
            <a:spAutoFit/>
          </a:bodyPr>
          <a:lstStyle/>
          <a:p>
            <a:r>
              <a:rPr lang="en-US" dirty="0"/>
              <a:t>Non-binding site</a:t>
            </a:r>
          </a:p>
        </p:txBody>
      </p:sp>
      <p:sp>
        <p:nvSpPr>
          <p:cNvPr id="3" name="Slide Number Placeholder 2">
            <a:extLst>
              <a:ext uri="{FF2B5EF4-FFF2-40B4-BE49-F238E27FC236}">
                <a16:creationId xmlns:a16="http://schemas.microsoft.com/office/drawing/2014/main" id="{8AFD7D66-7E00-2BB2-1A0A-9EDC5C416C03}"/>
              </a:ext>
            </a:extLst>
          </p:cNvPr>
          <p:cNvSpPr>
            <a:spLocks noGrp="1"/>
          </p:cNvSpPr>
          <p:nvPr>
            <p:ph type="sldNum" sz="quarter" idx="12"/>
          </p:nvPr>
        </p:nvSpPr>
        <p:spPr/>
        <p:txBody>
          <a:bodyPr/>
          <a:lstStyle/>
          <a:p>
            <a:fld id="{E625A1E7-720B-4894-A3B1-07DC8A391288}" type="slidenum">
              <a:rPr lang="en-US" smtClean="0">
                <a:solidFill>
                  <a:prstClr val="black">
                    <a:tint val="75000"/>
                  </a:prstClr>
                </a:solidFill>
              </a:rPr>
              <a:pPr/>
              <a:t>74</a:t>
            </a:fld>
            <a:endParaRPr lang="en-US">
              <a:solidFill>
                <a:prstClr val="black">
                  <a:tint val="75000"/>
                </a:prstClr>
              </a:solidFill>
            </a:endParaRPr>
          </a:p>
        </p:txBody>
      </p:sp>
    </p:spTree>
    <p:extLst>
      <p:ext uri="{BB962C8B-B14F-4D97-AF65-F5344CB8AC3E}">
        <p14:creationId xmlns:p14="http://schemas.microsoft.com/office/powerpoint/2010/main" val="38184512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CEB8D2-7CDE-654A-9EED-4FD6C8EBCFC3}"/>
              </a:ext>
            </a:extLst>
          </p:cNvPr>
          <p:cNvSpPr>
            <a:spLocks noGrp="1"/>
          </p:cNvSpPr>
          <p:nvPr>
            <p:ph type="title"/>
          </p:nvPr>
        </p:nvSpPr>
        <p:spPr/>
        <p:txBody>
          <a:bodyPr/>
          <a:lstStyle/>
          <a:p>
            <a:r>
              <a:rPr lang="en-US" dirty="0"/>
              <a:t>Calculating FDR with an empirical null</a:t>
            </a:r>
          </a:p>
        </p:txBody>
      </p:sp>
      <p:pic>
        <p:nvPicPr>
          <p:cNvPr id="6" name="Picture 5">
            <a:extLst>
              <a:ext uri="{FF2B5EF4-FFF2-40B4-BE49-F238E27FC236}">
                <a16:creationId xmlns:a16="http://schemas.microsoft.com/office/drawing/2014/main" id="{46A23EB6-F423-2F4A-8955-A9B427AE9F13}"/>
              </a:ext>
            </a:extLst>
          </p:cNvPr>
          <p:cNvPicPr>
            <a:picLocks noChangeAspect="1"/>
          </p:cNvPicPr>
          <p:nvPr/>
        </p:nvPicPr>
        <p:blipFill>
          <a:blip r:embed="rId2"/>
          <a:stretch>
            <a:fillRect/>
          </a:stretch>
        </p:blipFill>
        <p:spPr>
          <a:xfrm>
            <a:off x="2863437" y="2358367"/>
            <a:ext cx="5507119" cy="4092904"/>
          </a:xfrm>
          <a:prstGeom prst="rect">
            <a:avLst/>
          </a:prstGeom>
        </p:spPr>
      </p:pic>
      <p:sp>
        <p:nvSpPr>
          <p:cNvPr id="2" name="TextBox 1">
            <a:extLst>
              <a:ext uri="{FF2B5EF4-FFF2-40B4-BE49-F238E27FC236}">
                <a16:creationId xmlns:a16="http://schemas.microsoft.com/office/drawing/2014/main" id="{7D9684C5-EC68-B243-9EAC-CBA979A5A67F}"/>
              </a:ext>
            </a:extLst>
          </p:cNvPr>
          <p:cNvSpPr txBox="1"/>
          <p:nvPr/>
        </p:nvSpPr>
        <p:spPr>
          <a:xfrm>
            <a:off x="9083041" y="3121152"/>
            <a:ext cx="2791968" cy="1200329"/>
          </a:xfrm>
          <a:prstGeom prst="rect">
            <a:avLst/>
          </a:prstGeom>
          <a:noFill/>
        </p:spPr>
        <p:txBody>
          <a:bodyPr wrap="square" rtlCol="0">
            <a:spAutoFit/>
          </a:bodyPr>
          <a:lstStyle/>
          <a:p>
            <a:r>
              <a:rPr lang="en-US" dirty="0"/>
              <a:t>“What proportion of the scores above the line are drawn from the null model?”</a:t>
            </a:r>
          </a:p>
        </p:txBody>
      </p:sp>
      <p:sp>
        <p:nvSpPr>
          <p:cNvPr id="3" name="Slide Number Placeholder 2">
            <a:extLst>
              <a:ext uri="{FF2B5EF4-FFF2-40B4-BE49-F238E27FC236}">
                <a16:creationId xmlns:a16="http://schemas.microsoft.com/office/drawing/2014/main" id="{E1A4DB20-F7F4-EF47-E3B5-3CB097ABE419}"/>
              </a:ext>
            </a:extLst>
          </p:cNvPr>
          <p:cNvSpPr>
            <a:spLocks noGrp="1"/>
          </p:cNvSpPr>
          <p:nvPr>
            <p:ph type="sldNum" sz="quarter" idx="12"/>
          </p:nvPr>
        </p:nvSpPr>
        <p:spPr/>
        <p:txBody>
          <a:bodyPr/>
          <a:lstStyle/>
          <a:p>
            <a:fld id="{3CCACD2C-B79C-B240-AB66-3D9B004523F1}" type="slidenum">
              <a:rPr lang="en-US" smtClean="0"/>
              <a:t>75</a:t>
            </a:fld>
            <a:endParaRPr lang="en-US"/>
          </a:p>
        </p:txBody>
      </p:sp>
    </p:spTree>
    <p:extLst>
      <p:ext uri="{BB962C8B-B14F-4D97-AF65-F5344CB8AC3E}">
        <p14:creationId xmlns:p14="http://schemas.microsoft.com/office/powerpoint/2010/main" val="1957952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a:ea typeface="ＭＳ Ｐゴシック" pitchFamily="1" charset="-128"/>
              </a:rPr>
              <a:t>Family-wise error rate vs. false discovery rate</a:t>
            </a:r>
          </a:p>
        </p:txBody>
      </p:sp>
      <p:sp>
        <p:nvSpPr>
          <p:cNvPr id="93187" name="Rectangle 3"/>
          <p:cNvSpPr>
            <a:spLocks noGrp="1" noChangeArrowheads="1"/>
          </p:cNvSpPr>
          <p:nvPr>
            <p:ph type="body" idx="1"/>
          </p:nvPr>
        </p:nvSpPr>
        <p:spPr/>
        <p:txBody>
          <a:bodyPr/>
          <a:lstStyle/>
          <a:p>
            <a:pPr eaLnBrk="1" hangingPunct="1"/>
            <a:r>
              <a:rPr lang="en-US" dirty="0" err="1">
                <a:ea typeface="ＭＳ Ｐゴシック" pitchFamily="1" charset="-128"/>
              </a:rPr>
              <a:t>Bonferroni</a:t>
            </a:r>
            <a:r>
              <a:rPr lang="en-US" dirty="0">
                <a:ea typeface="ＭＳ Ｐゴシック" pitchFamily="1" charset="-128"/>
              </a:rPr>
              <a:t> controls the </a:t>
            </a:r>
            <a:r>
              <a:rPr lang="en-US" u="sng" dirty="0">
                <a:ea typeface="ＭＳ Ｐゴシック" pitchFamily="1" charset="-128"/>
              </a:rPr>
              <a:t>family-wise error rate</a:t>
            </a:r>
            <a:r>
              <a:rPr lang="en-US" dirty="0">
                <a:ea typeface="ＭＳ Ｐゴシック" pitchFamily="1" charset="-128"/>
              </a:rPr>
              <a:t>; i.e., the probability of at least one false positive among the sequences that score better than the threshold.</a:t>
            </a:r>
          </a:p>
          <a:p>
            <a:pPr eaLnBrk="1" hangingPunct="1"/>
            <a:endParaRPr lang="en-US" dirty="0">
              <a:ea typeface="ＭＳ Ｐゴシック" pitchFamily="1" charset="-128"/>
            </a:endParaRPr>
          </a:p>
          <a:p>
            <a:r>
              <a:rPr lang="en-US" dirty="0">
                <a:ea typeface="ＭＳ Ｐゴシック" pitchFamily="1" charset="-128"/>
              </a:rPr>
              <a:t>The </a:t>
            </a:r>
            <a:r>
              <a:rPr lang="en-US" dirty="0" err="1">
                <a:ea typeface="ＭＳ Ｐゴシック" pitchFamily="1" charset="-128"/>
              </a:rPr>
              <a:t>Benjamini</a:t>
            </a:r>
            <a:r>
              <a:rPr lang="en-US" dirty="0">
                <a:ea typeface="ＭＳ Ｐゴシック" pitchFamily="1" charset="-128"/>
              </a:rPr>
              <a:t>-Hochberg procedure controls the </a:t>
            </a:r>
            <a:r>
              <a:rPr lang="en-US" u="sng" dirty="0">
                <a:ea typeface="ＭＳ Ｐゴシック" pitchFamily="1" charset="-128"/>
              </a:rPr>
              <a:t>false discovery rate</a:t>
            </a:r>
            <a:r>
              <a:rPr lang="en-US" dirty="0">
                <a:ea typeface="ＭＳ Ｐゴシック" pitchFamily="1" charset="-128"/>
              </a:rPr>
              <a:t>; i.e., the expected percentage of false positives among the target sequences that score better than the threshold.</a:t>
            </a:r>
          </a:p>
        </p:txBody>
      </p:sp>
      <p:sp>
        <p:nvSpPr>
          <p:cNvPr id="2" name="Slide Number Placeholder 1">
            <a:extLst>
              <a:ext uri="{FF2B5EF4-FFF2-40B4-BE49-F238E27FC236}">
                <a16:creationId xmlns:a16="http://schemas.microsoft.com/office/drawing/2014/main" id="{77E02A15-7D5E-8651-1FD4-3C9E886AFB46}"/>
              </a:ext>
            </a:extLst>
          </p:cNvPr>
          <p:cNvSpPr>
            <a:spLocks noGrp="1"/>
          </p:cNvSpPr>
          <p:nvPr>
            <p:ph type="sldNum" sz="quarter" idx="12"/>
          </p:nvPr>
        </p:nvSpPr>
        <p:spPr/>
        <p:txBody>
          <a:bodyPr/>
          <a:lstStyle/>
          <a:p>
            <a:fld id="{3CCACD2C-B79C-B240-AB66-3D9B004523F1}" type="slidenum">
              <a:rPr lang="en-US" smtClean="0"/>
              <a:t>76</a:t>
            </a:fld>
            <a:endParaRPr lang="en-US"/>
          </a:p>
        </p:txBody>
      </p:sp>
    </p:spTree>
    <p:extLst>
      <p:ext uri="{BB962C8B-B14F-4D97-AF65-F5344CB8AC3E}">
        <p14:creationId xmlns:p14="http://schemas.microsoft.com/office/powerpoint/2010/main" val="1042084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pPr eaLnBrk="1" hangingPunct="1"/>
            <a:r>
              <a:rPr lang="en-US" dirty="0">
                <a:ea typeface="ＭＳ Ｐゴシック" pitchFamily="1" charset="-128"/>
              </a:rPr>
              <a:t>Controlling the FDR</a:t>
            </a:r>
          </a:p>
        </p:txBody>
      </p:sp>
      <p:sp>
        <p:nvSpPr>
          <p:cNvPr id="95236" name="Rectangle 3"/>
          <p:cNvSpPr>
            <a:spLocks noGrp="1" noChangeArrowheads="1"/>
          </p:cNvSpPr>
          <p:nvPr>
            <p:ph type="body" idx="1"/>
          </p:nvPr>
        </p:nvSpPr>
        <p:spPr/>
        <p:txBody>
          <a:bodyPr/>
          <a:lstStyle/>
          <a:p>
            <a:pPr eaLnBrk="1" hangingPunct="1"/>
            <a:r>
              <a:rPr lang="en-US" dirty="0">
                <a:ea typeface="ＭＳ Ｐゴシック" pitchFamily="1" charset="-128"/>
              </a:rPr>
              <a:t>Order the unadjusted p-values p</a:t>
            </a:r>
            <a:r>
              <a:rPr lang="en-US" baseline="-25000" dirty="0">
                <a:ea typeface="ＭＳ Ｐゴシック" pitchFamily="1" charset="-128"/>
              </a:rPr>
              <a:t>1</a:t>
            </a:r>
            <a:r>
              <a:rPr lang="en-US" dirty="0">
                <a:ea typeface="ＭＳ Ｐゴシック" pitchFamily="1" charset="-128"/>
              </a:rPr>
              <a:t> </a:t>
            </a:r>
            <a:r>
              <a:rPr lang="en-US" dirty="0">
                <a:ea typeface="ＭＳ Ｐゴシック" pitchFamily="1" charset="-128"/>
                <a:sym typeface="Symbol" pitchFamily="1" charset="2"/>
              </a:rPr>
              <a:t> p</a:t>
            </a:r>
            <a:r>
              <a:rPr lang="en-US" baseline="-25000" dirty="0">
                <a:ea typeface="ＭＳ Ｐゴシック" pitchFamily="1" charset="-128"/>
                <a:sym typeface="Symbol" pitchFamily="1" charset="2"/>
              </a:rPr>
              <a:t>2</a:t>
            </a:r>
            <a:r>
              <a:rPr lang="en-US" dirty="0">
                <a:ea typeface="ＭＳ Ｐゴシック" pitchFamily="1" charset="-128"/>
                <a:sym typeface="Symbol" pitchFamily="1" charset="2"/>
              </a:rPr>
              <a:t>  …  p</a:t>
            </a:r>
            <a:r>
              <a:rPr lang="en-US" baseline="-25000" dirty="0">
                <a:ea typeface="ＭＳ Ｐゴシック" pitchFamily="1" charset="-128"/>
                <a:sym typeface="Symbol" pitchFamily="1" charset="2"/>
              </a:rPr>
              <a:t>m</a:t>
            </a:r>
            <a:r>
              <a:rPr lang="en-US" dirty="0">
                <a:ea typeface="ＭＳ Ｐゴシック" pitchFamily="1" charset="-128"/>
                <a:sym typeface="Symbol" pitchFamily="1" charset="2"/>
              </a:rPr>
              <a:t>.</a:t>
            </a:r>
          </a:p>
          <a:p>
            <a:pPr eaLnBrk="1" hangingPunct="1"/>
            <a:r>
              <a:rPr lang="en-US" dirty="0">
                <a:ea typeface="ＭＳ Ｐゴシック" pitchFamily="1" charset="-128"/>
                <a:sym typeface="Symbol" pitchFamily="1" charset="2"/>
              </a:rPr>
              <a:t>To control FDR at level </a:t>
            </a:r>
            <a:r>
              <a:rPr lang="el-GR" dirty="0">
                <a:ea typeface="ＭＳ Ｐゴシック" pitchFamily="1" charset="-128"/>
                <a:cs typeface="Times New Roman" pitchFamily="1" charset="0"/>
                <a:sym typeface="Symbol" pitchFamily="1" charset="2"/>
              </a:rPr>
              <a:t>α</a:t>
            </a:r>
            <a:r>
              <a:rPr lang="en-US" dirty="0">
                <a:ea typeface="ＭＳ Ｐゴシック" pitchFamily="1" charset="-128"/>
                <a:cs typeface="Times New Roman" pitchFamily="1" charset="0"/>
                <a:sym typeface="Symbol" pitchFamily="1" charset="2"/>
              </a:rPr>
              <a:t>,</a:t>
            </a:r>
          </a:p>
          <a:p>
            <a:pPr eaLnBrk="1" hangingPunct="1"/>
            <a:endParaRPr lang="en-US" dirty="0">
              <a:ea typeface="ＭＳ Ｐゴシック" pitchFamily="1" charset="-128"/>
              <a:cs typeface="Times New Roman" pitchFamily="1" charset="0"/>
              <a:sym typeface="Symbol" pitchFamily="1" charset="2"/>
            </a:endParaRPr>
          </a:p>
          <a:p>
            <a:pPr eaLnBrk="1" hangingPunct="1"/>
            <a:endParaRPr lang="en-US" dirty="0">
              <a:ea typeface="ＭＳ Ｐゴシック" pitchFamily="1" charset="-128"/>
              <a:cs typeface="Times New Roman" pitchFamily="1" charset="0"/>
              <a:sym typeface="Symbol" pitchFamily="1" charset="2"/>
            </a:endParaRPr>
          </a:p>
          <a:p>
            <a:pPr eaLnBrk="1" hangingPunct="1"/>
            <a:endParaRPr lang="en-US" dirty="0">
              <a:ea typeface="ＭＳ Ｐゴシック" pitchFamily="1" charset="-128"/>
              <a:cs typeface="Times New Roman" pitchFamily="1" charset="0"/>
              <a:sym typeface="Symbol" pitchFamily="1" charset="2"/>
            </a:endParaRPr>
          </a:p>
          <a:p>
            <a:pPr eaLnBrk="1" hangingPunct="1"/>
            <a:r>
              <a:rPr lang="en-US" dirty="0">
                <a:ea typeface="ＭＳ Ｐゴシック" pitchFamily="1" charset="-128"/>
                <a:cs typeface="Times New Roman" pitchFamily="1" charset="0"/>
                <a:sym typeface="Symbol" pitchFamily="1" charset="2"/>
              </a:rPr>
              <a:t>Reject the null hypothesis for j = 1, …, j*.</a:t>
            </a:r>
          </a:p>
        </p:txBody>
      </p:sp>
      <p:graphicFrame>
        <p:nvGraphicFramePr>
          <p:cNvPr id="95234" name="Object 2"/>
          <p:cNvGraphicFramePr>
            <a:graphicFrameLocks noGrp="1" noChangeAspect="1"/>
          </p:cNvGraphicFramePr>
          <p:nvPr>
            <p:ph sz="half" idx="4294967295"/>
          </p:nvPr>
        </p:nvGraphicFramePr>
        <p:xfrm>
          <a:off x="4313239" y="2811660"/>
          <a:ext cx="3716337" cy="1098550"/>
        </p:xfrm>
        <a:graphic>
          <a:graphicData uri="http://schemas.openxmlformats.org/presentationml/2006/ole">
            <mc:AlternateContent xmlns:mc="http://schemas.openxmlformats.org/markup-compatibility/2006">
              <mc:Choice xmlns:v="urn:schemas-microsoft-com:vml" Requires="v">
                <p:oleObj name="Equation" r:id="rId3" imgW="1460500" imgH="431800" progId="Equation.3">
                  <p:embed/>
                </p:oleObj>
              </mc:Choice>
              <mc:Fallback>
                <p:oleObj name="Equation" r:id="rId3" imgW="1460500" imgH="431800" progId="Equation.3">
                  <p:embed/>
                  <p:pic>
                    <p:nvPicPr>
                      <p:cNvPr id="95234" name="Object 2"/>
                      <p:cNvPicPr>
                        <a:picLocks noChangeAspect="1" noChangeArrowheads="1"/>
                      </p:cNvPicPr>
                      <p:nvPr/>
                    </p:nvPicPr>
                    <p:blipFill>
                      <a:blip r:embed="rId4"/>
                      <a:srcRect/>
                      <a:stretch>
                        <a:fillRect/>
                      </a:stretch>
                    </p:blipFill>
                    <p:spPr bwMode="auto">
                      <a:xfrm>
                        <a:off x="4313239" y="2811660"/>
                        <a:ext cx="3716337" cy="1098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95237" name="Text Box 5"/>
          <p:cNvSpPr txBox="1">
            <a:spLocks noChangeArrowheads="1"/>
          </p:cNvSpPr>
          <p:nvPr/>
        </p:nvSpPr>
        <p:spPr bwMode="auto">
          <a:xfrm>
            <a:off x="1736726" y="6386513"/>
            <a:ext cx="27400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r>
              <a:rPr lang="en-US" sz="1600"/>
              <a:t>(Benjamini &amp; Hochberg, 1995)</a:t>
            </a:r>
          </a:p>
        </p:txBody>
      </p:sp>
      <p:grpSp>
        <p:nvGrpSpPr>
          <p:cNvPr id="3" name="Group 2">
            <a:extLst>
              <a:ext uri="{FF2B5EF4-FFF2-40B4-BE49-F238E27FC236}">
                <a16:creationId xmlns:a16="http://schemas.microsoft.com/office/drawing/2014/main" id="{1C94F2CA-4A40-BE4D-923C-40C710227994}"/>
              </a:ext>
            </a:extLst>
          </p:cNvPr>
          <p:cNvGrpSpPr/>
          <p:nvPr/>
        </p:nvGrpSpPr>
        <p:grpSpPr>
          <a:xfrm>
            <a:off x="5630420" y="2340864"/>
            <a:ext cx="5723380" cy="1918049"/>
            <a:chOff x="5630420" y="2340864"/>
            <a:chExt cx="5723380" cy="1918049"/>
          </a:xfrm>
        </p:grpSpPr>
        <p:sp>
          <p:nvSpPr>
            <p:cNvPr id="2" name="Rectangular Callout 1">
              <a:extLst>
                <a:ext uri="{FF2B5EF4-FFF2-40B4-BE49-F238E27FC236}">
                  <a16:creationId xmlns:a16="http://schemas.microsoft.com/office/drawing/2014/main" id="{906D3947-B91B-E94A-AB1F-64474338AFFD}"/>
                </a:ext>
              </a:extLst>
            </p:cNvPr>
            <p:cNvSpPr/>
            <p:nvPr/>
          </p:nvSpPr>
          <p:spPr>
            <a:xfrm>
              <a:off x="8029576" y="2340864"/>
              <a:ext cx="1797176" cy="377952"/>
            </a:xfrm>
            <a:prstGeom prst="wedgeRectCallout">
              <a:avLst>
                <a:gd name="adj1" fmla="val -85356"/>
                <a:gd name="adj2" fmla="val 104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Rank in the list</a:t>
              </a:r>
            </a:p>
          </p:txBody>
        </p:sp>
        <p:sp>
          <p:nvSpPr>
            <p:cNvPr id="7" name="Rectangular Callout 6">
              <a:extLst>
                <a:ext uri="{FF2B5EF4-FFF2-40B4-BE49-F238E27FC236}">
                  <a16:creationId xmlns:a16="http://schemas.microsoft.com/office/drawing/2014/main" id="{7E1D36EC-122F-E149-8638-6FD27609149F}"/>
                </a:ext>
              </a:extLst>
            </p:cNvPr>
            <p:cNvSpPr/>
            <p:nvPr/>
          </p:nvSpPr>
          <p:spPr>
            <a:xfrm>
              <a:off x="8133208" y="3880961"/>
              <a:ext cx="1797176" cy="377952"/>
            </a:xfrm>
            <a:prstGeom prst="wedgeRectCallout">
              <a:avLst>
                <a:gd name="adj1" fmla="val -88070"/>
                <a:gd name="adj2" fmla="val -789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Length of the list</a:t>
              </a:r>
            </a:p>
          </p:txBody>
        </p:sp>
        <p:sp>
          <p:nvSpPr>
            <p:cNvPr id="8" name="Rectangular Callout 7">
              <a:extLst>
                <a:ext uri="{FF2B5EF4-FFF2-40B4-BE49-F238E27FC236}">
                  <a16:creationId xmlns:a16="http://schemas.microsoft.com/office/drawing/2014/main" id="{3A2BA127-723C-5747-A1F3-EA12E1F0122C}"/>
                </a:ext>
              </a:extLst>
            </p:cNvPr>
            <p:cNvSpPr/>
            <p:nvPr/>
          </p:nvSpPr>
          <p:spPr>
            <a:xfrm>
              <a:off x="8709280" y="2811660"/>
              <a:ext cx="2644520" cy="377952"/>
            </a:xfrm>
            <a:prstGeom prst="wedgeRectCallout">
              <a:avLst>
                <a:gd name="adj1" fmla="val -85356"/>
                <a:gd name="adj2" fmla="val 104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Significance threshold</a:t>
              </a:r>
            </a:p>
          </p:txBody>
        </p:sp>
        <p:sp>
          <p:nvSpPr>
            <p:cNvPr id="9" name="Rectangular Callout 8">
              <a:extLst>
                <a:ext uri="{FF2B5EF4-FFF2-40B4-BE49-F238E27FC236}">
                  <a16:creationId xmlns:a16="http://schemas.microsoft.com/office/drawing/2014/main" id="{F1784F02-1A52-614C-8D76-80F41F82F7EE}"/>
                </a:ext>
              </a:extLst>
            </p:cNvPr>
            <p:cNvSpPr/>
            <p:nvPr/>
          </p:nvSpPr>
          <p:spPr>
            <a:xfrm>
              <a:off x="5630420" y="2470078"/>
              <a:ext cx="2059304" cy="547648"/>
            </a:xfrm>
            <a:prstGeom prst="wedgeRectCallout">
              <a:avLst>
                <a:gd name="adj1" fmla="val -10758"/>
                <a:gd name="adj2" fmla="val 924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Observed p-value at position </a:t>
              </a:r>
              <a:r>
                <a:rPr lang="en-US" i="1" dirty="0"/>
                <a:t>j</a:t>
              </a:r>
            </a:p>
          </p:txBody>
        </p:sp>
      </p:grpSp>
      <p:sp>
        <p:nvSpPr>
          <p:cNvPr id="4" name="Slide Number Placeholder 3">
            <a:extLst>
              <a:ext uri="{FF2B5EF4-FFF2-40B4-BE49-F238E27FC236}">
                <a16:creationId xmlns:a16="http://schemas.microsoft.com/office/drawing/2014/main" id="{F3F14ED6-72B1-A3A5-EA5A-7FD838904B4E}"/>
              </a:ext>
            </a:extLst>
          </p:cNvPr>
          <p:cNvSpPr>
            <a:spLocks noGrp="1"/>
          </p:cNvSpPr>
          <p:nvPr>
            <p:ph type="sldNum" sz="quarter" idx="12"/>
          </p:nvPr>
        </p:nvSpPr>
        <p:spPr/>
        <p:txBody>
          <a:bodyPr/>
          <a:lstStyle/>
          <a:p>
            <a:fld id="{3CCACD2C-B79C-B240-AB66-3D9B004523F1}" type="slidenum">
              <a:rPr lang="en-US" smtClean="0"/>
              <a:t>77</a:t>
            </a:fld>
            <a:endParaRPr lang="en-US"/>
          </a:p>
        </p:txBody>
      </p:sp>
    </p:spTree>
    <p:extLst>
      <p:ext uri="{BB962C8B-B14F-4D97-AF65-F5344CB8AC3E}">
        <p14:creationId xmlns:p14="http://schemas.microsoft.com/office/powerpoint/2010/main" val="114211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dirty="0" err="1">
                <a:ea typeface="ＭＳ Ｐゴシック" pitchFamily="1" charset="-128"/>
              </a:rPr>
              <a:t>Benjamini</a:t>
            </a:r>
            <a:r>
              <a:rPr lang="en-US" dirty="0">
                <a:ea typeface="ＭＳ Ｐゴシック" pitchFamily="1" charset="-128"/>
              </a:rPr>
              <a:t>-Hochberg example</a:t>
            </a:r>
          </a:p>
        </p:txBody>
      </p:sp>
      <p:sp>
        <p:nvSpPr>
          <p:cNvPr id="97283" name="Rectangle 3"/>
          <p:cNvSpPr>
            <a:spLocks noGrp="1" noChangeArrowheads="1"/>
          </p:cNvSpPr>
          <p:nvPr>
            <p:ph type="body" sz="half" idx="2"/>
          </p:nvPr>
        </p:nvSpPr>
        <p:spPr>
          <a:xfrm>
            <a:off x="6167438" y="1981200"/>
            <a:ext cx="3814762" cy="4114800"/>
          </a:xfrm>
        </p:spPr>
        <p:txBody>
          <a:bodyPr>
            <a:normAutofit/>
          </a:bodyPr>
          <a:lstStyle/>
          <a:p>
            <a:pPr eaLnBrk="1" hangingPunct="1"/>
            <a:r>
              <a:rPr lang="en-US" dirty="0">
                <a:ea typeface="ＭＳ Ｐゴシック" pitchFamily="1" charset="-128"/>
              </a:rPr>
              <a:t>Choose the largest threshold j so that (j</a:t>
            </a:r>
            <a:r>
              <a:rPr lang="el-GR" dirty="0">
                <a:ea typeface="ＭＳ Ｐゴシック" pitchFamily="1" charset="-128"/>
              </a:rPr>
              <a:t>α</a:t>
            </a:r>
            <a:r>
              <a:rPr lang="en-US" dirty="0">
                <a:ea typeface="ＭＳ Ｐゴシック" pitchFamily="1" charset="-128"/>
              </a:rPr>
              <a:t>)/m is less than the corresponding p-value.</a:t>
            </a:r>
          </a:p>
          <a:p>
            <a:pPr eaLnBrk="1" hangingPunct="1"/>
            <a:r>
              <a:rPr lang="en-US" dirty="0">
                <a:ea typeface="ＭＳ Ｐゴシック" pitchFamily="1" charset="-128"/>
              </a:rPr>
              <a:t>At most ~5% of the examples above the line are expected to be false positives.</a:t>
            </a:r>
          </a:p>
        </p:txBody>
      </p:sp>
      <p:sp>
        <p:nvSpPr>
          <p:cNvPr id="97284" name="Text Box 4"/>
          <p:cNvSpPr txBox="1">
            <a:spLocks noChangeArrowheads="1"/>
          </p:cNvSpPr>
          <p:nvPr/>
        </p:nvSpPr>
        <p:spPr bwMode="auto">
          <a:xfrm>
            <a:off x="2270126" y="1885951"/>
            <a:ext cx="3597275" cy="3662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r>
              <a:rPr lang="en-US" sz="1800" dirty="0">
                <a:latin typeface="Courier New" pitchFamily="1" charset="0"/>
              </a:rPr>
              <a:t>Rank  (j</a:t>
            </a:r>
            <a:r>
              <a:rPr lang="el-GR" sz="1800" dirty="0">
                <a:latin typeface="Courier New" pitchFamily="1" charset="0"/>
                <a:cs typeface="Courier New" pitchFamily="1" charset="0"/>
              </a:rPr>
              <a:t>α</a:t>
            </a:r>
            <a:r>
              <a:rPr lang="en-US" sz="1800" dirty="0">
                <a:latin typeface="Courier New" pitchFamily="1" charset="0"/>
                <a:cs typeface="Courier New" pitchFamily="1" charset="0"/>
              </a:rPr>
              <a:t>)/m    p-value</a:t>
            </a:r>
          </a:p>
          <a:p>
            <a:pPr eaLnBrk="1" hangingPunct="1"/>
            <a:r>
              <a:rPr lang="en-US" sz="1800" dirty="0">
                <a:latin typeface="Courier New" pitchFamily="1" charset="0"/>
                <a:cs typeface="Courier New" pitchFamily="1" charset="0"/>
              </a:rPr>
              <a:t>1     0.00005   0.0000008</a:t>
            </a:r>
          </a:p>
          <a:p>
            <a:pPr eaLnBrk="1" hangingPunct="1"/>
            <a:r>
              <a:rPr lang="en-US" sz="1800" dirty="0">
                <a:latin typeface="Courier New" pitchFamily="1" charset="0"/>
                <a:cs typeface="Courier New" pitchFamily="1" charset="0"/>
              </a:rPr>
              <a:t>2     0.00010   0.0000012</a:t>
            </a:r>
          </a:p>
          <a:p>
            <a:pPr eaLnBrk="1" hangingPunct="1"/>
            <a:r>
              <a:rPr lang="en-US" sz="1800" dirty="0">
                <a:latin typeface="Courier New" pitchFamily="1" charset="0"/>
                <a:cs typeface="Courier New" pitchFamily="1" charset="0"/>
              </a:rPr>
              <a:t>3     0.00015   0.0000013</a:t>
            </a:r>
          </a:p>
          <a:p>
            <a:pPr eaLnBrk="1" hangingPunct="1"/>
            <a:r>
              <a:rPr lang="en-US" sz="1800" dirty="0">
                <a:latin typeface="Courier New" pitchFamily="1" charset="0"/>
                <a:cs typeface="Courier New" pitchFamily="1" charset="0"/>
              </a:rPr>
              <a:t>4     0.00020   0.0000056</a:t>
            </a:r>
          </a:p>
          <a:p>
            <a:pPr eaLnBrk="1" hangingPunct="1"/>
            <a:r>
              <a:rPr lang="en-US" sz="1800" dirty="0">
                <a:latin typeface="Courier New" pitchFamily="1" charset="0"/>
                <a:cs typeface="Courier New" pitchFamily="1" charset="0"/>
              </a:rPr>
              <a:t>5     0.00025   0.0000078</a:t>
            </a:r>
          </a:p>
          <a:p>
            <a:pPr eaLnBrk="1" hangingPunct="1"/>
            <a:r>
              <a:rPr lang="en-US" sz="1800" dirty="0">
                <a:latin typeface="Courier New" pitchFamily="1" charset="0"/>
                <a:cs typeface="Courier New" pitchFamily="1" charset="0"/>
              </a:rPr>
              <a:t>6     0.00030   0.0000235</a:t>
            </a:r>
          </a:p>
          <a:p>
            <a:pPr eaLnBrk="1" hangingPunct="1"/>
            <a:r>
              <a:rPr lang="en-US" sz="1800" dirty="0">
                <a:latin typeface="Courier New" pitchFamily="1" charset="0"/>
                <a:cs typeface="Courier New" pitchFamily="1" charset="0"/>
              </a:rPr>
              <a:t>7     0.00035   0.0000945</a:t>
            </a:r>
          </a:p>
          <a:p>
            <a:pPr eaLnBrk="1" hangingPunct="1"/>
            <a:r>
              <a:rPr lang="en-US" sz="1800" dirty="0">
                <a:latin typeface="Courier New" pitchFamily="1" charset="0"/>
                <a:cs typeface="Courier New" pitchFamily="1" charset="0"/>
              </a:rPr>
              <a:t>8     0.00040   0.0002450</a:t>
            </a:r>
          </a:p>
          <a:p>
            <a:pPr eaLnBrk="1" hangingPunct="1"/>
            <a:r>
              <a:rPr lang="en-US" sz="1800" dirty="0">
                <a:latin typeface="Courier New" pitchFamily="1" charset="0"/>
                <a:cs typeface="Courier New" pitchFamily="1" charset="0"/>
              </a:rPr>
              <a:t>9     0.00045   0.0004700</a:t>
            </a:r>
          </a:p>
          <a:p>
            <a:pPr eaLnBrk="1" hangingPunct="1"/>
            <a:r>
              <a:rPr lang="en-US" sz="1800" dirty="0">
                <a:latin typeface="Courier New" pitchFamily="1" charset="0"/>
                <a:cs typeface="Courier New" pitchFamily="1" charset="0"/>
              </a:rPr>
              <a:t>10    0.00050   0.0008900</a:t>
            </a:r>
          </a:p>
          <a:p>
            <a:pPr eaLnBrk="1" hangingPunct="1"/>
            <a:r>
              <a:rPr lang="en-US" sz="1800" dirty="0">
                <a:latin typeface="Courier New" pitchFamily="1" charset="0"/>
                <a:cs typeface="Courier New" pitchFamily="1" charset="0"/>
              </a:rPr>
              <a:t>…</a:t>
            </a:r>
          </a:p>
          <a:p>
            <a:pPr eaLnBrk="1" hangingPunct="1"/>
            <a:r>
              <a:rPr lang="en-US" sz="1800" dirty="0">
                <a:latin typeface="Courier New" pitchFamily="1" charset="0"/>
                <a:cs typeface="Courier New" pitchFamily="1" charset="0"/>
              </a:rPr>
              <a:t>1000  0.05000   1.0000000</a:t>
            </a:r>
          </a:p>
        </p:txBody>
      </p:sp>
      <p:sp>
        <p:nvSpPr>
          <p:cNvPr id="97285" name="Line 5"/>
          <p:cNvSpPr>
            <a:spLocks noChangeShapeType="1"/>
          </p:cNvSpPr>
          <p:nvPr/>
        </p:nvSpPr>
        <p:spPr bwMode="auto">
          <a:xfrm>
            <a:off x="1981200" y="4400100"/>
            <a:ext cx="4267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 name="Rectangle 1">
            <a:extLst>
              <a:ext uri="{FF2B5EF4-FFF2-40B4-BE49-F238E27FC236}">
                <a16:creationId xmlns:a16="http://schemas.microsoft.com/office/drawing/2014/main" id="{05DC1CEB-C2FC-EC29-156F-35670AB8284A}"/>
              </a:ext>
            </a:extLst>
          </p:cNvPr>
          <p:cNvSpPr/>
          <p:nvPr/>
        </p:nvSpPr>
        <p:spPr>
          <a:xfrm>
            <a:off x="2209800" y="4411224"/>
            <a:ext cx="3758084" cy="2713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616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3AD4C-ACEE-5ADE-AE01-B93BE624C459}"/>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815D0F3B-1748-4BB0-A124-B8E15ADA7D72}"/>
              </a:ext>
            </a:extLst>
          </p:cNvPr>
          <p:cNvSpPr>
            <a:spLocks noGrp="1" noChangeArrowheads="1"/>
          </p:cNvSpPr>
          <p:nvPr>
            <p:ph type="title"/>
          </p:nvPr>
        </p:nvSpPr>
        <p:spPr/>
        <p:txBody>
          <a:bodyPr/>
          <a:lstStyle/>
          <a:p>
            <a:pPr eaLnBrk="1" hangingPunct="1"/>
            <a:r>
              <a:rPr lang="en-US" dirty="0">
                <a:ea typeface="ＭＳ Ｐゴシック" pitchFamily="1" charset="-128"/>
              </a:rPr>
              <a:t>Sometimes the largest example is further down the list …</a:t>
            </a:r>
          </a:p>
        </p:txBody>
      </p:sp>
      <p:sp>
        <p:nvSpPr>
          <p:cNvPr id="97284" name="Text Box 4">
            <a:extLst>
              <a:ext uri="{FF2B5EF4-FFF2-40B4-BE49-F238E27FC236}">
                <a16:creationId xmlns:a16="http://schemas.microsoft.com/office/drawing/2014/main" id="{68E48650-5A20-E319-E998-284562700CC7}"/>
              </a:ext>
            </a:extLst>
          </p:cNvPr>
          <p:cNvSpPr txBox="1">
            <a:spLocks noChangeArrowheads="1"/>
          </p:cNvSpPr>
          <p:nvPr/>
        </p:nvSpPr>
        <p:spPr bwMode="auto">
          <a:xfrm>
            <a:off x="2278063" y="1715127"/>
            <a:ext cx="3631122"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r>
              <a:rPr lang="en-US" sz="1800" dirty="0">
                <a:latin typeface="Courier New" pitchFamily="1" charset="0"/>
              </a:rPr>
              <a:t>Rank  (j</a:t>
            </a:r>
            <a:r>
              <a:rPr lang="el-GR" sz="1800" dirty="0">
                <a:latin typeface="Courier New" pitchFamily="1" charset="0"/>
                <a:cs typeface="Courier New" pitchFamily="1" charset="0"/>
              </a:rPr>
              <a:t>α</a:t>
            </a:r>
            <a:r>
              <a:rPr lang="en-US" sz="1800" dirty="0">
                <a:latin typeface="Courier New" pitchFamily="1" charset="0"/>
                <a:cs typeface="Courier New" pitchFamily="1" charset="0"/>
              </a:rPr>
              <a:t>)/m    p-value</a:t>
            </a:r>
          </a:p>
          <a:p>
            <a:pPr eaLnBrk="1" hangingPunct="1"/>
            <a:r>
              <a:rPr lang="en-US" sz="1800" dirty="0">
                <a:latin typeface="Courier New" pitchFamily="1" charset="0"/>
                <a:cs typeface="Courier New" pitchFamily="1" charset="0"/>
              </a:rPr>
              <a:t>1     0.00005   0.0000008</a:t>
            </a:r>
          </a:p>
          <a:p>
            <a:pPr eaLnBrk="1" hangingPunct="1"/>
            <a:r>
              <a:rPr lang="en-US" sz="1800" dirty="0">
                <a:latin typeface="Courier New" pitchFamily="1" charset="0"/>
                <a:cs typeface="Courier New" pitchFamily="1" charset="0"/>
              </a:rPr>
              <a:t>2     0.00010   0.0000012</a:t>
            </a:r>
          </a:p>
          <a:p>
            <a:pPr eaLnBrk="1" hangingPunct="1"/>
            <a:r>
              <a:rPr lang="en-US" sz="1800" dirty="0">
                <a:latin typeface="Courier New" pitchFamily="1" charset="0"/>
                <a:cs typeface="Courier New" pitchFamily="1" charset="0"/>
              </a:rPr>
              <a:t>3     0.00015   0.0000013</a:t>
            </a:r>
          </a:p>
          <a:p>
            <a:pPr eaLnBrk="1" hangingPunct="1"/>
            <a:r>
              <a:rPr lang="en-US" sz="1800" dirty="0">
                <a:latin typeface="Courier New" pitchFamily="1" charset="0"/>
                <a:cs typeface="Courier New" pitchFamily="1" charset="0"/>
              </a:rPr>
              <a:t>4     0.00020   0.0000235</a:t>
            </a:r>
          </a:p>
          <a:p>
            <a:pPr eaLnBrk="1" hangingPunct="1"/>
            <a:r>
              <a:rPr lang="en-US" sz="1800" dirty="0">
                <a:latin typeface="Courier New" pitchFamily="1" charset="0"/>
                <a:cs typeface="Courier New" pitchFamily="1" charset="0"/>
              </a:rPr>
              <a:t>5     0.00025   0.0000945</a:t>
            </a:r>
          </a:p>
          <a:p>
            <a:pPr eaLnBrk="1" hangingPunct="1"/>
            <a:r>
              <a:rPr lang="en-US" sz="1800" dirty="0">
                <a:latin typeface="Courier New" pitchFamily="1" charset="0"/>
                <a:cs typeface="Courier New" pitchFamily="1" charset="0"/>
              </a:rPr>
              <a:t>6     0.00030   0.0002450</a:t>
            </a:r>
          </a:p>
          <a:p>
            <a:pPr eaLnBrk="1" hangingPunct="1"/>
            <a:r>
              <a:rPr lang="en-US" sz="1800" dirty="0">
                <a:latin typeface="Courier New" pitchFamily="1" charset="0"/>
                <a:cs typeface="Courier New" pitchFamily="1" charset="0"/>
              </a:rPr>
              <a:t>7     0.00035   0.0004700</a:t>
            </a:r>
          </a:p>
          <a:p>
            <a:pPr eaLnBrk="1" hangingPunct="1"/>
            <a:r>
              <a:rPr lang="en-US" sz="1800" dirty="0">
                <a:latin typeface="Courier New" pitchFamily="1" charset="0"/>
                <a:cs typeface="Courier New" pitchFamily="1" charset="0"/>
              </a:rPr>
              <a:t>8     0.00040   0.0004715</a:t>
            </a:r>
          </a:p>
          <a:p>
            <a:pPr eaLnBrk="1" hangingPunct="1"/>
            <a:r>
              <a:rPr lang="en-US" sz="1800" dirty="0">
                <a:latin typeface="Courier New" pitchFamily="1" charset="0"/>
                <a:cs typeface="Courier New" pitchFamily="1" charset="0"/>
              </a:rPr>
              <a:t>9     0.00045   0.0004822</a:t>
            </a:r>
          </a:p>
          <a:p>
            <a:pPr eaLnBrk="1" hangingPunct="1"/>
            <a:r>
              <a:rPr lang="en-US" sz="1800" dirty="0">
                <a:latin typeface="Courier New" pitchFamily="1" charset="0"/>
                <a:cs typeface="Courier New" pitchFamily="1" charset="0"/>
              </a:rPr>
              <a:t>10    0.00050   0.0008900</a:t>
            </a:r>
          </a:p>
          <a:p>
            <a:pPr eaLnBrk="1" hangingPunct="1"/>
            <a:r>
              <a:rPr lang="en-US" sz="1800" dirty="0">
                <a:latin typeface="Courier New" pitchFamily="1" charset="0"/>
                <a:cs typeface="Courier New" pitchFamily="1" charset="0"/>
              </a:rPr>
              <a:t>11    0.00055   0.0010205</a:t>
            </a:r>
          </a:p>
          <a:p>
            <a:pPr eaLnBrk="1" hangingPunct="1"/>
            <a:r>
              <a:rPr lang="en-US" sz="1800" dirty="0">
                <a:latin typeface="Courier New" pitchFamily="1" charset="0"/>
                <a:cs typeface="Courier New" pitchFamily="1" charset="0"/>
              </a:rPr>
              <a:t>    …</a:t>
            </a:r>
          </a:p>
          <a:p>
            <a:pPr eaLnBrk="1" hangingPunct="1"/>
            <a:r>
              <a:rPr lang="en-US" sz="1800" dirty="0">
                <a:latin typeface="Courier New" pitchFamily="1" charset="0"/>
                <a:cs typeface="Courier New" pitchFamily="1" charset="0"/>
              </a:rPr>
              <a:t>1000  0.05000   1.0000000</a:t>
            </a:r>
          </a:p>
        </p:txBody>
      </p:sp>
      <p:sp>
        <p:nvSpPr>
          <p:cNvPr id="4" name="Rectangle 3">
            <a:extLst>
              <a:ext uri="{FF2B5EF4-FFF2-40B4-BE49-F238E27FC236}">
                <a16:creationId xmlns:a16="http://schemas.microsoft.com/office/drawing/2014/main" id="{370E57FE-0F94-25CB-4960-D5DD937E76D3}"/>
              </a:ext>
            </a:extLst>
          </p:cNvPr>
          <p:cNvSpPr/>
          <p:nvPr/>
        </p:nvSpPr>
        <p:spPr>
          <a:xfrm>
            <a:off x="2209800" y="3667650"/>
            <a:ext cx="3758084" cy="2713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a:extLst>
              <a:ext uri="{FF2B5EF4-FFF2-40B4-BE49-F238E27FC236}">
                <a16:creationId xmlns:a16="http://schemas.microsoft.com/office/drawing/2014/main" id="{E6FC4B83-773D-1F5A-C303-AD02CE7B166A}"/>
              </a:ext>
            </a:extLst>
          </p:cNvPr>
          <p:cNvSpPr txBox="1">
            <a:spLocks noChangeArrowheads="1"/>
          </p:cNvSpPr>
          <p:nvPr/>
        </p:nvSpPr>
        <p:spPr>
          <a:xfrm>
            <a:off x="6167438" y="1981200"/>
            <a:ext cx="3814762"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ＭＳ Ｐゴシック" pitchFamily="1" charset="-128"/>
              </a:rPr>
              <a:t>Choose the largest threshold j so that (j</a:t>
            </a:r>
            <a:r>
              <a:rPr lang="el-GR">
                <a:ea typeface="ＭＳ Ｐゴシック" pitchFamily="1" charset="-128"/>
              </a:rPr>
              <a:t>α</a:t>
            </a:r>
            <a:r>
              <a:rPr lang="en-US">
                <a:ea typeface="ＭＳ Ｐゴシック" pitchFamily="1" charset="-128"/>
              </a:rPr>
              <a:t>)/m is less than the corresponding p-value.</a:t>
            </a:r>
          </a:p>
          <a:p>
            <a:r>
              <a:rPr lang="en-US">
                <a:ea typeface="ＭＳ Ｐゴシック" pitchFamily="1" charset="-128"/>
              </a:rPr>
              <a:t>At most ~5% of the examples above the line are expected to be false positives.</a:t>
            </a:r>
            <a:endParaRPr lang="en-US" dirty="0">
              <a:ea typeface="ＭＳ Ｐゴシック" pitchFamily="1" charset="-128"/>
            </a:endParaRPr>
          </a:p>
        </p:txBody>
      </p:sp>
      <p:sp>
        <p:nvSpPr>
          <p:cNvPr id="6" name="Rectangle 5">
            <a:extLst>
              <a:ext uri="{FF2B5EF4-FFF2-40B4-BE49-F238E27FC236}">
                <a16:creationId xmlns:a16="http://schemas.microsoft.com/office/drawing/2014/main" id="{1A1CD6B8-2C50-AF1A-80C1-27C913818A0A}"/>
              </a:ext>
            </a:extLst>
          </p:cNvPr>
          <p:cNvSpPr/>
          <p:nvPr/>
        </p:nvSpPr>
        <p:spPr>
          <a:xfrm>
            <a:off x="2211477" y="3940629"/>
            <a:ext cx="3758084" cy="2713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BCAAFC2-5EC1-B19A-2036-871273B1DB9C}"/>
              </a:ext>
            </a:extLst>
          </p:cNvPr>
          <p:cNvSpPr/>
          <p:nvPr/>
        </p:nvSpPr>
        <p:spPr>
          <a:xfrm>
            <a:off x="2197638" y="4493263"/>
            <a:ext cx="3758084" cy="2713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5">
            <a:extLst>
              <a:ext uri="{FF2B5EF4-FFF2-40B4-BE49-F238E27FC236}">
                <a16:creationId xmlns:a16="http://schemas.microsoft.com/office/drawing/2014/main" id="{7F8CFE80-ECF0-954A-51E1-976B6517B65F}"/>
              </a:ext>
            </a:extLst>
          </p:cNvPr>
          <p:cNvSpPr>
            <a:spLocks noChangeShapeType="1"/>
          </p:cNvSpPr>
          <p:nvPr/>
        </p:nvSpPr>
        <p:spPr bwMode="auto">
          <a:xfrm>
            <a:off x="1981200" y="4470436"/>
            <a:ext cx="42672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5926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a:t>Why is this hard?</a:t>
            </a:r>
          </a:p>
        </p:txBody>
      </p:sp>
      <p:sp>
        <p:nvSpPr>
          <p:cNvPr id="360451" name="Rectangle 3"/>
          <p:cNvSpPr>
            <a:spLocks noGrp="1" noChangeArrowheads="1"/>
          </p:cNvSpPr>
          <p:nvPr>
            <p:ph idx="1"/>
          </p:nvPr>
        </p:nvSpPr>
        <p:spPr>
          <a:xfrm>
            <a:off x="1981200" y="1600201"/>
            <a:ext cx="4800600" cy="4525963"/>
          </a:xfrm>
        </p:spPr>
        <p:txBody>
          <a:bodyPr/>
          <a:lstStyle/>
          <a:p>
            <a:r>
              <a:rPr lang="en-US" dirty="0"/>
              <a:t>Input sequences are long (thousands or millions of residues).</a:t>
            </a:r>
          </a:p>
          <a:p>
            <a:r>
              <a:rPr lang="en-US" dirty="0"/>
              <a:t>Motif may be </a:t>
            </a:r>
            <a:r>
              <a:rPr lang="en-US" i="1" dirty="0"/>
              <a:t>subtle</a:t>
            </a:r>
          </a:p>
          <a:p>
            <a:pPr lvl="1"/>
            <a:r>
              <a:rPr lang="en-US" dirty="0"/>
              <a:t>Instances are short.</a:t>
            </a:r>
          </a:p>
          <a:p>
            <a:pPr lvl="1"/>
            <a:r>
              <a:rPr lang="en-US" dirty="0"/>
              <a:t>Instances are only slightly similar.</a:t>
            </a:r>
          </a:p>
        </p:txBody>
      </p:sp>
      <p:grpSp>
        <p:nvGrpSpPr>
          <p:cNvPr id="2" name="Group 1">
            <a:extLst>
              <a:ext uri="{FF2B5EF4-FFF2-40B4-BE49-F238E27FC236}">
                <a16:creationId xmlns:a16="http://schemas.microsoft.com/office/drawing/2014/main" id="{870B7295-5D0A-1240-A8B8-8DC6AE5CBA2E}"/>
              </a:ext>
            </a:extLst>
          </p:cNvPr>
          <p:cNvGrpSpPr/>
          <p:nvPr/>
        </p:nvGrpSpPr>
        <p:grpSpPr>
          <a:xfrm>
            <a:off x="6934200" y="2286000"/>
            <a:ext cx="3143250" cy="3810000"/>
            <a:chOff x="6934200" y="2286000"/>
            <a:chExt cx="3143250" cy="3810000"/>
          </a:xfrm>
        </p:grpSpPr>
        <p:sp>
          <p:nvSpPr>
            <p:cNvPr id="360452" name="Line 4"/>
            <p:cNvSpPr>
              <a:spLocks noChangeShapeType="1"/>
            </p:cNvSpPr>
            <p:nvPr/>
          </p:nvSpPr>
          <p:spPr bwMode="auto">
            <a:xfrm>
              <a:off x="7410450" y="2286000"/>
              <a:ext cx="2209800" cy="0"/>
            </a:xfrm>
            <a:prstGeom prst="line">
              <a:avLst/>
            </a:prstGeom>
            <a:noFill/>
            <a:ln w="76200">
              <a:solidFill>
                <a:srgbClr val="6699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53" name="Line 5"/>
            <p:cNvSpPr>
              <a:spLocks noChangeShapeType="1"/>
            </p:cNvSpPr>
            <p:nvPr/>
          </p:nvSpPr>
          <p:spPr bwMode="auto">
            <a:xfrm>
              <a:off x="8763000" y="2286000"/>
              <a:ext cx="171450" cy="0"/>
            </a:xfrm>
            <a:prstGeom prst="line">
              <a:avLst/>
            </a:prstGeom>
            <a:noFill/>
            <a:ln w="76200">
              <a:solidFill>
                <a:srgbClr val="FF00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54" name="Line 6"/>
            <p:cNvSpPr>
              <a:spLocks noChangeShapeType="1"/>
            </p:cNvSpPr>
            <p:nvPr/>
          </p:nvSpPr>
          <p:spPr bwMode="auto">
            <a:xfrm>
              <a:off x="7410450" y="2590800"/>
              <a:ext cx="2209800" cy="0"/>
            </a:xfrm>
            <a:prstGeom prst="line">
              <a:avLst/>
            </a:prstGeom>
            <a:noFill/>
            <a:ln w="76200">
              <a:solidFill>
                <a:srgbClr val="2B03BF"/>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55" name="Line 7"/>
            <p:cNvSpPr>
              <a:spLocks noChangeShapeType="1"/>
            </p:cNvSpPr>
            <p:nvPr/>
          </p:nvSpPr>
          <p:spPr bwMode="auto">
            <a:xfrm>
              <a:off x="7410450" y="2895600"/>
              <a:ext cx="2209800" cy="0"/>
            </a:xfrm>
            <a:prstGeom prst="line">
              <a:avLst/>
            </a:prstGeom>
            <a:noFill/>
            <a:ln w="76200">
              <a:solidFill>
                <a:srgbClr val="FFCC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56" name="Line 8"/>
            <p:cNvSpPr>
              <a:spLocks noChangeShapeType="1"/>
            </p:cNvSpPr>
            <p:nvPr/>
          </p:nvSpPr>
          <p:spPr bwMode="auto">
            <a:xfrm>
              <a:off x="9144000" y="2895600"/>
              <a:ext cx="171450" cy="0"/>
            </a:xfrm>
            <a:prstGeom prst="line">
              <a:avLst/>
            </a:prstGeom>
            <a:noFill/>
            <a:ln w="76200">
              <a:solidFill>
                <a:srgbClr val="FF00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57" name="Line 9"/>
            <p:cNvSpPr>
              <a:spLocks noChangeShapeType="1"/>
            </p:cNvSpPr>
            <p:nvPr/>
          </p:nvSpPr>
          <p:spPr bwMode="auto">
            <a:xfrm>
              <a:off x="7410450" y="4191000"/>
              <a:ext cx="2209800" cy="0"/>
            </a:xfrm>
            <a:prstGeom prst="line">
              <a:avLst/>
            </a:prstGeom>
            <a:noFill/>
            <a:ln w="76200">
              <a:solidFill>
                <a:srgbClr val="6699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58" name="Line 10"/>
            <p:cNvSpPr>
              <a:spLocks noChangeShapeType="1"/>
            </p:cNvSpPr>
            <p:nvPr/>
          </p:nvSpPr>
          <p:spPr bwMode="auto">
            <a:xfrm>
              <a:off x="8401050" y="4191000"/>
              <a:ext cx="533400" cy="0"/>
            </a:xfrm>
            <a:prstGeom prst="line">
              <a:avLst/>
            </a:prstGeom>
            <a:noFill/>
            <a:ln w="76200">
              <a:solidFill>
                <a:srgbClr val="FF00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59" name="Line 11"/>
            <p:cNvSpPr>
              <a:spLocks noChangeShapeType="1"/>
            </p:cNvSpPr>
            <p:nvPr/>
          </p:nvSpPr>
          <p:spPr bwMode="auto">
            <a:xfrm>
              <a:off x="7410450" y="4495800"/>
              <a:ext cx="2209800" cy="0"/>
            </a:xfrm>
            <a:prstGeom prst="line">
              <a:avLst/>
            </a:prstGeom>
            <a:noFill/>
            <a:ln w="76200">
              <a:solidFill>
                <a:srgbClr val="2B03BF"/>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60" name="Line 12"/>
            <p:cNvSpPr>
              <a:spLocks noChangeShapeType="1"/>
            </p:cNvSpPr>
            <p:nvPr/>
          </p:nvSpPr>
          <p:spPr bwMode="auto">
            <a:xfrm>
              <a:off x="8248650" y="4495800"/>
              <a:ext cx="533400" cy="0"/>
            </a:xfrm>
            <a:prstGeom prst="line">
              <a:avLst/>
            </a:prstGeom>
            <a:noFill/>
            <a:ln w="76200">
              <a:solidFill>
                <a:srgbClr val="FF0066"/>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61" name="Line 13"/>
            <p:cNvSpPr>
              <a:spLocks noChangeShapeType="1"/>
            </p:cNvSpPr>
            <p:nvPr/>
          </p:nvSpPr>
          <p:spPr bwMode="auto">
            <a:xfrm>
              <a:off x="7410450" y="4800600"/>
              <a:ext cx="2209800" cy="0"/>
            </a:xfrm>
            <a:prstGeom prst="line">
              <a:avLst/>
            </a:prstGeom>
            <a:noFill/>
            <a:ln w="76200">
              <a:solidFill>
                <a:srgbClr val="FFCC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62" name="Line 14"/>
            <p:cNvSpPr>
              <a:spLocks noChangeShapeType="1"/>
            </p:cNvSpPr>
            <p:nvPr/>
          </p:nvSpPr>
          <p:spPr bwMode="auto">
            <a:xfrm>
              <a:off x="8782050" y="4800600"/>
              <a:ext cx="533400" cy="0"/>
            </a:xfrm>
            <a:prstGeom prst="line">
              <a:avLst/>
            </a:prstGeom>
            <a:noFill/>
            <a:ln w="76200">
              <a:solidFill>
                <a:srgbClr val="FF66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63" name="Line 15"/>
            <p:cNvSpPr>
              <a:spLocks noChangeShapeType="1"/>
            </p:cNvSpPr>
            <p:nvPr/>
          </p:nvSpPr>
          <p:spPr bwMode="auto">
            <a:xfrm>
              <a:off x="7410450" y="5486400"/>
              <a:ext cx="2209800" cy="0"/>
            </a:xfrm>
            <a:prstGeom prst="line">
              <a:avLst/>
            </a:prstGeom>
            <a:noFill/>
            <a:ln w="76200">
              <a:solidFill>
                <a:srgbClr val="6699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64" name="Line 16"/>
            <p:cNvSpPr>
              <a:spLocks noChangeShapeType="1"/>
            </p:cNvSpPr>
            <p:nvPr/>
          </p:nvSpPr>
          <p:spPr bwMode="auto">
            <a:xfrm>
              <a:off x="8401050" y="5486400"/>
              <a:ext cx="533400" cy="0"/>
            </a:xfrm>
            <a:prstGeom prst="line">
              <a:avLst/>
            </a:prstGeom>
            <a:noFill/>
            <a:ln w="76200">
              <a:solidFill>
                <a:srgbClr val="3333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65" name="Line 17"/>
            <p:cNvSpPr>
              <a:spLocks noChangeShapeType="1"/>
            </p:cNvSpPr>
            <p:nvPr/>
          </p:nvSpPr>
          <p:spPr bwMode="auto">
            <a:xfrm>
              <a:off x="7410450" y="5791200"/>
              <a:ext cx="2209800" cy="0"/>
            </a:xfrm>
            <a:prstGeom prst="line">
              <a:avLst/>
            </a:prstGeom>
            <a:noFill/>
            <a:ln w="76200">
              <a:solidFill>
                <a:srgbClr val="2B03BF"/>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66" name="Line 18"/>
            <p:cNvSpPr>
              <a:spLocks noChangeShapeType="1"/>
            </p:cNvSpPr>
            <p:nvPr/>
          </p:nvSpPr>
          <p:spPr bwMode="auto">
            <a:xfrm>
              <a:off x="8248650" y="5791200"/>
              <a:ext cx="533400" cy="0"/>
            </a:xfrm>
            <a:prstGeom prst="line">
              <a:avLst/>
            </a:prstGeom>
            <a:noFill/>
            <a:ln w="76200">
              <a:solidFill>
                <a:srgbClr val="80008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67" name="Line 19"/>
            <p:cNvSpPr>
              <a:spLocks noChangeShapeType="1"/>
            </p:cNvSpPr>
            <p:nvPr/>
          </p:nvSpPr>
          <p:spPr bwMode="auto">
            <a:xfrm>
              <a:off x="7410450" y="6096000"/>
              <a:ext cx="2209800" cy="0"/>
            </a:xfrm>
            <a:prstGeom prst="line">
              <a:avLst/>
            </a:prstGeom>
            <a:noFill/>
            <a:ln w="76200">
              <a:solidFill>
                <a:srgbClr val="FFCC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68" name="Line 20"/>
            <p:cNvSpPr>
              <a:spLocks noChangeShapeType="1"/>
            </p:cNvSpPr>
            <p:nvPr/>
          </p:nvSpPr>
          <p:spPr bwMode="auto">
            <a:xfrm>
              <a:off x="8782050" y="6096000"/>
              <a:ext cx="533400" cy="0"/>
            </a:xfrm>
            <a:prstGeom prst="line">
              <a:avLst/>
            </a:prstGeom>
            <a:noFill/>
            <a:ln w="76200">
              <a:solidFill>
                <a:srgbClr val="FF99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71" name="Line 23"/>
            <p:cNvSpPr>
              <a:spLocks noChangeShapeType="1"/>
            </p:cNvSpPr>
            <p:nvPr/>
          </p:nvSpPr>
          <p:spPr bwMode="auto">
            <a:xfrm>
              <a:off x="8686800" y="2590800"/>
              <a:ext cx="171450" cy="0"/>
            </a:xfrm>
            <a:prstGeom prst="line">
              <a:avLst/>
            </a:prstGeom>
            <a:noFill/>
            <a:ln w="76200">
              <a:solidFill>
                <a:srgbClr val="FF00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72" name="Line 24"/>
            <p:cNvSpPr>
              <a:spLocks noChangeShapeType="1"/>
            </p:cNvSpPr>
            <p:nvPr/>
          </p:nvSpPr>
          <p:spPr bwMode="auto">
            <a:xfrm>
              <a:off x="9677400" y="2286000"/>
              <a:ext cx="95250" cy="0"/>
            </a:xfrm>
            <a:prstGeom prst="line">
              <a:avLst/>
            </a:prstGeom>
            <a:noFill/>
            <a:ln w="76200">
              <a:solidFill>
                <a:srgbClr val="6699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73" name="Line 25"/>
            <p:cNvSpPr>
              <a:spLocks noChangeShapeType="1"/>
            </p:cNvSpPr>
            <p:nvPr/>
          </p:nvSpPr>
          <p:spPr bwMode="auto">
            <a:xfrm>
              <a:off x="9829800" y="2286000"/>
              <a:ext cx="95250" cy="0"/>
            </a:xfrm>
            <a:prstGeom prst="line">
              <a:avLst/>
            </a:prstGeom>
            <a:noFill/>
            <a:ln w="76200">
              <a:solidFill>
                <a:srgbClr val="6699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74" name="Line 26"/>
            <p:cNvSpPr>
              <a:spLocks noChangeShapeType="1"/>
            </p:cNvSpPr>
            <p:nvPr/>
          </p:nvSpPr>
          <p:spPr bwMode="auto">
            <a:xfrm>
              <a:off x="9982200" y="2286000"/>
              <a:ext cx="95250" cy="0"/>
            </a:xfrm>
            <a:prstGeom prst="line">
              <a:avLst/>
            </a:prstGeom>
            <a:noFill/>
            <a:ln w="76200">
              <a:solidFill>
                <a:srgbClr val="6699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75" name="Line 27"/>
            <p:cNvSpPr>
              <a:spLocks noChangeShapeType="1"/>
            </p:cNvSpPr>
            <p:nvPr/>
          </p:nvSpPr>
          <p:spPr bwMode="auto">
            <a:xfrm>
              <a:off x="7219950" y="2286000"/>
              <a:ext cx="95250" cy="0"/>
            </a:xfrm>
            <a:prstGeom prst="line">
              <a:avLst/>
            </a:prstGeom>
            <a:noFill/>
            <a:ln w="76200">
              <a:solidFill>
                <a:srgbClr val="6699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76" name="Line 28"/>
            <p:cNvSpPr>
              <a:spLocks noChangeShapeType="1"/>
            </p:cNvSpPr>
            <p:nvPr/>
          </p:nvSpPr>
          <p:spPr bwMode="auto">
            <a:xfrm>
              <a:off x="7067550" y="2286000"/>
              <a:ext cx="95250" cy="0"/>
            </a:xfrm>
            <a:prstGeom prst="line">
              <a:avLst/>
            </a:prstGeom>
            <a:noFill/>
            <a:ln w="76200">
              <a:solidFill>
                <a:srgbClr val="6699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77" name="Line 29"/>
            <p:cNvSpPr>
              <a:spLocks noChangeShapeType="1"/>
            </p:cNvSpPr>
            <p:nvPr/>
          </p:nvSpPr>
          <p:spPr bwMode="auto">
            <a:xfrm>
              <a:off x="6934200" y="2286000"/>
              <a:ext cx="95250" cy="0"/>
            </a:xfrm>
            <a:prstGeom prst="line">
              <a:avLst/>
            </a:prstGeom>
            <a:noFill/>
            <a:ln w="76200">
              <a:solidFill>
                <a:srgbClr val="6699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78" name="Line 30"/>
            <p:cNvSpPr>
              <a:spLocks noChangeShapeType="1"/>
            </p:cNvSpPr>
            <p:nvPr/>
          </p:nvSpPr>
          <p:spPr bwMode="auto">
            <a:xfrm>
              <a:off x="9677400" y="2590800"/>
              <a:ext cx="95250" cy="0"/>
            </a:xfrm>
            <a:prstGeom prst="line">
              <a:avLst/>
            </a:prstGeom>
            <a:noFill/>
            <a:ln w="76200">
              <a:solidFill>
                <a:srgbClr val="2B03BF"/>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79" name="Line 31"/>
            <p:cNvSpPr>
              <a:spLocks noChangeShapeType="1"/>
            </p:cNvSpPr>
            <p:nvPr/>
          </p:nvSpPr>
          <p:spPr bwMode="auto">
            <a:xfrm>
              <a:off x="9829800" y="2590800"/>
              <a:ext cx="95250" cy="0"/>
            </a:xfrm>
            <a:prstGeom prst="line">
              <a:avLst/>
            </a:prstGeom>
            <a:noFill/>
            <a:ln w="76200">
              <a:solidFill>
                <a:srgbClr val="2B03BF"/>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80" name="Line 32"/>
            <p:cNvSpPr>
              <a:spLocks noChangeShapeType="1"/>
            </p:cNvSpPr>
            <p:nvPr/>
          </p:nvSpPr>
          <p:spPr bwMode="auto">
            <a:xfrm>
              <a:off x="9982200" y="2590800"/>
              <a:ext cx="95250" cy="0"/>
            </a:xfrm>
            <a:prstGeom prst="line">
              <a:avLst/>
            </a:prstGeom>
            <a:noFill/>
            <a:ln w="76200">
              <a:solidFill>
                <a:srgbClr val="2B03BF"/>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81" name="Line 33"/>
            <p:cNvSpPr>
              <a:spLocks noChangeShapeType="1"/>
            </p:cNvSpPr>
            <p:nvPr/>
          </p:nvSpPr>
          <p:spPr bwMode="auto">
            <a:xfrm>
              <a:off x="7219950" y="2590800"/>
              <a:ext cx="95250" cy="0"/>
            </a:xfrm>
            <a:prstGeom prst="line">
              <a:avLst/>
            </a:prstGeom>
            <a:noFill/>
            <a:ln w="76200">
              <a:solidFill>
                <a:srgbClr val="2B03BF"/>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82" name="Line 34"/>
            <p:cNvSpPr>
              <a:spLocks noChangeShapeType="1"/>
            </p:cNvSpPr>
            <p:nvPr/>
          </p:nvSpPr>
          <p:spPr bwMode="auto">
            <a:xfrm>
              <a:off x="7086600" y="2590800"/>
              <a:ext cx="76200" cy="0"/>
            </a:xfrm>
            <a:prstGeom prst="line">
              <a:avLst/>
            </a:prstGeom>
            <a:noFill/>
            <a:ln w="76200">
              <a:solidFill>
                <a:srgbClr val="2B03BF"/>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83" name="Line 35"/>
            <p:cNvSpPr>
              <a:spLocks noChangeShapeType="1"/>
            </p:cNvSpPr>
            <p:nvPr/>
          </p:nvSpPr>
          <p:spPr bwMode="auto">
            <a:xfrm>
              <a:off x="6934200" y="2590800"/>
              <a:ext cx="95250" cy="0"/>
            </a:xfrm>
            <a:prstGeom prst="line">
              <a:avLst/>
            </a:prstGeom>
            <a:noFill/>
            <a:ln w="76200">
              <a:solidFill>
                <a:srgbClr val="2B03BF"/>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84" name="Line 36"/>
            <p:cNvSpPr>
              <a:spLocks noChangeShapeType="1"/>
            </p:cNvSpPr>
            <p:nvPr/>
          </p:nvSpPr>
          <p:spPr bwMode="auto">
            <a:xfrm>
              <a:off x="9677400" y="2895600"/>
              <a:ext cx="95250" cy="0"/>
            </a:xfrm>
            <a:prstGeom prst="line">
              <a:avLst/>
            </a:prstGeom>
            <a:noFill/>
            <a:ln w="76200">
              <a:solidFill>
                <a:srgbClr val="FFCC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85" name="Line 37"/>
            <p:cNvSpPr>
              <a:spLocks noChangeShapeType="1"/>
            </p:cNvSpPr>
            <p:nvPr/>
          </p:nvSpPr>
          <p:spPr bwMode="auto">
            <a:xfrm>
              <a:off x="9829800" y="2895600"/>
              <a:ext cx="95250" cy="0"/>
            </a:xfrm>
            <a:prstGeom prst="line">
              <a:avLst/>
            </a:prstGeom>
            <a:noFill/>
            <a:ln w="76200">
              <a:solidFill>
                <a:srgbClr val="FFCC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86" name="Line 38"/>
            <p:cNvSpPr>
              <a:spLocks noChangeShapeType="1"/>
            </p:cNvSpPr>
            <p:nvPr/>
          </p:nvSpPr>
          <p:spPr bwMode="auto">
            <a:xfrm>
              <a:off x="9982200" y="2895600"/>
              <a:ext cx="95250" cy="0"/>
            </a:xfrm>
            <a:prstGeom prst="line">
              <a:avLst/>
            </a:prstGeom>
            <a:noFill/>
            <a:ln w="76200">
              <a:solidFill>
                <a:srgbClr val="FFCC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87" name="Line 39"/>
            <p:cNvSpPr>
              <a:spLocks noChangeShapeType="1"/>
            </p:cNvSpPr>
            <p:nvPr/>
          </p:nvSpPr>
          <p:spPr bwMode="auto">
            <a:xfrm>
              <a:off x="7219950" y="2895600"/>
              <a:ext cx="95250" cy="0"/>
            </a:xfrm>
            <a:prstGeom prst="line">
              <a:avLst/>
            </a:prstGeom>
            <a:noFill/>
            <a:ln w="76200">
              <a:solidFill>
                <a:srgbClr val="FFCC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88" name="Line 40"/>
            <p:cNvSpPr>
              <a:spLocks noChangeShapeType="1"/>
            </p:cNvSpPr>
            <p:nvPr/>
          </p:nvSpPr>
          <p:spPr bwMode="auto">
            <a:xfrm>
              <a:off x="7067550" y="2895600"/>
              <a:ext cx="95250" cy="0"/>
            </a:xfrm>
            <a:prstGeom prst="line">
              <a:avLst/>
            </a:prstGeom>
            <a:noFill/>
            <a:ln w="76200">
              <a:solidFill>
                <a:srgbClr val="FFCC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sp>
          <p:nvSpPr>
            <p:cNvPr id="360489" name="Line 41"/>
            <p:cNvSpPr>
              <a:spLocks noChangeShapeType="1"/>
            </p:cNvSpPr>
            <p:nvPr/>
          </p:nvSpPr>
          <p:spPr bwMode="auto">
            <a:xfrm>
              <a:off x="6934200" y="2895600"/>
              <a:ext cx="95250" cy="0"/>
            </a:xfrm>
            <a:prstGeom prst="line">
              <a:avLst/>
            </a:prstGeom>
            <a:noFill/>
            <a:ln w="76200">
              <a:solidFill>
                <a:srgbClr val="FFCC00"/>
              </a:solidFill>
              <a:round/>
              <a:headEnd/>
              <a:tailEnd/>
            </a:ln>
            <a:effectLst/>
          </p:spPr>
          <p:txBody>
            <a:bodyPr anchor="ctr">
              <a:prstTxWarp prst="textNoShape">
                <a:avLst/>
              </a:prstTxWarp>
              <a:spAutoFit/>
            </a:bodyPr>
            <a:lstStyle/>
            <a:p>
              <a:pPr defTabSz="457200"/>
              <a:endParaRPr lang="en-US">
                <a:solidFill>
                  <a:prstClr val="black"/>
                </a:solidFill>
                <a:latin typeface="Calibri"/>
              </a:endParaRPr>
            </a:p>
          </p:txBody>
        </p:sp>
      </p:grpSp>
      <p:sp>
        <p:nvSpPr>
          <p:cNvPr id="3" name="Slide Number Placeholder 2">
            <a:extLst>
              <a:ext uri="{FF2B5EF4-FFF2-40B4-BE49-F238E27FC236}">
                <a16:creationId xmlns:a16="http://schemas.microsoft.com/office/drawing/2014/main" id="{D349EB47-29CC-815D-7490-6DAD405079B6}"/>
              </a:ext>
            </a:extLst>
          </p:cNvPr>
          <p:cNvSpPr>
            <a:spLocks noGrp="1"/>
          </p:cNvSpPr>
          <p:nvPr>
            <p:ph type="sldNum" sz="quarter" idx="12"/>
          </p:nvPr>
        </p:nvSpPr>
        <p:spPr/>
        <p:txBody>
          <a:bodyPr/>
          <a:lstStyle/>
          <a:p>
            <a:fld id="{3CCACD2C-B79C-B240-AB66-3D9B004523F1}" type="slidenum">
              <a:rPr lang="en-US" smtClean="0"/>
              <a:t>8</a:t>
            </a:fld>
            <a:endParaRPr lang="en-US"/>
          </a:p>
        </p:txBody>
      </p:sp>
    </p:spTree>
    <p:extLst>
      <p:ext uri="{BB962C8B-B14F-4D97-AF65-F5344CB8AC3E}">
        <p14:creationId xmlns:p14="http://schemas.microsoft.com/office/powerpoint/2010/main" val="175613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0451">
                                            <p:txEl>
                                              <p:pRg st="0" end="0"/>
                                            </p:txEl>
                                          </p:spTgt>
                                        </p:tgtEl>
                                        <p:attrNameLst>
                                          <p:attrName>style.visibility</p:attrName>
                                        </p:attrNameLst>
                                      </p:cBhvr>
                                      <p:to>
                                        <p:strVal val="visible"/>
                                      </p:to>
                                    </p:set>
                                    <p:anim calcmode="lin" valueType="num">
                                      <p:cBhvr additive="base">
                                        <p:cTn id="11" dur="500" fill="hold"/>
                                        <p:tgtEl>
                                          <p:spTgt spid="36045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0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0451">
                                            <p:txEl>
                                              <p:pRg st="1" end="1"/>
                                            </p:txEl>
                                          </p:spTgt>
                                        </p:tgtEl>
                                        <p:attrNameLst>
                                          <p:attrName>style.visibility</p:attrName>
                                        </p:attrNameLst>
                                      </p:cBhvr>
                                      <p:to>
                                        <p:strVal val="visible"/>
                                      </p:to>
                                    </p:set>
                                    <p:anim calcmode="lin" valueType="num">
                                      <p:cBhvr additive="base">
                                        <p:cTn id="17" dur="500" fill="hold"/>
                                        <p:tgtEl>
                                          <p:spTgt spid="36045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045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60451">
                                            <p:txEl>
                                              <p:pRg st="2" end="2"/>
                                            </p:txEl>
                                          </p:spTgt>
                                        </p:tgtEl>
                                        <p:attrNameLst>
                                          <p:attrName>style.visibility</p:attrName>
                                        </p:attrNameLst>
                                      </p:cBhvr>
                                      <p:to>
                                        <p:strVal val="visible"/>
                                      </p:to>
                                    </p:set>
                                    <p:anim calcmode="lin" valueType="num">
                                      <p:cBhvr additive="base">
                                        <p:cTn id="21" dur="500" fill="hold"/>
                                        <p:tgtEl>
                                          <p:spTgt spid="36045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60451">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60451">
                                            <p:txEl>
                                              <p:pRg st="3" end="3"/>
                                            </p:txEl>
                                          </p:spTgt>
                                        </p:tgtEl>
                                        <p:attrNameLst>
                                          <p:attrName>style.visibility</p:attrName>
                                        </p:attrNameLst>
                                      </p:cBhvr>
                                      <p:to>
                                        <p:strVal val="visible"/>
                                      </p:to>
                                    </p:set>
                                    <p:anim calcmode="lin" valueType="num">
                                      <p:cBhvr additive="base">
                                        <p:cTn id="25" dur="500" fill="hold"/>
                                        <p:tgtEl>
                                          <p:spTgt spid="3604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04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Grp="1" noChangeArrowheads="1"/>
          </p:cNvSpPr>
          <p:nvPr>
            <p:ph type="title"/>
          </p:nvPr>
        </p:nvSpPr>
        <p:spPr/>
        <p:txBody>
          <a:bodyPr>
            <a:normAutofit fontScale="90000"/>
          </a:bodyPr>
          <a:lstStyle/>
          <a:p>
            <a:r>
              <a:rPr lang="en-US"/>
              <a:t>Benjamini-Hochberg test</a:t>
            </a:r>
          </a:p>
        </p:txBody>
      </p:sp>
      <p:sp>
        <p:nvSpPr>
          <p:cNvPr id="13321" name="Rectangle 9"/>
          <p:cNvSpPr>
            <a:spLocks noGrp="1" noChangeArrowheads="1"/>
          </p:cNvSpPr>
          <p:nvPr>
            <p:ph type="body" sz="half" idx="2"/>
          </p:nvPr>
        </p:nvSpPr>
        <p:spPr>
          <a:xfrm>
            <a:off x="6248400" y="2590800"/>
            <a:ext cx="3848100" cy="3124200"/>
          </a:xfrm>
        </p:spPr>
        <p:txBody>
          <a:bodyPr/>
          <a:lstStyle/>
          <a:p>
            <a:pPr>
              <a:lnSpc>
                <a:spcPct val="90000"/>
              </a:lnSpc>
            </a:pPr>
            <a:r>
              <a:rPr lang="en-US" sz="2400"/>
              <a:t>Test of 100 uniformly distributed p-values (p-values from non-significant results)</a:t>
            </a:r>
          </a:p>
          <a:p>
            <a:pPr>
              <a:lnSpc>
                <a:spcPct val="90000"/>
              </a:lnSpc>
            </a:pPr>
            <a:r>
              <a:rPr lang="en-US" sz="2400"/>
              <a:t>P-values as blue dots</a:t>
            </a:r>
          </a:p>
          <a:p>
            <a:pPr>
              <a:lnSpc>
                <a:spcPct val="90000"/>
              </a:lnSpc>
            </a:pPr>
            <a:r>
              <a:rPr lang="en-US" sz="2400"/>
              <a:t>Significance threshold for FDR = 0.2 as red line</a:t>
            </a:r>
          </a:p>
        </p:txBody>
      </p:sp>
      <p:graphicFrame>
        <p:nvGraphicFramePr>
          <p:cNvPr id="13333" name="Object 21"/>
          <p:cNvGraphicFramePr>
            <a:graphicFrameLocks noChangeAspect="1"/>
          </p:cNvGraphicFramePr>
          <p:nvPr/>
        </p:nvGraphicFramePr>
        <p:xfrm>
          <a:off x="2355850" y="1763714"/>
          <a:ext cx="3771900" cy="4727575"/>
        </p:xfrm>
        <a:graphic>
          <a:graphicData uri="http://schemas.openxmlformats.org/presentationml/2006/ole">
            <mc:AlternateContent xmlns:mc="http://schemas.openxmlformats.org/markup-compatibility/2006">
              <mc:Choice xmlns:v="urn:schemas-microsoft-com:vml" Requires="v">
                <p:oleObj name="Worksheet" r:id="rId3" imgW="3771900" imgH="4292600" progId="Excel.Sheet.8">
                  <p:embed/>
                </p:oleObj>
              </mc:Choice>
              <mc:Fallback>
                <p:oleObj name="Worksheet" r:id="rId3" imgW="3771900" imgH="4292600" progId="Excel.Sheet.8">
                  <p:embed/>
                  <p:pic>
                    <p:nvPicPr>
                      <p:cNvPr id="13333" name="Object 21"/>
                      <p:cNvPicPr>
                        <a:picLocks noRot="1" noChangeAspect="1" noChangeArrowheads="1"/>
                      </p:cNvPicPr>
                      <p:nvPr/>
                    </p:nvPicPr>
                    <p:blipFill>
                      <a:blip r:embed="rId4"/>
                      <a:srcRect/>
                      <a:stretch>
                        <a:fillRect/>
                      </a:stretch>
                    </p:blipFill>
                    <p:spPr bwMode="auto">
                      <a:xfrm>
                        <a:off x="2355850" y="1763714"/>
                        <a:ext cx="3771900" cy="4727575"/>
                      </a:xfrm>
                      <a:prstGeom prst="rect">
                        <a:avLst/>
                      </a:prstGeom>
                      <a:solidFill>
                        <a:schemeClr val="tx1"/>
                      </a:solidFill>
                      <a:ln w="0">
                        <a:noFill/>
                        <a:miter lim="800000"/>
                        <a:headEnd/>
                        <a:tailEnd/>
                      </a:ln>
                      <a:effectLst/>
                    </p:spPr>
                  </p:pic>
                </p:oleObj>
              </mc:Fallback>
            </mc:AlternateContent>
          </a:graphicData>
        </a:graphic>
      </p:graphicFrame>
      <p:sp>
        <p:nvSpPr>
          <p:cNvPr id="13334" name="Line 22"/>
          <p:cNvSpPr>
            <a:spLocks noChangeShapeType="1"/>
          </p:cNvSpPr>
          <p:nvPr/>
        </p:nvSpPr>
        <p:spPr bwMode="auto">
          <a:xfrm flipV="1">
            <a:off x="3302000" y="4787900"/>
            <a:ext cx="2489200" cy="53340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 name="TextBox 1"/>
          <p:cNvSpPr txBox="1"/>
          <p:nvPr/>
        </p:nvSpPr>
        <p:spPr>
          <a:xfrm>
            <a:off x="1524001" y="6543739"/>
            <a:ext cx="4956229" cy="307777"/>
          </a:xfrm>
          <a:prstGeom prst="rect">
            <a:avLst/>
          </a:prstGeom>
          <a:noFill/>
        </p:spPr>
        <p:txBody>
          <a:bodyPr wrap="none" rtlCol="0">
            <a:spAutoFit/>
          </a:bodyPr>
          <a:lstStyle/>
          <a:p>
            <a:r>
              <a:rPr lang="en-US" sz="1400" dirty="0">
                <a:solidFill>
                  <a:schemeClr val="bg2"/>
                </a:solidFill>
              </a:rPr>
              <a:t>www.complextrait.org/Powerpoint/ctc2002/KenAffyQTL2002.ppt</a:t>
            </a:r>
          </a:p>
        </p:txBody>
      </p:sp>
      <p:sp>
        <p:nvSpPr>
          <p:cNvPr id="3" name="Slide Number Placeholder 2">
            <a:extLst>
              <a:ext uri="{FF2B5EF4-FFF2-40B4-BE49-F238E27FC236}">
                <a16:creationId xmlns:a16="http://schemas.microsoft.com/office/drawing/2014/main" id="{012D182E-015D-C488-070E-A325276CC830}"/>
              </a:ext>
            </a:extLst>
          </p:cNvPr>
          <p:cNvSpPr>
            <a:spLocks noGrp="1"/>
          </p:cNvSpPr>
          <p:nvPr>
            <p:ph type="sldNum" sz="quarter" idx="12"/>
          </p:nvPr>
        </p:nvSpPr>
        <p:spPr/>
        <p:txBody>
          <a:bodyPr/>
          <a:lstStyle/>
          <a:p>
            <a:fld id="{180BC9EF-05E8-46F9-B3D6-EDE85DA31AFB}" type="slidenum">
              <a:rPr lang="en-US" smtClean="0"/>
              <a:pPr/>
              <a:t>80</a:t>
            </a:fld>
            <a:endParaRPr lang="en-US"/>
          </a:p>
        </p:txBody>
      </p:sp>
    </p:spTree>
    <p:extLst>
      <p:ext uri="{BB962C8B-B14F-4D97-AF65-F5344CB8AC3E}">
        <p14:creationId xmlns:p14="http://schemas.microsoft.com/office/powerpoint/2010/main" val="336009776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6" name="Object 14"/>
          <p:cNvGraphicFramePr>
            <a:graphicFrameLocks noChangeAspect="1"/>
          </p:cNvGraphicFramePr>
          <p:nvPr/>
        </p:nvGraphicFramePr>
        <p:xfrm>
          <a:off x="2368550" y="1776414"/>
          <a:ext cx="3784600" cy="4740275"/>
        </p:xfrm>
        <a:graphic>
          <a:graphicData uri="http://schemas.openxmlformats.org/presentationml/2006/ole">
            <mc:AlternateContent xmlns:mc="http://schemas.openxmlformats.org/markup-compatibility/2006">
              <mc:Choice xmlns:v="urn:schemas-microsoft-com:vml" Requires="v">
                <p:oleObj name="Worksheet" r:id="rId3" imgW="3784600" imgH="4305300" progId="Excel.Sheet.8">
                  <p:embed/>
                </p:oleObj>
              </mc:Choice>
              <mc:Fallback>
                <p:oleObj name="Worksheet" r:id="rId3" imgW="3784600" imgH="4305300" progId="Excel.Sheet.8">
                  <p:embed/>
                  <p:pic>
                    <p:nvPicPr>
                      <p:cNvPr id="18446" name="Object 14"/>
                      <p:cNvPicPr>
                        <a:picLocks noRot="1" noChangeAspect="1" noChangeArrowheads="1"/>
                      </p:cNvPicPr>
                      <p:nvPr/>
                    </p:nvPicPr>
                    <p:blipFill>
                      <a:blip r:embed="rId4"/>
                      <a:srcRect/>
                      <a:stretch>
                        <a:fillRect/>
                      </a:stretch>
                    </p:blipFill>
                    <p:spPr bwMode="auto">
                      <a:xfrm>
                        <a:off x="2368550" y="1776414"/>
                        <a:ext cx="3784600" cy="4740275"/>
                      </a:xfrm>
                      <a:prstGeom prst="rec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8447" name="Line 15"/>
          <p:cNvSpPr>
            <a:spLocks noChangeShapeType="1"/>
          </p:cNvSpPr>
          <p:nvPr/>
        </p:nvSpPr>
        <p:spPr bwMode="auto">
          <a:xfrm flipV="1">
            <a:off x="3302000" y="4775200"/>
            <a:ext cx="2501900" cy="558800"/>
          </a:xfrm>
          <a:prstGeom prst="line">
            <a:avLst/>
          </a:prstGeom>
          <a:noFill/>
          <a:ln w="38100">
            <a:solidFill>
              <a:srgbClr val="DD080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4" name="Rectangle 2"/>
          <p:cNvSpPr>
            <a:spLocks noGrp="1" noChangeArrowheads="1"/>
          </p:cNvSpPr>
          <p:nvPr>
            <p:ph type="title"/>
          </p:nvPr>
        </p:nvSpPr>
        <p:spPr/>
        <p:txBody>
          <a:bodyPr>
            <a:normAutofit fontScale="90000"/>
          </a:bodyPr>
          <a:lstStyle/>
          <a:p>
            <a:r>
              <a:rPr lang="en-US"/>
              <a:t>Benjamini-Hochberg test</a:t>
            </a:r>
          </a:p>
        </p:txBody>
      </p:sp>
      <p:sp>
        <p:nvSpPr>
          <p:cNvPr id="18436" name="Rectangle 4"/>
          <p:cNvSpPr>
            <a:spLocks noGrp="1" noChangeArrowheads="1"/>
          </p:cNvSpPr>
          <p:nvPr>
            <p:ph type="body" sz="half" idx="2"/>
          </p:nvPr>
        </p:nvSpPr>
        <p:spPr>
          <a:xfrm>
            <a:off x="6210300" y="2057400"/>
            <a:ext cx="3848100" cy="4267200"/>
          </a:xfrm>
        </p:spPr>
        <p:txBody>
          <a:bodyPr/>
          <a:lstStyle/>
          <a:p>
            <a:pPr>
              <a:lnSpc>
                <a:spcPct val="90000"/>
              </a:lnSpc>
            </a:pPr>
            <a:r>
              <a:rPr lang="en-US" sz="2400" dirty="0"/>
              <a:t>Test of 10 low p-values (significant results) mixed with 90 p-values from non-significant results</a:t>
            </a:r>
          </a:p>
          <a:p>
            <a:pPr>
              <a:lnSpc>
                <a:spcPct val="90000"/>
              </a:lnSpc>
            </a:pPr>
            <a:r>
              <a:rPr lang="en-US" sz="2400" dirty="0"/>
              <a:t>P-values as blue dots</a:t>
            </a:r>
          </a:p>
          <a:p>
            <a:pPr>
              <a:lnSpc>
                <a:spcPct val="90000"/>
              </a:lnSpc>
            </a:pPr>
            <a:r>
              <a:rPr lang="en-US" sz="2400" dirty="0"/>
              <a:t>Significance threshold for FDR = 0.2 as red line</a:t>
            </a:r>
          </a:p>
          <a:p>
            <a:pPr>
              <a:lnSpc>
                <a:spcPct val="90000"/>
              </a:lnSpc>
            </a:pPr>
            <a:r>
              <a:rPr lang="en-US" sz="2400" dirty="0"/>
              <a:t>Twelve cases declared significant</a:t>
            </a:r>
          </a:p>
        </p:txBody>
      </p:sp>
      <p:grpSp>
        <p:nvGrpSpPr>
          <p:cNvPr id="18440" name="Group 8"/>
          <p:cNvGrpSpPr>
            <a:grpSpLocks/>
          </p:cNvGrpSpPr>
          <p:nvPr/>
        </p:nvGrpSpPr>
        <p:grpSpPr bwMode="auto">
          <a:xfrm>
            <a:off x="3213101" y="4248150"/>
            <a:ext cx="1730375" cy="527050"/>
            <a:chOff x="912" y="2452"/>
            <a:chExt cx="1179" cy="332"/>
          </a:xfrm>
        </p:grpSpPr>
        <p:sp>
          <p:nvSpPr>
            <p:cNvPr id="18438" name="AutoShape 6"/>
            <p:cNvSpPr>
              <a:spLocks/>
            </p:cNvSpPr>
            <p:nvPr/>
          </p:nvSpPr>
          <p:spPr bwMode="auto">
            <a:xfrm rot="5400000">
              <a:off x="1392" y="2256"/>
              <a:ext cx="144" cy="912"/>
            </a:xfrm>
            <a:prstGeom prst="leftBrace">
              <a:avLst>
                <a:gd name="adj1" fmla="val 52778"/>
                <a:gd name="adj2" fmla="val 50000"/>
              </a:avLst>
            </a:prstGeom>
            <a:noFill/>
            <a:ln w="254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39" name="Text Box 7"/>
            <p:cNvSpPr txBox="1">
              <a:spLocks noChangeArrowheads="1"/>
            </p:cNvSpPr>
            <p:nvPr/>
          </p:nvSpPr>
          <p:spPr bwMode="auto">
            <a:xfrm>
              <a:off x="912" y="2452"/>
              <a:ext cx="1179" cy="212"/>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dirty="0">
                  <a:solidFill>
                    <a:schemeClr val="tx2"/>
                  </a:solidFill>
                </a:rPr>
                <a:t>Declare significant</a:t>
              </a:r>
            </a:p>
          </p:txBody>
        </p:sp>
      </p:grpSp>
      <p:sp>
        <p:nvSpPr>
          <p:cNvPr id="2" name="Slide Number Placeholder 1">
            <a:extLst>
              <a:ext uri="{FF2B5EF4-FFF2-40B4-BE49-F238E27FC236}">
                <a16:creationId xmlns:a16="http://schemas.microsoft.com/office/drawing/2014/main" id="{C011D8D5-3422-34D7-7797-E388B061A763}"/>
              </a:ext>
            </a:extLst>
          </p:cNvPr>
          <p:cNvSpPr>
            <a:spLocks noGrp="1"/>
          </p:cNvSpPr>
          <p:nvPr>
            <p:ph type="sldNum" sz="quarter" idx="12"/>
          </p:nvPr>
        </p:nvSpPr>
        <p:spPr/>
        <p:txBody>
          <a:bodyPr/>
          <a:lstStyle/>
          <a:p>
            <a:fld id="{180BC9EF-05E8-46F9-B3D6-EDE85DA31AFB}" type="slidenum">
              <a:rPr lang="en-US" smtClean="0"/>
              <a:pPr/>
              <a:t>81</a:t>
            </a:fld>
            <a:endParaRPr lang="en-US"/>
          </a:p>
        </p:txBody>
      </p:sp>
    </p:spTree>
    <p:extLst>
      <p:ext uri="{BB962C8B-B14F-4D97-AF65-F5344CB8AC3E}">
        <p14:creationId xmlns:p14="http://schemas.microsoft.com/office/powerpoint/2010/main" val="37374916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Summary</a:t>
            </a:r>
          </a:p>
        </p:txBody>
      </p:sp>
      <p:sp>
        <p:nvSpPr>
          <p:cNvPr id="56323" name="Rectangle 3"/>
          <p:cNvSpPr>
            <a:spLocks noGrp="1" noChangeArrowheads="1"/>
          </p:cNvSpPr>
          <p:nvPr>
            <p:ph type="body" idx="1"/>
          </p:nvPr>
        </p:nvSpPr>
        <p:spPr/>
        <p:txBody>
          <a:bodyPr>
            <a:normAutofit/>
          </a:bodyPr>
          <a:lstStyle/>
          <a:p>
            <a:r>
              <a:rPr lang="en-US" dirty="0"/>
              <a:t>Selecting a </a:t>
            </a:r>
            <a:r>
              <a:rPr lang="en-US" dirty="0">
                <a:solidFill>
                  <a:schemeClr val="hlink"/>
                </a:solidFill>
              </a:rPr>
              <a:t>significance threshold</a:t>
            </a:r>
            <a:r>
              <a:rPr lang="en-US" dirty="0"/>
              <a:t> requires evaluating the cost of making a mistake.</a:t>
            </a:r>
          </a:p>
          <a:p>
            <a:r>
              <a:rPr lang="en-US" dirty="0" err="1">
                <a:solidFill>
                  <a:schemeClr val="hlink"/>
                </a:solidFill>
              </a:rPr>
              <a:t>Bonferroni</a:t>
            </a:r>
            <a:r>
              <a:rPr lang="en-US" dirty="0">
                <a:solidFill>
                  <a:schemeClr val="hlink"/>
                </a:solidFill>
              </a:rPr>
              <a:t> correction </a:t>
            </a:r>
            <a:r>
              <a:rPr lang="en-US" dirty="0"/>
              <a:t>divides the desired p-value threshold by the number of statistical tests performed.</a:t>
            </a:r>
          </a:p>
          <a:p>
            <a:r>
              <a:rPr lang="en-US" dirty="0"/>
              <a:t>The </a:t>
            </a:r>
            <a:r>
              <a:rPr lang="en-US" dirty="0">
                <a:solidFill>
                  <a:schemeClr val="accent1"/>
                </a:solidFill>
              </a:rPr>
              <a:t>false discovery rate</a:t>
            </a:r>
            <a:r>
              <a:rPr lang="en-US" dirty="0">
                <a:solidFill>
                  <a:srgbClr val="0000FF"/>
                </a:solidFill>
              </a:rPr>
              <a:t> </a:t>
            </a:r>
            <a:r>
              <a:rPr lang="en-US" dirty="0"/>
              <a:t>is the expected </a:t>
            </a:r>
            <a:r>
              <a:rPr lang="en-US" dirty="0">
                <a:ea typeface="ＭＳ Ｐゴシック" pitchFamily="1" charset="-128"/>
              </a:rPr>
              <a:t>percentage of false positives among the target sequences that score better than the threshold.</a:t>
            </a:r>
          </a:p>
          <a:p>
            <a:r>
              <a:rPr lang="en-US" dirty="0">
                <a:ea typeface="ＭＳ Ｐゴシック" pitchFamily="1" charset="-128"/>
              </a:rPr>
              <a:t>Use Bonferroni correction when you want to avoid making a single mistake; use </a:t>
            </a:r>
            <a:r>
              <a:rPr lang="en-US" dirty="0" err="1">
                <a:ea typeface="ＭＳ Ｐゴシック" pitchFamily="1" charset="-128"/>
              </a:rPr>
              <a:t>Benjamini</a:t>
            </a:r>
            <a:r>
              <a:rPr lang="en-US" dirty="0">
                <a:ea typeface="ＭＳ Ｐゴシック" pitchFamily="1" charset="-128"/>
              </a:rPr>
              <a:t>-Hochberg when you can tolerate a certain percentage of mistakes.</a:t>
            </a:r>
            <a:endParaRPr lang="en-US" dirty="0"/>
          </a:p>
          <a:p>
            <a:endParaRPr lang="en-US" dirty="0"/>
          </a:p>
        </p:txBody>
      </p:sp>
      <p:sp>
        <p:nvSpPr>
          <p:cNvPr id="2" name="Slide Number Placeholder 1">
            <a:extLst>
              <a:ext uri="{FF2B5EF4-FFF2-40B4-BE49-F238E27FC236}">
                <a16:creationId xmlns:a16="http://schemas.microsoft.com/office/drawing/2014/main" id="{8F7F067C-E8CF-AEB2-E443-41C9622EE701}"/>
              </a:ext>
            </a:extLst>
          </p:cNvPr>
          <p:cNvSpPr>
            <a:spLocks noGrp="1"/>
          </p:cNvSpPr>
          <p:nvPr>
            <p:ph type="sldNum" sz="quarter" idx="12"/>
          </p:nvPr>
        </p:nvSpPr>
        <p:spPr/>
        <p:txBody>
          <a:bodyPr/>
          <a:lstStyle/>
          <a:p>
            <a:fld id="{3CCACD2C-B79C-B240-AB66-3D9B004523F1}" type="slidenum">
              <a:rPr lang="en-US" smtClean="0"/>
              <a:t>82</a:t>
            </a:fld>
            <a:endParaRPr lang="en-US"/>
          </a:p>
        </p:txBody>
      </p:sp>
    </p:spTree>
    <p:extLst>
      <p:ext uri="{BB962C8B-B14F-4D97-AF65-F5344CB8AC3E}">
        <p14:creationId xmlns:p14="http://schemas.microsoft.com/office/powerpoint/2010/main" val="3693138618"/>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DB6A-69D6-61E5-A928-3CA4723659FC}"/>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a16="http://schemas.microsoft.com/office/drawing/2014/main" id="{C19F79AE-F69F-919F-DB05-6C06FD97EBC9}"/>
              </a:ext>
            </a:extLst>
          </p:cNvPr>
          <p:cNvSpPr>
            <a:spLocks noGrp="1"/>
          </p:cNvSpPr>
          <p:nvPr>
            <p:ph idx="1"/>
          </p:nvPr>
        </p:nvSpPr>
        <p:spPr/>
        <p:txBody>
          <a:bodyPr>
            <a:normAutofit fontScale="62500" lnSpcReduction="20000"/>
          </a:bodyPr>
          <a:lstStyle/>
          <a:p>
            <a:pPr marL="0" indent="0">
              <a:buNone/>
            </a:pPr>
            <a:r>
              <a:rPr lang="en-US" dirty="0"/>
              <a:t>Original description of the DP algorithm</a:t>
            </a:r>
          </a:p>
          <a:p>
            <a:pPr marL="457200" lvl="1" indent="0">
              <a:buNone/>
            </a:pPr>
            <a:br>
              <a:rPr lang="en-US" dirty="0"/>
            </a:br>
            <a:r>
              <a:rPr lang="en-US" dirty="0"/>
              <a:t>Rodger Staden, Methods for calculating the probabilities of finding patterns in sequences, </a:t>
            </a:r>
            <a:r>
              <a:rPr lang="en-US" i="1" dirty="0"/>
              <a:t>Bioinformatics</a:t>
            </a:r>
            <a:r>
              <a:rPr lang="en-US" dirty="0"/>
              <a:t>, Volume 5, Issue 2, April 1989, Pages 89–96, </a:t>
            </a:r>
            <a:r>
              <a:rPr lang="en-US" dirty="0">
                <a:hlinkClick r:id="rId2"/>
              </a:rPr>
              <a:t>https://doi.org/10.1093/bioinformatics/5.2.89</a:t>
            </a:r>
            <a:endParaRPr lang="en-US" dirty="0"/>
          </a:p>
          <a:p>
            <a:pPr marL="0" indent="0">
              <a:buNone/>
            </a:pPr>
            <a:r>
              <a:rPr lang="en-US" dirty="0"/>
              <a:t>The Staden paper describes the relevant approach using probability-generating functions, which might be a bit confusing for some.</a:t>
            </a:r>
            <a:br>
              <a:rPr lang="en-US" dirty="0"/>
            </a:br>
            <a:endParaRPr lang="en-US" dirty="0"/>
          </a:p>
          <a:p>
            <a:pPr marL="0" indent="0">
              <a:buNone/>
            </a:pPr>
            <a:r>
              <a:rPr lang="en-US" dirty="0"/>
              <a:t>A more concise and clear summary is</a:t>
            </a:r>
          </a:p>
          <a:p>
            <a:pPr marL="457200" lvl="1" indent="0">
              <a:buNone/>
            </a:pPr>
            <a:endParaRPr lang="en-US" dirty="0"/>
          </a:p>
          <a:p>
            <a:pPr marL="457200" lvl="1" indent="0">
              <a:buNone/>
            </a:pPr>
            <a:r>
              <a:rPr lang="en-US" dirty="0" err="1"/>
              <a:t>Tatusov</a:t>
            </a:r>
            <a:r>
              <a:rPr lang="en-US" dirty="0"/>
              <a:t> RL, Altschul SF, </a:t>
            </a:r>
            <a:r>
              <a:rPr lang="en-US" dirty="0" err="1"/>
              <a:t>Koonin</a:t>
            </a:r>
            <a:r>
              <a:rPr lang="en-US" dirty="0"/>
              <a:t> EV. Detection of conserved segments in proteins: iterative scanning of sequence databases with alignment blocks. Proc Natl </a:t>
            </a:r>
            <a:r>
              <a:rPr lang="en-US" dirty="0" err="1"/>
              <a:t>Acad</a:t>
            </a:r>
            <a:r>
              <a:rPr lang="en-US" dirty="0"/>
              <a:t> Sci U S A. 1994 Dec 6;91(25):12091-5.</a:t>
            </a:r>
          </a:p>
          <a:p>
            <a:pPr>
              <a:buNone/>
            </a:pPr>
            <a:r>
              <a:rPr lang="en-US" dirty="0"/>
              <a:t>A much more detailed description of the approach is given in:</a:t>
            </a:r>
          </a:p>
          <a:p>
            <a:pPr lvl="1">
              <a:buNone/>
            </a:pPr>
            <a:endParaRPr lang="en-US" dirty="0"/>
          </a:p>
          <a:p>
            <a:pPr lvl="1">
              <a:buNone/>
            </a:pPr>
            <a:r>
              <a:rPr lang="en-US" dirty="0"/>
              <a:t>Bailey TL, Gribskov M. Combining evidence using p-values: application to sequence homology searches. Bioinformatics. 1998;14(1):48-54. </a:t>
            </a:r>
            <a:r>
              <a:rPr lang="en-US" dirty="0" err="1"/>
              <a:t>doi</a:t>
            </a:r>
            <a:r>
              <a:rPr lang="en-US" dirty="0"/>
              <a:t>: 10.1093/bioinformatics/</a:t>
            </a:r>
            <a:r>
              <a:rPr lang="en-US" dirty="0">
                <a:hlinkClick r:id="rId3"/>
              </a:rPr>
              <a:t>14.1.48.</a:t>
            </a:r>
            <a:r>
              <a:rPr lang="en-US" dirty="0"/>
              <a:t> PMID: 9520501.</a:t>
            </a:r>
          </a:p>
          <a:p>
            <a:pPr marL="0" indent="0">
              <a:buNone/>
            </a:pPr>
            <a:br>
              <a:rPr lang="en-US" dirty="0"/>
            </a:br>
            <a:r>
              <a:rPr lang="en-US" dirty="0"/>
              <a:t>This one might be the easiest to follow. The algorithm is laid out in gory detail on page 51 on the LHS.</a:t>
            </a:r>
          </a:p>
          <a:p>
            <a:endParaRPr lang="en-US" dirty="0"/>
          </a:p>
        </p:txBody>
      </p:sp>
      <p:sp>
        <p:nvSpPr>
          <p:cNvPr id="4" name="Slide Number Placeholder 3">
            <a:extLst>
              <a:ext uri="{FF2B5EF4-FFF2-40B4-BE49-F238E27FC236}">
                <a16:creationId xmlns:a16="http://schemas.microsoft.com/office/drawing/2014/main" id="{99ED3169-284E-D67A-F666-C37BEE463271}"/>
              </a:ext>
            </a:extLst>
          </p:cNvPr>
          <p:cNvSpPr>
            <a:spLocks noGrp="1"/>
          </p:cNvSpPr>
          <p:nvPr>
            <p:ph type="sldNum" sz="quarter" idx="12"/>
          </p:nvPr>
        </p:nvSpPr>
        <p:spPr/>
        <p:txBody>
          <a:bodyPr/>
          <a:lstStyle/>
          <a:p>
            <a:fld id="{3CCACD2C-B79C-B240-AB66-3D9B004523F1}" type="slidenum">
              <a:rPr lang="en-US" smtClean="0"/>
              <a:t>83</a:t>
            </a:fld>
            <a:endParaRPr lang="en-US"/>
          </a:p>
        </p:txBody>
      </p:sp>
    </p:spTree>
    <p:extLst>
      <p:ext uri="{BB962C8B-B14F-4D97-AF65-F5344CB8AC3E}">
        <p14:creationId xmlns:p14="http://schemas.microsoft.com/office/powerpoint/2010/main" val="421683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0C9F-EBDC-7A45-8E64-4D08CA36CB27}"/>
              </a:ext>
            </a:extLst>
          </p:cNvPr>
          <p:cNvSpPr>
            <a:spLocks noGrp="1"/>
          </p:cNvSpPr>
          <p:nvPr>
            <p:ph type="title"/>
          </p:nvPr>
        </p:nvSpPr>
        <p:spPr/>
        <p:txBody>
          <a:bodyPr>
            <a:normAutofit/>
          </a:bodyPr>
          <a:lstStyle/>
          <a:p>
            <a:r>
              <a:rPr lang="en-US" dirty="0"/>
              <a:t>The most common model of sequence motifs is the position-specific scoring matrix</a:t>
            </a:r>
          </a:p>
        </p:txBody>
      </p:sp>
      <p:sp>
        <p:nvSpPr>
          <p:cNvPr id="3" name="TextBox 2">
            <a:extLst>
              <a:ext uri="{FF2B5EF4-FFF2-40B4-BE49-F238E27FC236}">
                <a16:creationId xmlns:a16="http://schemas.microsoft.com/office/drawing/2014/main" id="{EC3388DE-E32D-C775-1864-3245371EE469}"/>
              </a:ext>
            </a:extLst>
          </p:cNvPr>
          <p:cNvSpPr txBox="1"/>
          <p:nvPr/>
        </p:nvSpPr>
        <p:spPr>
          <a:xfrm>
            <a:off x="1794862" y="2734061"/>
            <a:ext cx="8132354" cy="2246769"/>
          </a:xfrm>
          <a:prstGeom prst="rect">
            <a:avLst/>
          </a:prstGeom>
          <a:noFill/>
        </p:spPr>
        <p:txBody>
          <a:bodyPr wrap="none" rtlCol="0">
            <a:spAutoFit/>
          </a:bodyPr>
          <a:lstStyle/>
          <a:p>
            <a:r>
              <a:rPr lang="en-US" sz="2800" b="1" dirty="0">
                <a:latin typeface="Courier New"/>
                <a:cs typeface="Courier New"/>
              </a:rPr>
              <a:t>    1     2     3     4     5     6</a:t>
            </a:r>
          </a:p>
          <a:p>
            <a:r>
              <a:rPr lang="en-US" sz="2800" b="1" dirty="0">
                <a:latin typeface="Courier New"/>
                <a:cs typeface="Courier New"/>
              </a:rPr>
              <a:t>A  1.32  1.32 -0.15 -3.32 -3.32 -0.15</a:t>
            </a:r>
          </a:p>
          <a:p>
            <a:r>
              <a:rPr lang="en-US" sz="2800" b="1" dirty="0">
                <a:latin typeface="Courier New"/>
                <a:cs typeface="Courier New"/>
              </a:rPr>
              <a:t>C -3.32 -3.32 -1.00 -3.32 -3.32 -3.32</a:t>
            </a:r>
          </a:p>
          <a:p>
            <a:r>
              <a:rPr lang="en-US" sz="2800" b="1" dirty="0">
                <a:latin typeface="Courier New"/>
                <a:cs typeface="Courier New"/>
              </a:rPr>
              <a:t>G -3.32 -1.00 -1.00 -3.32  1.89 -3.32</a:t>
            </a:r>
          </a:p>
          <a:p>
            <a:r>
              <a:rPr lang="en-US" sz="2800" b="1" dirty="0">
                <a:latin typeface="Courier New"/>
                <a:cs typeface="Courier New"/>
              </a:rPr>
              <a:t>T  0.38 -0.15  1.07  1.89 -3.32  1.54</a:t>
            </a:r>
          </a:p>
        </p:txBody>
      </p:sp>
      <p:sp>
        <p:nvSpPr>
          <p:cNvPr id="4" name="Slide Number Placeholder 3">
            <a:extLst>
              <a:ext uri="{FF2B5EF4-FFF2-40B4-BE49-F238E27FC236}">
                <a16:creationId xmlns:a16="http://schemas.microsoft.com/office/drawing/2014/main" id="{7CAA6DEA-DF30-EC5E-7343-4E65BD2A86DE}"/>
              </a:ext>
            </a:extLst>
          </p:cNvPr>
          <p:cNvSpPr>
            <a:spLocks noGrp="1"/>
          </p:cNvSpPr>
          <p:nvPr>
            <p:ph type="sldNum" sz="quarter" idx="12"/>
          </p:nvPr>
        </p:nvSpPr>
        <p:spPr/>
        <p:txBody>
          <a:bodyPr/>
          <a:lstStyle/>
          <a:p>
            <a:fld id="{3CCACD2C-B79C-B240-AB66-3D9B004523F1}" type="slidenum">
              <a:rPr lang="en-US" smtClean="0"/>
              <a:t>9</a:t>
            </a:fld>
            <a:endParaRPr lang="en-US"/>
          </a:p>
        </p:txBody>
      </p:sp>
    </p:spTree>
    <p:extLst>
      <p:ext uri="{BB962C8B-B14F-4D97-AF65-F5344CB8AC3E}">
        <p14:creationId xmlns:p14="http://schemas.microsoft.com/office/powerpoint/2010/main" val="2357351969"/>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5147</Words>
  <Application>Microsoft Macintosh PowerPoint</Application>
  <PresentationFormat>Widescreen</PresentationFormat>
  <Paragraphs>1932</Paragraphs>
  <Slides>83</Slides>
  <Notes>28</Notes>
  <HiddenSlides>2</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83</vt:i4>
      </vt:variant>
    </vt:vector>
  </HeadingPairs>
  <TitlesOfParts>
    <vt:vector size="97" baseType="lpstr">
      <vt:lpstr>ＭＳ Ｐゴシック</vt:lpstr>
      <vt:lpstr>Arial</vt:lpstr>
      <vt:lpstr>Calibri</vt:lpstr>
      <vt:lpstr>Calibri Light</vt:lpstr>
      <vt:lpstr>CentSchbook Mono BT</vt:lpstr>
      <vt:lpstr>Courier</vt:lpstr>
      <vt:lpstr>Courier New</vt:lpstr>
      <vt:lpstr>Gill Sans</vt:lpstr>
      <vt:lpstr>Symbol</vt:lpstr>
      <vt:lpstr>Times New Roman</vt:lpstr>
      <vt:lpstr>Office Theme</vt:lpstr>
      <vt:lpstr>Equation</vt:lpstr>
      <vt:lpstr>Worksheet</vt:lpstr>
      <vt:lpstr>Photo Editor Photo</vt:lpstr>
      <vt:lpstr>Transcription factor binding motifs</vt:lpstr>
      <vt:lpstr>Outline</vt:lpstr>
      <vt:lpstr>PowerPoint Presentation</vt:lpstr>
      <vt:lpstr>PowerPoint Presentation</vt:lpstr>
      <vt:lpstr>Sequence-specific transcription factors drive gene regulation</vt:lpstr>
      <vt:lpstr>Motif discovery problem</vt:lpstr>
      <vt:lpstr>Motif discovery problem (harder version)</vt:lpstr>
      <vt:lpstr>Why is this hard?</vt:lpstr>
      <vt:lpstr>The most common model of sequence motifs is the position-specific scoring matrix</vt:lpstr>
      <vt:lpstr>Log-odds score</vt:lpstr>
      <vt:lpstr>Representing motifs as PSSMs</vt:lpstr>
      <vt:lpstr>Motif logos scale letters by relative entropy</vt:lpstr>
      <vt:lpstr>Outline</vt:lpstr>
      <vt:lpstr>Gibbs sampling</vt:lpstr>
      <vt:lpstr>Alternating approach</vt:lpstr>
      <vt:lpstr>Step 1: Randomly guess the positions (and strands) of the sites.</vt:lpstr>
      <vt:lpstr>Step 2: Randomly discard one of the sites.</vt:lpstr>
      <vt:lpstr>Step 3: Build a PSSM from the remaining sites</vt:lpstr>
      <vt:lpstr>Step 4: Scan the held-out sequence with the new PSSM</vt:lpstr>
      <vt:lpstr>Step 5: Probabilistically select a new motif instance</vt:lpstr>
      <vt:lpstr>Return to step 2, randomly discarding a site</vt:lpstr>
      <vt:lpstr>Gibbs sampler</vt:lpstr>
      <vt:lpstr>MEME</vt:lpstr>
      <vt:lpstr>Alternating approach</vt:lpstr>
      <vt:lpstr>Step 1: Randomly guess the positions of the sites.</vt:lpstr>
      <vt:lpstr>Step 2: Build a PSSM from the sites</vt:lpstr>
      <vt:lpstr>Step 3: Scan each sequence with the PSSM and find the best-scoring site</vt:lpstr>
      <vt:lpstr>Step 4: If the selected sites are the same, stop. Otherwise, return to step 2.</vt:lpstr>
      <vt:lpstr>How does MEME avoid finding a local minimum?</vt:lpstr>
      <vt:lpstr>Heuristic selection of starting points</vt:lpstr>
      <vt:lpstr>The full MEME algorithm is more complex</vt:lpstr>
      <vt:lpstr>Comparison of EM and Gibbs sampling</vt:lpstr>
      <vt:lpstr>Outline</vt:lpstr>
      <vt:lpstr>Scanning for motifs</vt:lpstr>
      <vt:lpstr>Scanning for motif occurrences</vt:lpstr>
      <vt:lpstr>Scanning for motif occurrences</vt:lpstr>
      <vt:lpstr>Calculate the score for the next subsequence</vt:lpstr>
      <vt:lpstr>The score is -1.39.</vt:lpstr>
      <vt:lpstr>CTCF</vt:lpstr>
      <vt:lpstr>CTCF binds to a long sequence motif</vt:lpstr>
      <vt:lpstr>Searching human chromosome 21 with the CTCF motif</vt:lpstr>
      <vt:lpstr>Significance of scores</vt:lpstr>
      <vt:lpstr>Two way to assess significance</vt:lpstr>
      <vt:lpstr>CTCF empirical null distribution</vt:lpstr>
      <vt:lpstr>Computing a p-value</vt:lpstr>
      <vt:lpstr>Empirical null yields poor estimates in the tail</vt:lpstr>
      <vt:lpstr>We can use dynamic programming to compute the analytical null for a given motif</vt:lpstr>
      <vt:lpstr>Converting scores to p-values</vt:lpstr>
      <vt:lpstr>Dynamic programming on motif scores</vt:lpstr>
      <vt:lpstr>Dynamic programming for motif p-values</vt:lpstr>
      <vt:lpstr>Dynamic programming for motif p-values</vt:lpstr>
      <vt:lpstr>Dynamic programming for motif p-values</vt:lpstr>
      <vt:lpstr>General procedure for filling in one row</vt:lpstr>
      <vt:lpstr>Dynamic programming for motif p-values</vt:lpstr>
      <vt:lpstr>Dynamic programming for motif p-values</vt:lpstr>
      <vt:lpstr>Dynamic programming for motif p-values</vt:lpstr>
      <vt:lpstr>Dynamic programming for motif p-values</vt:lpstr>
      <vt:lpstr>Use the bottom row to compute p-values</vt:lpstr>
      <vt:lpstr>PowerPoint Presentation</vt:lpstr>
      <vt:lpstr>Convert these sequences into a PSSM</vt:lpstr>
      <vt:lpstr>Dynamic programming for motif p-values</vt:lpstr>
      <vt:lpstr>Outline</vt:lpstr>
      <vt:lpstr>Multiple testing correction</vt:lpstr>
      <vt:lpstr>Types of errors</vt:lpstr>
      <vt:lpstr>PowerPoint Presentation</vt:lpstr>
      <vt:lpstr>Multiple testing</vt:lpstr>
      <vt:lpstr>Multiple testing</vt:lpstr>
      <vt:lpstr>Family-wise error rate</vt:lpstr>
      <vt:lpstr>Bonferroni correction</vt:lpstr>
      <vt:lpstr>Bonferroni correction</vt:lpstr>
      <vt:lpstr>Sample problem</vt:lpstr>
      <vt:lpstr>Proof: Bonferroni adjustment controls the family-wise error rate</vt:lpstr>
      <vt:lpstr>False discovery rate: Motivation</vt:lpstr>
      <vt:lpstr>False discovery proportion</vt:lpstr>
      <vt:lpstr>Calculating FDR with an empirical null</vt:lpstr>
      <vt:lpstr>Family-wise error rate vs. false discovery rate</vt:lpstr>
      <vt:lpstr>Controlling the FDR</vt:lpstr>
      <vt:lpstr>Benjamini-Hochberg example</vt:lpstr>
      <vt:lpstr>Sometimes the largest example is further down the list …</vt:lpstr>
      <vt:lpstr>Benjamini-Hochberg test</vt:lpstr>
      <vt:lpstr>Benjamini-Hochberg test</vt:lpstr>
      <vt:lpstr>Summary</vt:lpstr>
      <vt:lpstr>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Supervised learning from epigenomic data</dc:title>
  <dc:creator>Bill Noble</dc:creator>
  <cp:lastModifiedBy>Bill Noble</cp:lastModifiedBy>
  <cp:revision>54</cp:revision>
  <cp:lastPrinted>2026-04-28T17:30:29Z</cp:lastPrinted>
  <dcterms:created xsi:type="dcterms:W3CDTF">2018-05-01T23:23:58Z</dcterms:created>
  <dcterms:modified xsi:type="dcterms:W3CDTF">2026-04-28T21:51:13Z</dcterms:modified>
</cp:coreProperties>
</file>